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rawings/drawing1.xml" ContentType="application/vnd.openxmlformats-officedocument.drawingml.chartshape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56" r:id="rId2"/>
    <p:sldId id="349" r:id="rId3"/>
    <p:sldId id="359" r:id="rId4"/>
    <p:sldId id="360" r:id="rId5"/>
    <p:sldId id="361" r:id="rId6"/>
    <p:sldId id="343" r:id="rId7"/>
    <p:sldId id="350" r:id="rId8"/>
    <p:sldId id="351" r:id="rId9"/>
    <p:sldId id="357" r:id="rId10"/>
    <p:sldId id="353" r:id="rId11"/>
    <p:sldId id="354" r:id="rId12"/>
    <p:sldId id="352" r:id="rId13"/>
    <p:sldId id="362" r:id="rId14"/>
    <p:sldId id="363" r:id="rId15"/>
    <p:sldId id="355" r:id="rId16"/>
    <p:sldId id="356" r:id="rId17"/>
    <p:sldId id="358" r:id="rId1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240" autoAdjust="0"/>
  </p:normalViewPr>
  <p:slideViewPr>
    <p:cSldViewPr>
      <p:cViewPr varScale="1">
        <p:scale>
          <a:sx n="67" d="100"/>
          <a:sy n="67" d="100"/>
        </p:scale>
        <p:origin x="146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1998"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a:t>RT/CT Status</a:t>
            </a:r>
          </a:p>
        </c:rich>
      </c:tx>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cdr:x>
      <cdr:y>0.03448</cdr:y>
    </cdr:from>
    <cdr:to>
      <cdr:x>1</cdr:x>
      <cdr:y>0.9456</cdr:y>
    </cdr:to>
    <cdr:pic>
      <cdr:nvPicPr>
        <cdr:cNvPr id="2" name="chart">
          <a:extLst xmlns:a="http://schemas.openxmlformats.org/drawingml/2006/main">
            <a:ext uri="{FF2B5EF4-FFF2-40B4-BE49-F238E27FC236}">
              <a16:creationId xmlns:a16="http://schemas.microsoft.com/office/drawing/2014/main" id="{51A08359-5E7F-8664-36A0-B760EA73D2E2}"/>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t="9358" b="-470"/>
        <a:stretch xmlns:a="http://schemas.openxmlformats.org/drawingml/2006/main"/>
      </cdr:blipFill>
      <cdr:spPr>
        <a:xfrm xmlns:a="http://schemas.openxmlformats.org/drawingml/2006/main">
          <a:off x="-1219200" y="152400"/>
          <a:ext cx="6400800" cy="4026786"/>
        </a:xfrm>
        <a:prstGeom xmlns:a="http://schemas.openxmlformats.org/drawingml/2006/main" prst="rect">
          <a:avLst/>
        </a:prstGeom>
      </cdr:spPr>
    </cdr:pic>
  </cdr:relSizeAnchor>
  <cdr:relSizeAnchor xmlns:cdr="http://schemas.openxmlformats.org/drawingml/2006/chartDrawing">
    <cdr:from>
      <cdr:x>0</cdr:x>
      <cdr:y>0.77586</cdr:y>
    </cdr:from>
    <cdr:to>
      <cdr:x>0.44048</cdr:x>
      <cdr:y>0.94828</cdr:y>
    </cdr:to>
    <cdr:sp macro="" textlink="">
      <cdr:nvSpPr>
        <cdr:cNvPr id="3" name="TextBox 2"/>
        <cdr:cNvSpPr txBox="1"/>
      </cdr:nvSpPr>
      <cdr:spPr>
        <a:xfrm xmlns:a="http://schemas.openxmlformats.org/drawingml/2006/main">
          <a:off x="0" y="3428991"/>
          <a:ext cx="2819424" cy="7620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Click on “Pending Purchase Order Changes”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79735"/>
          </a:xfrm>
          <a:prstGeom prst="rect">
            <a:avLst/>
          </a:prstGeom>
        </p:spPr>
        <p:txBody>
          <a:bodyPr vert="horz" lIns="94412" tIns="47206" rIns="94412" bIns="47206" rtlCol="0"/>
          <a:lstStyle>
            <a:lvl1pPr algn="l">
              <a:defRPr sz="1200"/>
            </a:lvl1pPr>
          </a:lstStyle>
          <a:p>
            <a:pPr>
              <a:defRPr/>
            </a:pPr>
            <a:endParaRPr lang="en-US" dirty="0"/>
          </a:p>
        </p:txBody>
      </p:sp>
      <p:sp>
        <p:nvSpPr>
          <p:cNvPr id="3" name="Date Placeholder 2"/>
          <p:cNvSpPr>
            <a:spLocks noGrp="1"/>
          </p:cNvSpPr>
          <p:nvPr>
            <p:ph type="dt" sz="quarter" idx="1"/>
          </p:nvPr>
        </p:nvSpPr>
        <p:spPr>
          <a:xfrm>
            <a:off x="4142962" y="1"/>
            <a:ext cx="3170583" cy="479735"/>
          </a:xfrm>
          <a:prstGeom prst="rect">
            <a:avLst/>
          </a:prstGeom>
        </p:spPr>
        <p:txBody>
          <a:bodyPr vert="horz" lIns="94412" tIns="47206" rIns="94412" bIns="47206" rtlCol="0"/>
          <a:lstStyle>
            <a:lvl1pPr algn="r">
              <a:defRPr sz="1200"/>
            </a:lvl1pPr>
          </a:lstStyle>
          <a:p>
            <a:pPr>
              <a:defRPr/>
            </a:pPr>
            <a:fld id="{914E6EA3-85E6-49E6-928D-F4A401C8A332}" type="datetimeFigureOut">
              <a:rPr lang="en-US"/>
              <a:pPr>
                <a:defRPr/>
              </a:pPr>
              <a:t>4/7/2022</a:t>
            </a:fld>
            <a:endParaRPr lang="en-US" dirty="0"/>
          </a:p>
        </p:txBody>
      </p:sp>
      <p:sp>
        <p:nvSpPr>
          <p:cNvPr id="4" name="Footer Placeholder 3"/>
          <p:cNvSpPr>
            <a:spLocks noGrp="1"/>
          </p:cNvSpPr>
          <p:nvPr>
            <p:ph type="ftr" sz="quarter" idx="2"/>
          </p:nvPr>
        </p:nvSpPr>
        <p:spPr>
          <a:xfrm>
            <a:off x="0" y="9119840"/>
            <a:ext cx="3170583" cy="479735"/>
          </a:xfrm>
          <a:prstGeom prst="rect">
            <a:avLst/>
          </a:prstGeom>
        </p:spPr>
        <p:txBody>
          <a:bodyPr vert="horz" lIns="94412" tIns="47206" rIns="94412" bIns="47206"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4142962" y="9119840"/>
            <a:ext cx="3170583" cy="479735"/>
          </a:xfrm>
          <a:prstGeom prst="rect">
            <a:avLst/>
          </a:prstGeom>
        </p:spPr>
        <p:txBody>
          <a:bodyPr vert="horz" lIns="94412" tIns="47206" rIns="94412" bIns="47206" rtlCol="0" anchor="b"/>
          <a:lstStyle>
            <a:lvl1pPr algn="r">
              <a:defRPr sz="1200"/>
            </a:lvl1pPr>
          </a:lstStyle>
          <a:p>
            <a:pPr>
              <a:defRPr/>
            </a:pPr>
            <a:fld id="{810DC3F7-F9E2-4116-9212-90BD10991400}" type="slidenum">
              <a:rPr lang="en-US"/>
              <a:pPr>
                <a:defRPr/>
              </a:pPr>
              <a:t>‹#›</a:t>
            </a:fld>
            <a:endParaRPr lang="en-US" dirty="0"/>
          </a:p>
        </p:txBody>
      </p:sp>
    </p:spTree>
    <p:extLst>
      <p:ext uri="{BB962C8B-B14F-4D97-AF65-F5344CB8AC3E}">
        <p14:creationId xmlns:p14="http://schemas.microsoft.com/office/powerpoint/2010/main" val="1208048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79735"/>
          </a:xfrm>
          <a:prstGeom prst="rect">
            <a:avLst/>
          </a:prstGeom>
        </p:spPr>
        <p:txBody>
          <a:bodyPr vert="horz" lIns="96659" tIns="48329" rIns="96659" bIns="4832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142962" y="1"/>
            <a:ext cx="3170583" cy="479735"/>
          </a:xfrm>
          <a:prstGeom prst="rect">
            <a:avLst/>
          </a:prstGeom>
        </p:spPr>
        <p:txBody>
          <a:bodyPr vert="horz" lIns="96659" tIns="48329" rIns="96659" bIns="48329" rtlCol="0"/>
          <a:lstStyle>
            <a:lvl1pPr algn="r" fontAlgn="auto">
              <a:spcBef>
                <a:spcPts val="0"/>
              </a:spcBef>
              <a:spcAft>
                <a:spcPts val="0"/>
              </a:spcAft>
              <a:defRPr sz="1200">
                <a:latin typeface="+mn-lt"/>
              </a:defRPr>
            </a:lvl1pPr>
          </a:lstStyle>
          <a:p>
            <a:pPr>
              <a:defRPr/>
            </a:pPr>
            <a:fld id="{1242D6FB-D903-4846-A61E-9ADA04270214}" type="datetimeFigureOut">
              <a:rPr lang="en-US"/>
              <a:pPr>
                <a:defRPr/>
              </a:pPr>
              <a:t>4/7/2022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9" tIns="48329" rIns="96659" bIns="48329" rtlCol="0" anchor="ctr"/>
          <a:lstStyle/>
          <a:p>
            <a:pPr lvl="0"/>
            <a:endParaRPr lang="en-US" noProof="0" dirty="0"/>
          </a:p>
        </p:txBody>
      </p:sp>
      <p:sp>
        <p:nvSpPr>
          <p:cNvPr id="5" name="Notes Placeholder 4"/>
          <p:cNvSpPr>
            <a:spLocks noGrp="1"/>
          </p:cNvSpPr>
          <p:nvPr>
            <p:ph type="body" sz="quarter" idx="3"/>
          </p:nvPr>
        </p:nvSpPr>
        <p:spPr>
          <a:xfrm>
            <a:off x="732183" y="4559919"/>
            <a:ext cx="5850835" cy="4320866"/>
          </a:xfrm>
          <a:prstGeom prst="rect">
            <a:avLst/>
          </a:prstGeom>
        </p:spPr>
        <p:txBody>
          <a:bodyPr vert="horz" lIns="96659" tIns="48329" rIns="96659" bIns="4832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840"/>
            <a:ext cx="3170583" cy="479735"/>
          </a:xfrm>
          <a:prstGeom prst="rect">
            <a:avLst/>
          </a:prstGeom>
        </p:spPr>
        <p:txBody>
          <a:bodyPr vert="horz" lIns="96659" tIns="48329" rIns="96659" bIns="4832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142962" y="9119840"/>
            <a:ext cx="3170583" cy="479735"/>
          </a:xfrm>
          <a:prstGeom prst="rect">
            <a:avLst/>
          </a:prstGeom>
        </p:spPr>
        <p:txBody>
          <a:bodyPr vert="horz" lIns="96659" tIns="48329" rIns="96659" bIns="48329" rtlCol="0" anchor="b"/>
          <a:lstStyle>
            <a:lvl1pPr algn="r" fontAlgn="auto">
              <a:spcBef>
                <a:spcPts val="0"/>
              </a:spcBef>
              <a:spcAft>
                <a:spcPts val="0"/>
              </a:spcAft>
              <a:defRPr sz="1200">
                <a:latin typeface="+mn-lt"/>
              </a:defRPr>
            </a:lvl1pPr>
          </a:lstStyle>
          <a:p>
            <a:pPr>
              <a:defRPr/>
            </a:pPr>
            <a:fld id="{BBF7D984-A9E9-4D4D-AF8D-14F7EC038A11}" type="slidenum">
              <a:rPr lang="en-US"/>
              <a:pPr>
                <a:defRPr/>
              </a:pPr>
              <a:t>‹#›</a:t>
            </a:fld>
            <a:endParaRPr lang="en-US" dirty="0"/>
          </a:p>
        </p:txBody>
      </p:sp>
    </p:spTree>
    <p:extLst>
      <p:ext uri="{BB962C8B-B14F-4D97-AF65-F5344CB8AC3E}">
        <p14:creationId xmlns:p14="http://schemas.microsoft.com/office/powerpoint/2010/main" val="3888767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FADA0F-6311-4BBE-AA24-697848AF573D}"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1202344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F7D984-A9E9-4D4D-AF8D-14F7EC038A11}" type="slidenum">
              <a:rPr lang="en-US" smtClean="0"/>
              <a:pPr>
                <a:defRPr/>
              </a:pPr>
              <a:t>6</a:t>
            </a:fld>
            <a:endParaRPr lang="en-US" dirty="0"/>
          </a:p>
        </p:txBody>
      </p:sp>
    </p:spTree>
    <p:extLst>
      <p:ext uri="{BB962C8B-B14F-4D97-AF65-F5344CB8AC3E}">
        <p14:creationId xmlns:p14="http://schemas.microsoft.com/office/powerpoint/2010/main" val="2914636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descr="Navistar_White.png"/>
          <p:cNvPicPr>
            <a:picLocks noChangeAspect="1"/>
          </p:cNvPicPr>
          <p:nvPr userDrawn="1"/>
        </p:nvPicPr>
        <p:blipFill>
          <a:blip r:embed="rId3"/>
          <a:srcRect/>
          <a:stretch>
            <a:fillRect/>
          </a:stretch>
        </p:blipFill>
        <p:spPr bwMode="auto">
          <a:xfrm>
            <a:off x="238125" y="628650"/>
            <a:ext cx="3109913" cy="409575"/>
          </a:xfrm>
          <a:prstGeom prst="rect">
            <a:avLst/>
          </a:prstGeom>
          <a:noFill/>
          <a:ln w="9525">
            <a:noFill/>
            <a:miter lim="800000"/>
            <a:headEnd/>
            <a:tailEnd/>
          </a:ln>
        </p:spPr>
      </p:pic>
      <p:pic>
        <p:nvPicPr>
          <p:cNvPr id="5" name="Picture 9" descr="tagline.png"/>
          <p:cNvPicPr>
            <a:picLocks noChangeAspect="1"/>
          </p:cNvPicPr>
          <p:nvPr userDrawn="1"/>
        </p:nvPicPr>
        <p:blipFill>
          <a:blip r:embed="rId4"/>
          <a:srcRect/>
          <a:stretch>
            <a:fillRect/>
          </a:stretch>
        </p:blipFill>
        <p:spPr bwMode="auto">
          <a:xfrm>
            <a:off x="381000" y="5257800"/>
            <a:ext cx="4191000" cy="527050"/>
          </a:xfrm>
          <a:prstGeom prst="rect">
            <a:avLst/>
          </a:prstGeom>
          <a:noFill/>
          <a:ln w="9525">
            <a:noFill/>
            <a:miter lim="800000"/>
            <a:headEnd/>
            <a:tailEnd/>
          </a:ln>
        </p:spPr>
      </p:pic>
      <p:pic>
        <p:nvPicPr>
          <p:cNvPr id="6" name="Picture 10" descr="Navistar_White.png"/>
          <p:cNvPicPr>
            <a:picLocks noChangeAspect="1"/>
          </p:cNvPicPr>
          <p:nvPr userDrawn="1"/>
        </p:nvPicPr>
        <p:blipFill>
          <a:blip r:embed="rId3"/>
          <a:srcRect/>
          <a:stretch>
            <a:fillRect/>
          </a:stretch>
        </p:blipFill>
        <p:spPr bwMode="auto">
          <a:xfrm>
            <a:off x="3883025" y="6430963"/>
            <a:ext cx="1377950" cy="182562"/>
          </a:xfrm>
          <a:prstGeom prst="rect">
            <a:avLst/>
          </a:prstGeom>
          <a:noFill/>
          <a:ln w="9525">
            <a:noFill/>
            <a:miter lim="800000"/>
            <a:headEnd/>
            <a:tailEnd/>
          </a:ln>
        </p:spPr>
      </p:pic>
      <p:sp>
        <p:nvSpPr>
          <p:cNvPr id="2" name="Title 1"/>
          <p:cNvSpPr>
            <a:spLocks noGrp="1"/>
          </p:cNvSpPr>
          <p:nvPr>
            <p:ph type="ctrTitle"/>
          </p:nvPr>
        </p:nvSpPr>
        <p:spPr>
          <a:xfrm>
            <a:off x="1092926" y="1654175"/>
            <a:ext cx="7772400" cy="1470025"/>
          </a:xfrm>
        </p:spPr>
        <p:txBody>
          <a:bodyPr>
            <a:normAutofit/>
          </a:bodyPr>
          <a:lstStyle>
            <a:lvl1pPr algn="r">
              <a:defRPr sz="2800"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464526" y="2667000"/>
            <a:ext cx="6400800" cy="1752600"/>
          </a:xfrm>
        </p:spPr>
        <p:txBody>
          <a:bodyPr>
            <a:normAutofit/>
          </a:bodyPr>
          <a:lstStyle>
            <a:lvl1pPr marL="0" indent="0" algn="r">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lgn="l">
              <a:defRPr sz="1100">
                <a:solidFill>
                  <a:schemeClr val="bg1"/>
                </a:solidFill>
              </a:defRPr>
            </a:lvl1pPr>
          </a:lstStyle>
          <a:p>
            <a:pPr>
              <a:defRPr/>
            </a:pPr>
            <a:fld id="{F26A9B57-AAB3-4EC9-9645-BDF0D1B73A7E}" type="datetime1">
              <a:rPr lang="en-US"/>
              <a:pPr>
                <a:defRPr/>
              </a:pPr>
              <a:t>4/7/2022</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Navistar_White.png"/>
          <p:cNvPicPr>
            <a:picLocks noChangeAspect="1"/>
          </p:cNvPicPr>
          <p:nvPr userDrawn="1"/>
        </p:nvPicPr>
        <p:blipFill>
          <a:blip r:embed="rId2"/>
          <a:srcRect/>
          <a:stretch>
            <a:fillRect/>
          </a:stretch>
        </p:blipFill>
        <p:spPr bwMode="auto">
          <a:xfrm>
            <a:off x="3883025" y="6430963"/>
            <a:ext cx="1377950" cy="182562"/>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E608266-50DC-4689-A806-3C94EDA4F508}" type="datetime1">
              <a:rPr lang="en-US"/>
              <a:pPr>
                <a:defRPr/>
              </a:pPr>
              <a:t>4/7/2022</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E021C730-5C3A-4D57-B202-78B073C54AF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Navistar_White.png"/>
          <p:cNvPicPr>
            <a:picLocks noChangeAspect="1"/>
          </p:cNvPicPr>
          <p:nvPr userDrawn="1"/>
        </p:nvPicPr>
        <p:blipFill>
          <a:blip r:embed="rId2"/>
          <a:srcRect/>
          <a:stretch>
            <a:fillRect/>
          </a:stretch>
        </p:blipFill>
        <p:spPr bwMode="auto">
          <a:xfrm>
            <a:off x="3883025" y="6430963"/>
            <a:ext cx="1377950" cy="182562"/>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2CF453F-8EA2-4F36-9049-1FAFB8632684}" type="datetime1">
              <a:rPr lang="en-US"/>
              <a:pPr>
                <a:defRPr/>
              </a:pPr>
              <a:t>4/7/2022</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5F477037-85CA-4E80-8076-0252B47A55E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Navistar_White.png"/>
          <p:cNvPicPr>
            <a:picLocks noChangeAspect="1"/>
          </p:cNvPicPr>
          <p:nvPr userDrawn="1"/>
        </p:nvPicPr>
        <p:blipFill>
          <a:blip r:embed="rId2"/>
          <a:srcRect/>
          <a:stretch>
            <a:fillRect/>
          </a:stretch>
        </p:blipFill>
        <p:spPr bwMode="auto">
          <a:xfrm>
            <a:off x="3883025" y="6430963"/>
            <a:ext cx="1377950" cy="18256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8534400" y="0"/>
            <a:ext cx="609600" cy="381000"/>
          </a:xfrm>
        </p:spPr>
        <p:txBody>
          <a:bodyPr/>
          <a:lstStyle>
            <a:lvl1pPr algn="ctr">
              <a:defRPr/>
            </a:lvl1pPr>
          </a:lstStyle>
          <a:p>
            <a:pPr>
              <a:defRPr/>
            </a:pPr>
            <a:fld id="{99D8280F-6AFE-4E00-A58E-54C011B6A379}" type="slidenum">
              <a:rPr lang="en-US"/>
              <a:pPr>
                <a:defRPr/>
              </a:pPr>
              <a:t>‹#›</a:t>
            </a:fld>
            <a:endParaRPr lang="en-US" dirty="0"/>
          </a:p>
        </p:txBody>
      </p:sp>
      <p:sp>
        <p:nvSpPr>
          <p:cNvPr id="6" name="Date Placeholder 3"/>
          <p:cNvSpPr>
            <a:spLocks noGrp="1"/>
          </p:cNvSpPr>
          <p:nvPr userDrawn="1">
            <p:ph type="dt" sz="half" idx="11"/>
          </p:nvPr>
        </p:nvSpPr>
        <p:spPr/>
        <p:txBody>
          <a:bodyPr/>
          <a:lstStyle>
            <a:lvl1pPr algn="l">
              <a:defRPr sz="1100">
                <a:solidFill>
                  <a:schemeClr val="bg1"/>
                </a:solidFill>
              </a:defRPr>
            </a:lvl1pPr>
          </a:lstStyle>
          <a:p>
            <a:pPr>
              <a:defRPr/>
            </a:pPr>
            <a:fld id="{93AF2F0B-B9FE-41E4-ACC4-6B3158BF1C76}" type="datetime1">
              <a:rPr lang="en-US"/>
              <a:pPr>
                <a:defRPr/>
              </a:pPr>
              <a:t>4/7/2022</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Navistar_White.png"/>
          <p:cNvPicPr>
            <a:picLocks noChangeAspect="1"/>
          </p:cNvPicPr>
          <p:nvPr userDrawn="1"/>
        </p:nvPicPr>
        <p:blipFill>
          <a:blip r:embed="rId2"/>
          <a:srcRect/>
          <a:stretch>
            <a:fillRect/>
          </a:stretch>
        </p:blipFill>
        <p:spPr bwMode="auto">
          <a:xfrm>
            <a:off x="3883025" y="6430963"/>
            <a:ext cx="1377950" cy="182562"/>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B5C051C-6515-48AA-BF7B-B35C5B890180}" type="datetime1">
              <a:rPr lang="en-US"/>
              <a:pPr>
                <a:defRPr/>
              </a:pPr>
              <a:t>4/7/2022</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3E2AA8CB-22EA-46A2-9709-3EE7F9C383C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Navistar_White.png"/>
          <p:cNvPicPr>
            <a:picLocks noChangeAspect="1"/>
          </p:cNvPicPr>
          <p:nvPr userDrawn="1"/>
        </p:nvPicPr>
        <p:blipFill>
          <a:blip r:embed="rId2"/>
          <a:srcRect/>
          <a:stretch>
            <a:fillRect/>
          </a:stretch>
        </p:blipFill>
        <p:spPr bwMode="auto">
          <a:xfrm>
            <a:off x="3883025" y="6430963"/>
            <a:ext cx="1377950" cy="182562"/>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fld id="{9C044EFD-5E75-49AC-A555-ED638F16F87A}" type="datetime1">
              <a:rPr lang="en-US"/>
              <a:pPr>
                <a:defRPr/>
              </a:pPr>
              <a:t>4/7/2022</a:t>
            </a:fld>
            <a:endParaRPr lang="en-US" dirty="0"/>
          </a:p>
        </p:txBody>
      </p:sp>
      <p:sp>
        <p:nvSpPr>
          <p:cNvPr id="7" name="Slide Number Placeholder 6"/>
          <p:cNvSpPr>
            <a:spLocks noGrp="1"/>
          </p:cNvSpPr>
          <p:nvPr>
            <p:ph type="sldNum" sz="quarter" idx="11"/>
          </p:nvPr>
        </p:nvSpPr>
        <p:spPr/>
        <p:txBody>
          <a:bodyPr/>
          <a:lstStyle>
            <a:lvl1pPr>
              <a:defRPr/>
            </a:lvl1pPr>
          </a:lstStyle>
          <a:p>
            <a:pPr>
              <a:defRPr/>
            </a:pPr>
            <a:fld id="{24D58987-04D3-4A11-BE62-DF8B9E7D101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Navistar_White.png"/>
          <p:cNvPicPr>
            <a:picLocks noChangeAspect="1"/>
          </p:cNvPicPr>
          <p:nvPr userDrawn="1"/>
        </p:nvPicPr>
        <p:blipFill>
          <a:blip r:embed="rId2"/>
          <a:srcRect/>
          <a:stretch>
            <a:fillRect/>
          </a:stretch>
        </p:blipFill>
        <p:spPr bwMode="auto">
          <a:xfrm>
            <a:off x="3883025" y="6430963"/>
            <a:ext cx="1377950" cy="182562"/>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fld id="{E4B79A46-4D1E-490C-8D43-2DECE3092094}" type="datetime1">
              <a:rPr lang="en-US"/>
              <a:pPr>
                <a:defRPr/>
              </a:pPr>
              <a:t>4/7/2022</a:t>
            </a:fld>
            <a:endParaRPr lang="en-US" dirty="0"/>
          </a:p>
        </p:txBody>
      </p:sp>
      <p:sp>
        <p:nvSpPr>
          <p:cNvPr id="9" name="Slide Number Placeholder 8"/>
          <p:cNvSpPr>
            <a:spLocks noGrp="1"/>
          </p:cNvSpPr>
          <p:nvPr>
            <p:ph type="sldNum" sz="quarter" idx="11"/>
          </p:nvPr>
        </p:nvSpPr>
        <p:spPr/>
        <p:txBody>
          <a:bodyPr/>
          <a:lstStyle>
            <a:lvl1pPr>
              <a:defRPr/>
            </a:lvl1pPr>
          </a:lstStyle>
          <a:p>
            <a:pPr>
              <a:defRPr/>
            </a:pPr>
            <a:fld id="{52B11B88-A56D-4399-A3CF-F676556EBF3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Navistar_White.png"/>
          <p:cNvPicPr>
            <a:picLocks noChangeAspect="1"/>
          </p:cNvPicPr>
          <p:nvPr userDrawn="1"/>
        </p:nvPicPr>
        <p:blipFill>
          <a:blip r:embed="rId2"/>
          <a:srcRect/>
          <a:stretch>
            <a:fillRect/>
          </a:stretch>
        </p:blipFill>
        <p:spPr bwMode="auto">
          <a:xfrm>
            <a:off x="3883025" y="6430963"/>
            <a:ext cx="1377950" cy="182562"/>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fld id="{48607A5D-0D3C-4175-BBD9-A88C828CC33B}" type="datetime1">
              <a:rPr lang="en-US"/>
              <a:pPr>
                <a:defRPr/>
              </a:pPr>
              <a:t>4/7/2022</a:t>
            </a:fld>
            <a:endParaRPr lang="en-US" dirty="0"/>
          </a:p>
        </p:txBody>
      </p:sp>
      <p:sp>
        <p:nvSpPr>
          <p:cNvPr id="5" name="Slide Number Placeholder 4"/>
          <p:cNvSpPr>
            <a:spLocks noGrp="1"/>
          </p:cNvSpPr>
          <p:nvPr>
            <p:ph type="sldNum" sz="quarter" idx="11"/>
          </p:nvPr>
        </p:nvSpPr>
        <p:spPr/>
        <p:txBody>
          <a:bodyPr/>
          <a:lstStyle>
            <a:lvl1pPr>
              <a:defRPr/>
            </a:lvl1pPr>
          </a:lstStyle>
          <a:p>
            <a:pPr>
              <a:defRPr/>
            </a:pPr>
            <a:fld id="{FDDA03F6-B30D-453E-B127-076EA723542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Navistar_White.png"/>
          <p:cNvPicPr>
            <a:picLocks noChangeAspect="1"/>
          </p:cNvPicPr>
          <p:nvPr userDrawn="1"/>
        </p:nvPicPr>
        <p:blipFill>
          <a:blip r:embed="rId2"/>
          <a:srcRect/>
          <a:stretch>
            <a:fillRect/>
          </a:stretch>
        </p:blipFill>
        <p:spPr bwMode="auto">
          <a:xfrm>
            <a:off x="3883025" y="6430963"/>
            <a:ext cx="1377950" cy="182562"/>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A5C3A75A-76E3-4627-8414-7EA179DB8AE8}" type="datetime1">
              <a:rPr lang="en-US"/>
              <a:pPr>
                <a:defRPr/>
              </a:pPr>
              <a:t>4/7/2022</a:t>
            </a:fld>
            <a:endParaRPr lang="en-US" dirty="0"/>
          </a:p>
        </p:txBody>
      </p:sp>
      <p:sp>
        <p:nvSpPr>
          <p:cNvPr id="4" name="Slide Number Placeholder 3"/>
          <p:cNvSpPr>
            <a:spLocks noGrp="1"/>
          </p:cNvSpPr>
          <p:nvPr>
            <p:ph type="sldNum" sz="quarter" idx="11"/>
          </p:nvPr>
        </p:nvSpPr>
        <p:spPr/>
        <p:txBody>
          <a:bodyPr/>
          <a:lstStyle>
            <a:lvl1pPr>
              <a:defRPr/>
            </a:lvl1pPr>
          </a:lstStyle>
          <a:p>
            <a:pPr>
              <a:defRPr/>
            </a:pPr>
            <a:fld id="{99D6F034-E816-4B2C-9578-334F1FDB3DD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Navistar_White.png"/>
          <p:cNvPicPr>
            <a:picLocks noChangeAspect="1"/>
          </p:cNvPicPr>
          <p:nvPr userDrawn="1"/>
        </p:nvPicPr>
        <p:blipFill>
          <a:blip r:embed="rId2"/>
          <a:srcRect/>
          <a:stretch>
            <a:fillRect/>
          </a:stretch>
        </p:blipFill>
        <p:spPr bwMode="auto">
          <a:xfrm>
            <a:off x="3883025" y="6430963"/>
            <a:ext cx="1377950" cy="182562"/>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C28BCFD5-7E55-45B2-A6BD-28E9FECC0CBB}" type="datetime1">
              <a:rPr lang="en-US"/>
              <a:pPr>
                <a:defRPr/>
              </a:pPr>
              <a:t>4/7/2022</a:t>
            </a:fld>
            <a:endParaRPr lang="en-US" dirty="0"/>
          </a:p>
        </p:txBody>
      </p:sp>
      <p:sp>
        <p:nvSpPr>
          <p:cNvPr id="7" name="Slide Number Placeholder 6"/>
          <p:cNvSpPr>
            <a:spLocks noGrp="1"/>
          </p:cNvSpPr>
          <p:nvPr>
            <p:ph type="sldNum" sz="quarter" idx="11"/>
          </p:nvPr>
        </p:nvSpPr>
        <p:spPr/>
        <p:txBody>
          <a:bodyPr/>
          <a:lstStyle>
            <a:lvl1pPr>
              <a:defRPr/>
            </a:lvl1pPr>
          </a:lstStyle>
          <a:p>
            <a:pPr>
              <a:defRPr/>
            </a:pPr>
            <a:fld id="{EECB858D-3AF0-4B09-9766-9131B61DCF8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Navistar_White.png"/>
          <p:cNvPicPr>
            <a:picLocks noChangeAspect="1"/>
          </p:cNvPicPr>
          <p:nvPr userDrawn="1"/>
        </p:nvPicPr>
        <p:blipFill>
          <a:blip r:embed="rId2"/>
          <a:srcRect/>
          <a:stretch>
            <a:fillRect/>
          </a:stretch>
        </p:blipFill>
        <p:spPr bwMode="auto">
          <a:xfrm>
            <a:off x="3883025" y="6430963"/>
            <a:ext cx="1377950" cy="182562"/>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D404C38F-CDD9-4819-AC93-DE23D3FB5C63}" type="datetime1">
              <a:rPr lang="en-US"/>
              <a:pPr>
                <a:defRPr/>
              </a:pPr>
              <a:t>4/7/2022</a:t>
            </a:fld>
            <a:endParaRPr lang="en-US" dirty="0"/>
          </a:p>
        </p:txBody>
      </p:sp>
      <p:sp>
        <p:nvSpPr>
          <p:cNvPr id="7" name="Slide Number Placeholder 6"/>
          <p:cNvSpPr>
            <a:spLocks noGrp="1"/>
          </p:cNvSpPr>
          <p:nvPr>
            <p:ph type="sldNum" sz="quarter" idx="11"/>
          </p:nvPr>
        </p:nvSpPr>
        <p:spPr/>
        <p:txBody>
          <a:bodyPr/>
          <a:lstStyle>
            <a:lvl1pPr>
              <a:defRPr/>
            </a:lvl1pPr>
          </a:lstStyle>
          <a:p>
            <a:pPr>
              <a:defRPr/>
            </a:pPr>
            <a:fld id="{955B940B-3DEB-4892-8264-E74D1F1F685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04800" y="1371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 y="6353175"/>
            <a:ext cx="2133600" cy="365125"/>
          </a:xfrm>
          <a:prstGeom prst="rect">
            <a:avLst/>
          </a:prstGeom>
        </p:spPr>
        <p:txBody>
          <a:bodyPr vert="horz" lIns="91440" tIns="45720" rIns="91440" bIns="45720" rtlCol="0" anchor="ctr"/>
          <a:lstStyle>
            <a:lvl1pPr algn="l" fontAlgn="auto">
              <a:spcBef>
                <a:spcPts val="0"/>
              </a:spcBef>
              <a:spcAft>
                <a:spcPts val="0"/>
              </a:spcAft>
              <a:defRPr sz="1100">
                <a:solidFill>
                  <a:schemeClr val="bg1"/>
                </a:solidFill>
                <a:latin typeface="Arial" pitchFamily="34" charset="0"/>
                <a:cs typeface="Arial" pitchFamily="34" charset="0"/>
              </a:defRPr>
            </a:lvl1pPr>
          </a:lstStyle>
          <a:p>
            <a:pPr>
              <a:defRPr/>
            </a:pPr>
            <a:fld id="{F469CBD1-395C-4395-909C-9E5EA8F7D8E3}" type="datetime1">
              <a:rPr lang="en-US"/>
              <a:pPr>
                <a:defRPr/>
              </a:pPr>
              <a:t>4/7/2022</a:t>
            </a:fld>
            <a:endParaRPr lang="en-US" dirty="0"/>
          </a:p>
        </p:txBody>
      </p:sp>
      <p:sp>
        <p:nvSpPr>
          <p:cNvPr id="6" name="Slide Number Placeholder 5"/>
          <p:cNvSpPr>
            <a:spLocks noGrp="1"/>
          </p:cNvSpPr>
          <p:nvPr>
            <p:ph type="sldNum" sz="quarter" idx="4"/>
          </p:nvPr>
        </p:nvSpPr>
        <p:spPr>
          <a:xfrm>
            <a:off x="8534400" y="0"/>
            <a:ext cx="60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defRPr/>
            </a:pPr>
            <a:fld id="{03DD929C-BC87-4B85-9C21-5D8FB4C334B3}" type="slidenum">
              <a:rPr lang="en-US"/>
              <a:pPr>
                <a:defRPr/>
              </a:pPr>
              <a:t>‹#›</a:t>
            </a:fld>
            <a:endParaRPr lang="en-US" dirty="0"/>
          </a:p>
        </p:txBody>
      </p:sp>
      <p:sp>
        <p:nvSpPr>
          <p:cNvPr id="7" name="TextBox 6"/>
          <p:cNvSpPr txBox="1"/>
          <p:nvPr userDrawn="1"/>
        </p:nvSpPr>
        <p:spPr>
          <a:xfrm>
            <a:off x="1719263" y="6429375"/>
            <a:ext cx="7315200" cy="200025"/>
          </a:xfrm>
          <a:prstGeom prst="rect">
            <a:avLst/>
          </a:prstGeom>
          <a:noFill/>
        </p:spPr>
        <p:txBody>
          <a:bodyPr>
            <a:spAutoFit/>
          </a:bodyPr>
          <a:lstStyle/>
          <a:p>
            <a:pPr algn="r" fontAlgn="auto">
              <a:spcBef>
                <a:spcPts val="0"/>
              </a:spcBef>
              <a:spcAft>
                <a:spcPts val="0"/>
              </a:spcAft>
              <a:defRPr/>
            </a:pPr>
            <a:r>
              <a:rPr lang="en-US" sz="700" dirty="0">
                <a:solidFill>
                  <a:schemeClr val="bg1"/>
                </a:solidFill>
                <a:latin typeface="Arial" pitchFamily="34" charset="0"/>
                <a:cs typeface="Arial" pitchFamily="34" charset="0"/>
              </a:rPr>
              <a:t>NYSE: NAV</a:t>
            </a:r>
          </a:p>
        </p:txBody>
      </p:sp>
      <p:pic>
        <p:nvPicPr>
          <p:cNvPr id="1031" name="Picture 7" descr="Navistar_White.png"/>
          <p:cNvPicPr>
            <a:picLocks noChangeAspect="1"/>
          </p:cNvPicPr>
          <p:nvPr userDrawn="1"/>
        </p:nvPicPr>
        <p:blipFill>
          <a:blip r:embed="rId14"/>
          <a:srcRect/>
          <a:stretch>
            <a:fillRect/>
          </a:stretch>
        </p:blipFill>
        <p:spPr bwMode="auto">
          <a:xfrm>
            <a:off x="3883025" y="6430963"/>
            <a:ext cx="1377950" cy="182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sldNum="0" hdr="0" ftr="0"/>
  <p:txStyles>
    <p:titleStyle>
      <a:lvl1pPr algn="l" rtl="0" eaLnBrk="0" fontAlgn="base" hangingPunct="0">
        <a:spcBef>
          <a:spcPct val="0"/>
        </a:spcBef>
        <a:spcAft>
          <a:spcPct val="0"/>
        </a:spcAft>
        <a:defRPr sz="36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fontAlgn="base">
        <a:spcBef>
          <a:spcPct val="0"/>
        </a:spcBef>
        <a:spcAft>
          <a:spcPct val="0"/>
        </a:spcAft>
        <a:defRPr sz="3600" b="1">
          <a:solidFill>
            <a:schemeClr val="bg1"/>
          </a:solidFill>
          <a:latin typeface="Arial" charset="0"/>
          <a:cs typeface="Arial" charset="0"/>
        </a:defRPr>
      </a:lvl6pPr>
      <a:lvl7pPr marL="914400" algn="l" rtl="0" fontAlgn="base">
        <a:spcBef>
          <a:spcPct val="0"/>
        </a:spcBef>
        <a:spcAft>
          <a:spcPct val="0"/>
        </a:spcAft>
        <a:defRPr sz="3600" b="1">
          <a:solidFill>
            <a:schemeClr val="bg1"/>
          </a:solidFill>
          <a:latin typeface="Arial" charset="0"/>
          <a:cs typeface="Arial" charset="0"/>
        </a:defRPr>
      </a:lvl7pPr>
      <a:lvl8pPr marL="1371600" algn="l" rtl="0" fontAlgn="base">
        <a:spcBef>
          <a:spcPct val="0"/>
        </a:spcBef>
        <a:spcAft>
          <a:spcPct val="0"/>
        </a:spcAft>
        <a:defRPr sz="3600" b="1">
          <a:solidFill>
            <a:schemeClr val="bg1"/>
          </a:solidFill>
          <a:latin typeface="Arial" charset="0"/>
          <a:cs typeface="Arial" charset="0"/>
        </a:defRPr>
      </a:lvl8pPr>
      <a:lvl9pPr marL="1828800" algn="l" rtl="0" fontAlgn="base">
        <a:spcBef>
          <a:spcPct val="0"/>
        </a:spcBef>
        <a:spcAft>
          <a:spcPct val="0"/>
        </a:spcAft>
        <a:defRPr sz="36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valued.internationaldelivers.com/dna-upk-ex/toc0.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092200" y="2286000"/>
            <a:ext cx="7772400" cy="1470025"/>
          </a:xfrm>
        </p:spPr>
        <p:txBody>
          <a:bodyPr/>
          <a:lstStyle/>
          <a:p>
            <a:pPr eaLnBrk="1" hangingPunct="1"/>
            <a:br>
              <a:rPr lang="en-US" dirty="0">
                <a:latin typeface="Arial" charset="0"/>
                <a:cs typeface="Arial" charset="0"/>
              </a:rPr>
            </a:br>
            <a:r>
              <a:rPr lang="en-US" dirty="0">
                <a:latin typeface="Arial" charset="0"/>
                <a:cs typeface="Arial" charset="0"/>
              </a:rPr>
              <a:t> </a:t>
            </a:r>
            <a:r>
              <a:rPr lang="en-US" dirty="0" err="1">
                <a:latin typeface="Arial" charset="0"/>
                <a:cs typeface="Arial" charset="0"/>
              </a:rPr>
              <a:t>iSupplier</a:t>
            </a:r>
            <a:r>
              <a:rPr lang="en-US" dirty="0">
                <a:latin typeface="Arial" charset="0"/>
                <a:cs typeface="Arial" charset="0"/>
              </a:rPr>
              <a:t> Portal Training</a:t>
            </a:r>
            <a:br>
              <a:rPr lang="en-US" dirty="0">
                <a:latin typeface="Arial" charset="0"/>
                <a:cs typeface="Arial" charset="0"/>
              </a:rPr>
            </a:br>
            <a:endParaRPr lang="en-US" dirty="0">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Create an </a:t>
            </a:r>
            <a:r>
              <a:rPr lang="en-US" dirty="0" err="1"/>
              <a:t>iKnow</a:t>
            </a:r>
            <a:r>
              <a:rPr lang="en-US" dirty="0"/>
              <a:t> case</a:t>
            </a:r>
          </a:p>
        </p:txBody>
      </p:sp>
      <p:sp>
        <p:nvSpPr>
          <p:cNvPr id="4" name="Date Placeholder 3"/>
          <p:cNvSpPr>
            <a:spLocks noGrp="1"/>
          </p:cNvSpPr>
          <p:nvPr>
            <p:ph type="dt" sz="half" idx="11"/>
          </p:nvPr>
        </p:nvSpPr>
        <p:spPr/>
        <p:txBody>
          <a:bodyPr/>
          <a:lstStyle/>
          <a:p>
            <a:pPr>
              <a:defRPr/>
            </a:pPr>
            <a:fld id="{93AF2F0B-B9FE-41E4-ACC4-6B3158BF1C76}" type="datetime1">
              <a:rPr lang="en-US" smtClean="0"/>
              <a:pPr>
                <a:defRPr/>
              </a:pPr>
              <a:t>4/7/2022</a:t>
            </a:fld>
            <a:endParaRPr lang="en-US" dirty="0"/>
          </a:p>
        </p:txBody>
      </p:sp>
      <p:sp>
        <p:nvSpPr>
          <p:cNvPr id="5" name="TextBox 4"/>
          <p:cNvSpPr txBox="1"/>
          <p:nvPr/>
        </p:nvSpPr>
        <p:spPr>
          <a:xfrm>
            <a:off x="6553200" y="1295400"/>
            <a:ext cx="2590800" cy="2677656"/>
          </a:xfrm>
          <a:prstGeom prst="rect">
            <a:avLst/>
          </a:prstGeom>
          <a:noFill/>
        </p:spPr>
        <p:txBody>
          <a:bodyPr wrap="square" rtlCol="0">
            <a:spAutoFit/>
          </a:bodyPr>
          <a:lstStyle/>
          <a:p>
            <a:pPr marL="285750" indent="-285750">
              <a:buFont typeface="Arial" panose="020B0604020202020204" pitchFamily="34" charset="0"/>
              <a:buChar char="•"/>
            </a:pPr>
            <a:r>
              <a:rPr lang="en-US" sz="1400" dirty="0"/>
              <a:t>You will need to create an </a:t>
            </a:r>
            <a:r>
              <a:rPr lang="en-US" sz="1400" dirty="0" err="1"/>
              <a:t>iKnow</a:t>
            </a:r>
            <a:r>
              <a:rPr lang="en-US" sz="1400" dirty="0"/>
              <a:t> case under the PDC dashboard</a:t>
            </a:r>
          </a:p>
          <a:p>
            <a:endParaRPr lang="en-US" sz="1400" dirty="0"/>
          </a:p>
          <a:p>
            <a:pPr marL="285750" indent="-285750">
              <a:buFont typeface="Arial" panose="020B0604020202020204" pitchFamily="34" charset="0"/>
              <a:buChar char="•"/>
            </a:pPr>
            <a:r>
              <a:rPr lang="en-US" sz="1400" dirty="0"/>
              <a:t>Please select the appropriate drop down pertaining to your request</a:t>
            </a:r>
          </a:p>
          <a:p>
            <a:endParaRPr lang="en-US" sz="1400" dirty="0"/>
          </a:p>
          <a:p>
            <a:pPr marL="285750" indent="-285750">
              <a:buFont typeface="Arial" panose="020B0604020202020204" pitchFamily="34" charset="0"/>
              <a:buChar char="•"/>
            </a:pPr>
            <a:r>
              <a:rPr lang="en-US" sz="1400" dirty="0">
                <a:solidFill>
                  <a:srgbClr val="FF0000"/>
                </a:solidFill>
              </a:rPr>
              <a:t>Please reference departmental SOP for assistance with case submission</a:t>
            </a:r>
            <a:endParaRPr lang="en-US" sz="1400" dirty="0"/>
          </a:p>
        </p:txBody>
      </p:sp>
      <p:sp>
        <p:nvSpPr>
          <p:cNvPr id="6" name="TextBox 5"/>
          <p:cNvSpPr txBox="1"/>
          <p:nvPr/>
        </p:nvSpPr>
        <p:spPr>
          <a:xfrm>
            <a:off x="6475228" y="4114800"/>
            <a:ext cx="2590800" cy="1015663"/>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Product Pricing group will update the case file with their findings. </a:t>
            </a:r>
          </a:p>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690" y="1242218"/>
            <a:ext cx="628911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4706892" y="3724882"/>
            <a:ext cx="673608" cy="24231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260526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Product and Pricing	</a:t>
            </a:r>
          </a:p>
        </p:txBody>
      </p:sp>
      <p:sp>
        <p:nvSpPr>
          <p:cNvPr id="3" name="Content Placeholder 2"/>
          <p:cNvSpPr>
            <a:spLocks noGrp="1"/>
          </p:cNvSpPr>
          <p:nvPr>
            <p:ph idx="1"/>
          </p:nvPr>
        </p:nvSpPr>
        <p:spPr/>
        <p:txBody>
          <a:bodyPr/>
          <a:lstStyle/>
          <a:p>
            <a:pPr marL="0" indent="0">
              <a:buNone/>
            </a:pPr>
            <a:endParaRPr lang="en-US" dirty="0"/>
          </a:p>
          <a:p>
            <a:r>
              <a:rPr lang="en-US" dirty="0"/>
              <a:t>Once we have created the </a:t>
            </a:r>
            <a:r>
              <a:rPr lang="en-US" dirty="0" err="1"/>
              <a:t>iKnow</a:t>
            </a:r>
            <a:r>
              <a:rPr lang="en-US" dirty="0"/>
              <a:t> case with the change request information from the supplier, Product and Pricing will then take the information and either update it in our end (if we have it incorrect) or go back to the supplier and negotiate. </a:t>
            </a:r>
          </a:p>
          <a:p>
            <a:r>
              <a:rPr lang="en-US" dirty="0"/>
              <a:t>Navistar requires 90 days notice on changes.  </a:t>
            </a:r>
          </a:p>
        </p:txBody>
      </p:sp>
      <p:sp>
        <p:nvSpPr>
          <p:cNvPr id="4" name="Date Placeholder 3"/>
          <p:cNvSpPr>
            <a:spLocks noGrp="1"/>
          </p:cNvSpPr>
          <p:nvPr>
            <p:ph type="dt" sz="half" idx="11"/>
          </p:nvPr>
        </p:nvSpPr>
        <p:spPr/>
        <p:txBody>
          <a:bodyPr/>
          <a:lstStyle/>
          <a:p>
            <a:pPr>
              <a:defRPr/>
            </a:pPr>
            <a:fld id="{93AF2F0B-B9FE-41E4-ACC4-6B3158BF1C76}" type="datetime1">
              <a:rPr lang="en-US" smtClean="0"/>
              <a:pPr>
                <a:defRPr/>
              </a:pPr>
              <a:t>4/7/2022</a:t>
            </a:fld>
            <a:endParaRPr lang="en-US" dirty="0"/>
          </a:p>
        </p:txBody>
      </p:sp>
    </p:spTree>
    <p:extLst>
      <p:ext uri="{BB962C8B-B14F-4D97-AF65-F5344CB8AC3E}">
        <p14:creationId xmlns:p14="http://schemas.microsoft.com/office/powerpoint/2010/main" val="3497990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Supplier’s Request 	</a:t>
            </a:r>
          </a:p>
        </p:txBody>
      </p:sp>
      <p:sp>
        <p:nvSpPr>
          <p:cNvPr id="3" name="Content Placeholder 2"/>
          <p:cNvSpPr>
            <a:spLocks noGrp="1"/>
          </p:cNvSpPr>
          <p:nvPr>
            <p:ph idx="1"/>
          </p:nvPr>
        </p:nvSpPr>
        <p:spPr>
          <a:xfrm>
            <a:off x="304800" y="1371600"/>
            <a:ext cx="8229600" cy="4724400"/>
          </a:xfrm>
        </p:spPr>
        <p:txBody>
          <a:bodyPr/>
          <a:lstStyle/>
          <a:p>
            <a:endParaRPr lang="en-US" sz="2000" dirty="0"/>
          </a:p>
          <a:p>
            <a:endParaRPr lang="en-US" sz="2000" dirty="0"/>
          </a:p>
          <a:p>
            <a:endParaRPr lang="en-US" sz="2000" dirty="0"/>
          </a:p>
          <a:p>
            <a:r>
              <a:rPr lang="en-US" sz="2000" dirty="0"/>
              <a:t>On the </a:t>
            </a:r>
            <a:r>
              <a:rPr lang="en-US" sz="2000" dirty="0" err="1"/>
              <a:t>iKnow</a:t>
            </a:r>
            <a:r>
              <a:rPr lang="en-US" sz="2000" dirty="0"/>
              <a:t> case file we must enter </a:t>
            </a:r>
            <a:r>
              <a:rPr lang="en-US" sz="2000" b="1" u="sng" dirty="0"/>
              <a:t>all</a:t>
            </a:r>
            <a:r>
              <a:rPr lang="en-US" sz="2000" dirty="0"/>
              <a:t> the information that Product and Pricing will need in order to process the change request. </a:t>
            </a:r>
          </a:p>
          <a:p>
            <a:pPr marL="0" indent="0">
              <a:buNone/>
            </a:pPr>
            <a:endParaRPr lang="en-US" sz="2000" dirty="0"/>
          </a:p>
          <a:p>
            <a:r>
              <a:rPr lang="en-US" sz="2000" dirty="0"/>
              <a:t>Example; Date, Supplier Name, Blanket PO#, PO#, Part Number, Issue, New part # if applicable, Correct Cost if applicable, and / or Correct Sales Set if applicable.</a:t>
            </a:r>
          </a:p>
          <a:p>
            <a:pPr marL="0" indent="0">
              <a:buNone/>
            </a:pPr>
            <a:endParaRPr lang="en-US" dirty="0"/>
          </a:p>
        </p:txBody>
      </p:sp>
      <p:sp>
        <p:nvSpPr>
          <p:cNvPr id="4" name="Date Placeholder 3"/>
          <p:cNvSpPr>
            <a:spLocks noGrp="1"/>
          </p:cNvSpPr>
          <p:nvPr>
            <p:ph type="dt" sz="half" idx="11"/>
          </p:nvPr>
        </p:nvSpPr>
        <p:spPr/>
        <p:txBody>
          <a:bodyPr/>
          <a:lstStyle/>
          <a:p>
            <a:pPr>
              <a:defRPr/>
            </a:pPr>
            <a:fld id="{93AF2F0B-B9FE-41E4-ACC4-6B3158BF1C76}" type="datetime1">
              <a:rPr lang="en-US" smtClean="0"/>
              <a:pPr>
                <a:defRPr/>
              </a:pPr>
              <a:t>4/7/2022</a:t>
            </a:fld>
            <a:endParaRPr lang="en-US" dirty="0"/>
          </a:p>
        </p:txBody>
      </p:sp>
    </p:spTree>
    <p:extLst>
      <p:ext uri="{BB962C8B-B14F-4D97-AF65-F5344CB8AC3E}">
        <p14:creationId xmlns:p14="http://schemas.microsoft.com/office/powerpoint/2010/main" val="834703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Obsolete/ Replaced Change Request</a:t>
            </a:r>
          </a:p>
        </p:txBody>
      </p:sp>
      <p:sp>
        <p:nvSpPr>
          <p:cNvPr id="3" name="Content Placeholder 2"/>
          <p:cNvSpPr>
            <a:spLocks noGrp="1"/>
          </p:cNvSpPr>
          <p:nvPr>
            <p:ph idx="1"/>
          </p:nvPr>
        </p:nvSpPr>
        <p:spPr/>
        <p:txBody>
          <a:bodyPr/>
          <a:lstStyle/>
          <a:p>
            <a:pPr marL="0" indent="0" algn="ctr">
              <a:buNone/>
            </a:pPr>
            <a:r>
              <a:rPr lang="en-US" sz="2400" b="1" u="sng" dirty="0"/>
              <a:t>If the part is Obsolete or Replaced:</a:t>
            </a:r>
          </a:p>
          <a:p>
            <a:pPr marL="0" indent="0">
              <a:buNone/>
            </a:pPr>
            <a:r>
              <a:rPr lang="en-US" sz="1800" b="1" dirty="0"/>
              <a:t>Obsolete</a:t>
            </a:r>
            <a:r>
              <a:rPr lang="en-US" sz="1800" dirty="0"/>
              <a:t>: </a:t>
            </a:r>
          </a:p>
          <a:p>
            <a:pPr marL="514350" indent="-514350">
              <a:buFont typeface="+mj-lt"/>
              <a:buAutoNum type="arabicPeriod"/>
            </a:pPr>
            <a:r>
              <a:rPr lang="en-US" sz="1800" dirty="0"/>
              <a:t>Enter the information on the </a:t>
            </a:r>
            <a:r>
              <a:rPr lang="en-US" sz="1800" dirty="0" err="1"/>
              <a:t>iKnow</a:t>
            </a:r>
            <a:r>
              <a:rPr lang="en-US" sz="1800" dirty="0"/>
              <a:t> case.</a:t>
            </a:r>
          </a:p>
          <a:p>
            <a:pPr marL="514350" indent="-514350">
              <a:buFont typeface="+mj-lt"/>
              <a:buAutoNum type="arabicPeriod"/>
            </a:pPr>
            <a:r>
              <a:rPr lang="en-US" sz="1800" dirty="0"/>
              <a:t>Call the dealer to inform them that we will be canceling the PN from the order/ PO</a:t>
            </a:r>
          </a:p>
          <a:p>
            <a:pPr marL="514350" indent="-514350">
              <a:buFont typeface="+mj-lt"/>
              <a:buAutoNum type="arabicPeriod"/>
            </a:pPr>
            <a:r>
              <a:rPr lang="en-US" sz="1800" dirty="0"/>
              <a:t>Cancel it on TOLAS. </a:t>
            </a:r>
          </a:p>
          <a:p>
            <a:pPr marL="0" indent="0">
              <a:buNone/>
            </a:pPr>
            <a:endParaRPr lang="en-US" sz="1800" dirty="0"/>
          </a:p>
          <a:p>
            <a:pPr marL="0" indent="0">
              <a:buNone/>
            </a:pPr>
            <a:r>
              <a:rPr lang="en-US" sz="1800" b="1" dirty="0"/>
              <a:t>Replaced</a:t>
            </a:r>
            <a:r>
              <a:rPr lang="en-US" sz="1800" dirty="0"/>
              <a:t>: </a:t>
            </a:r>
          </a:p>
          <a:p>
            <a:r>
              <a:rPr lang="en-US" sz="1800" dirty="0"/>
              <a:t>If the replacement PN </a:t>
            </a:r>
            <a:r>
              <a:rPr lang="en-US" sz="1800" b="1" dirty="0"/>
              <a:t>is not </a:t>
            </a:r>
            <a:r>
              <a:rPr lang="en-US" sz="1800" dirty="0"/>
              <a:t>set up, we must submit an </a:t>
            </a:r>
            <a:r>
              <a:rPr lang="en-US" sz="1800" dirty="0" err="1"/>
              <a:t>iKnow</a:t>
            </a:r>
            <a:r>
              <a:rPr lang="en-US" sz="1800" dirty="0"/>
              <a:t> case to have it set up. </a:t>
            </a:r>
          </a:p>
          <a:p>
            <a:r>
              <a:rPr lang="en-US" sz="1800" dirty="0"/>
              <a:t>If replacement </a:t>
            </a:r>
            <a:r>
              <a:rPr lang="en-US" sz="1800" b="1" dirty="0"/>
              <a:t>is</a:t>
            </a:r>
            <a:r>
              <a:rPr lang="en-US" sz="1800" dirty="0"/>
              <a:t> set up, we can offer to the dealer to place the new order with the PN.</a:t>
            </a:r>
          </a:p>
          <a:p>
            <a:pPr marL="0" indent="0">
              <a:buNone/>
            </a:pPr>
            <a:endParaRPr lang="en-US" sz="1500" dirty="0"/>
          </a:p>
          <a:p>
            <a:endParaRPr lang="en-US" sz="1500" dirty="0"/>
          </a:p>
        </p:txBody>
      </p:sp>
      <p:sp>
        <p:nvSpPr>
          <p:cNvPr id="4" name="Date Placeholder 3"/>
          <p:cNvSpPr>
            <a:spLocks noGrp="1"/>
          </p:cNvSpPr>
          <p:nvPr>
            <p:ph type="dt" sz="half" idx="11"/>
          </p:nvPr>
        </p:nvSpPr>
        <p:spPr/>
        <p:txBody>
          <a:bodyPr/>
          <a:lstStyle/>
          <a:p>
            <a:pPr>
              <a:defRPr/>
            </a:pPr>
            <a:fld id="{93AF2F0B-B9FE-41E4-ACC4-6B3158BF1C76}" type="datetime1">
              <a:rPr lang="en-US" smtClean="0"/>
              <a:pPr>
                <a:defRPr/>
              </a:pPr>
              <a:t>4/7/2022</a:t>
            </a:fld>
            <a:endParaRPr lang="en-US" dirty="0"/>
          </a:p>
        </p:txBody>
      </p:sp>
    </p:spTree>
    <p:extLst>
      <p:ext uri="{BB962C8B-B14F-4D97-AF65-F5344CB8AC3E}">
        <p14:creationId xmlns:p14="http://schemas.microsoft.com/office/powerpoint/2010/main" val="3616786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Sale Sets/ Cost</a:t>
            </a:r>
          </a:p>
        </p:txBody>
      </p:sp>
      <p:sp>
        <p:nvSpPr>
          <p:cNvPr id="3" name="Content Placeholder 2"/>
          <p:cNvSpPr>
            <a:spLocks noGrp="1"/>
          </p:cNvSpPr>
          <p:nvPr>
            <p:ph idx="1"/>
          </p:nvPr>
        </p:nvSpPr>
        <p:spPr/>
        <p:txBody>
          <a:bodyPr/>
          <a:lstStyle/>
          <a:p>
            <a:endParaRPr lang="en-US" sz="2300" b="1" dirty="0"/>
          </a:p>
          <a:p>
            <a:pPr marL="0" indent="0" algn="ctr">
              <a:buNone/>
            </a:pPr>
            <a:r>
              <a:rPr lang="en-US" sz="2400" b="1" u="sng" dirty="0"/>
              <a:t>If the Sale Set or Cost needs to be changed:</a:t>
            </a:r>
          </a:p>
          <a:p>
            <a:pPr marL="0" indent="0">
              <a:buNone/>
            </a:pPr>
            <a:endParaRPr lang="en-US" sz="2300" b="1" dirty="0"/>
          </a:p>
          <a:p>
            <a:pPr marL="0" indent="0">
              <a:buNone/>
            </a:pPr>
            <a:r>
              <a:rPr lang="en-US" sz="2300" b="1" dirty="0"/>
              <a:t>Sale Sets: </a:t>
            </a:r>
          </a:p>
          <a:p>
            <a:pPr marL="457200" indent="-457200">
              <a:buFont typeface="+mj-lt"/>
              <a:buAutoNum type="arabicPeriod"/>
            </a:pPr>
            <a:r>
              <a:rPr lang="en-US" sz="2300" dirty="0"/>
              <a:t>Add the correct sale sets to the </a:t>
            </a:r>
            <a:r>
              <a:rPr lang="en-US" sz="2300" dirty="0" err="1"/>
              <a:t>iKnow</a:t>
            </a:r>
            <a:r>
              <a:rPr lang="en-US" sz="2300" dirty="0"/>
              <a:t> case, </a:t>
            </a:r>
          </a:p>
          <a:p>
            <a:pPr marL="457200" indent="-457200">
              <a:buFont typeface="+mj-lt"/>
              <a:buAutoNum type="arabicPeriod"/>
            </a:pPr>
            <a:r>
              <a:rPr lang="en-US" sz="2300" dirty="0"/>
              <a:t>Call dealer and advise if they would like to add or cancel. </a:t>
            </a:r>
          </a:p>
          <a:p>
            <a:pPr marL="0" indent="0">
              <a:buNone/>
            </a:pPr>
            <a:endParaRPr lang="en-US" sz="2300" b="1" dirty="0"/>
          </a:p>
          <a:p>
            <a:pPr marL="0" indent="0">
              <a:buNone/>
            </a:pPr>
            <a:r>
              <a:rPr lang="en-US" sz="2300" b="1" dirty="0"/>
              <a:t>Cost: </a:t>
            </a:r>
          </a:p>
          <a:p>
            <a:pPr marL="457200" indent="-457200">
              <a:buFont typeface="+mj-lt"/>
              <a:buAutoNum type="arabicPeriod"/>
            </a:pPr>
            <a:r>
              <a:rPr lang="en-US" sz="2300" dirty="0"/>
              <a:t>We add to </a:t>
            </a:r>
            <a:r>
              <a:rPr lang="en-US" sz="2300" dirty="0" err="1"/>
              <a:t>iKnow</a:t>
            </a:r>
            <a:r>
              <a:rPr lang="en-US" sz="2300" dirty="0"/>
              <a:t> case, we make no changes in TOLAS. </a:t>
            </a:r>
          </a:p>
          <a:p>
            <a:endParaRPr lang="en-US" dirty="0"/>
          </a:p>
        </p:txBody>
      </p:sp>
      <p:sp>
        <p:nvSpPr>
          <p:cNvPr id="4" name="Date Placeholder 3"/>
          <p:cNvSpPr>
            <a:spLocks noGrp="1"/>
          </p:cNvSpPr>
          <p:nvPr>
            <p:ph type="dt" sz="half" idx="11"/>
          </p:nvPr>
        </p:nvSpPr>
        <p:spPr/>
        <p:txBody>
          <a:bodyPr/>
          <a:lstStyle/>
          <a:p>
            <a:pPr>
              <a:defRPr/>
            </a:pPr>
            <a:fld id="{93AF2F0B-B9FE-41E4-ACC4-6B3158BF1C76}" type="datetime1">
              <a:rPr lang="en-US" smtClean="0"/>
              <a:pPr>
                <a:defRPr/>
              </a:pPr>
              <a:t>4/7/2022</a:t>
            </a:fld>
            <a:endParaRPr lang="en-US" dirty="0"/>
          </a:p>
        </p:txBody>
      </p:sp>
    </p:spTree>
    <p:extLst>
      <p:ext uri="{BB962C8B-B14F-4D97-AF65-F5344CB8AC3E}">
        <p14:creationId xmlns:p14="http://schemas.microsoft.com/office/powerpoint/2010/main" val="822883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Respond to Changes</a:t>
            </a:r>
          </a:p>
        </p:txBody>
      </p:sp>
      <p:sp>
        <p:nvSpPr>
          <p:cNvPr id="4" name="Date Placeholder 3"/>
          <p:cNvSpPr>
            <a:spLocks noGrp="1"/>
          </p:cNvSpPr>
          <p:nvPr>
            <p:ph type="dt" sz="half" idx="11"/>
          </p:nvPr>
        </p:nvSpPr>
        <p:spPr/>
        <p:txBody>
          <a:bodyPr/>
          <a:lstStyle/>
          <a:p>
            <a:pPr>
              <a:defRPr/>
            </a:pPr>
            <a:fld id="{93AF2F0B-B9FE-41E4-ACC4-6B3158BF1C76}" type="datetime1">
              <a:rPr lang="en-US" smtClean="0"/>
              <a:pPr>
                <a:defRPr/>
              </a:pPr>
              <a:t>4/7/2022</a:t>
            </a:fld>
            <a:endParaRPr lang="en-US"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873" r="1540"/>
          <a:stretch/>
        </p:blipFill>
        <p:spPr bwMode="auto">
          <a:xfrm>
            <a:off x="152400" y="1219200"/>
            <a:ext cx="6688911" cy="4915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858000" y="3886200"/>
            <a:ext cx="2286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For ALL request we must “Respond to Changes” </a:t>
            </a:r>
          </a:p>
          <a:p>
            <a:endParaRPr lang="en-US" dirty="0"/>
          </a:p>
        </p:txBody>
      </p:sp>
      <p:sp>
        <p:nvSpPr>
          <p:cNvPr id="7" name="Right Arrow 6"/>
          <p:cNvSpPr/>
          <p:nvPr/>
        </p:nvSpPr>
        <p:spPr>
          <a:xfrm rot="8072707">
            <a:off x="5662744" y="4865067"/>
            <a:ext cx="1441593"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616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 Changes</a:t>
            </a:r>
          </a:p>
        </p:txBody>
      </p:sp>
      <p:sp>
        <p:nvSpPr>
          <p:cNvPr id="4" name="Date Placeholder 3"/>
          <p:cNvSpPr>
            <a:spLocks noGrp="1"/>
          </p:cNvSpPr>
          <p:nvPr>
            <p:ph type="dt" sz="half" idx="11"/>
          </p:nvPr>
        </p:nvSpPr>
        <p:spPr/>
        <p:txBody>
          <a:bodyPr/>
          <a:lstStyle/>
          <a:p>
            <a:pPr>
              <a:defRPr/>
            </a:pPr>
            <a:fld id="{93AF2F0B-B9FE-41E4-ACC4-6B3158BF1C76}" type="datetime1">
              <a:rPr lang="en-US" smtClean="0"/>
              <a:pPr>
                <a:defRPr/>
              </a:pPr>
              <a:t>4/7/2022</a:t>
            </a:fld>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588743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19800" y="1371600"/>
            <a:ext cx="31242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The response should always be “Accept” and the we hit submit. Once we hit submit the supplier gets confirmation that we have review the request and are aware/accepted the changes. </a:t>
            </a:r>
          </a:p>
        </p:txBody>
      </p:sp>
      <p:sp>
        <p:nvSpPr>
          <p:cNvPr id="8" name="Right Arrow 7"/>
          <p:cNvSpPr/>
          <p:nvPr/>
        </p:nvSpPr>
        <p:spPr>
          <a:xfrm rot="8752700">
            <a:off x="4884176" y="2374531"/>
            <a:ext cx="1441593"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8200652">
            <a:off x="5433982" y="4182493"/>
            <a:ext cx="2614526"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26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5400" dirty="0"/>
          </a:p>
          <a:p>
            <a:pPr marL="0" indent="0" algn="ctr">
              <a:buNone/>
            </a:pPr>
            <a:r>
              <a:rPr lang="en-US" sz="5400" dirty="0"/>
              <a:t>Questions?</a:t>
            </a:r>
          </a:p>
        </p:txBody>
      </p:sp>
      <p:sp>
        <p:nvSpPr>
          <p:cNvPr id="4" name="Date Placeholder 3"/>
          <p:cNvSpPr>
            <a:spLocks noGrp="1"/>
          </p:cNvSpPr>
          <p:nvPr>
            <p:ph type="dt" sz="half" idx="11"/>
          </p:nvPr>
        </p:nvSpPr>
        <p:spPr/>
        <p:txBody>
          <a:bodyPr/>
          <a:lstStyle/>
          <a:p>
            <a:pPr>
              <a:defRPr/>
            </a:pPr>
            <a:fld id="{93AF2F0B-B9FE-41E4-ACC4-6B3158BF1C76}" type="datetime1">
              <a:rPr lang="en-US" smtClean="0"/>
              <a:pPr>
                <a:defRPr/>
              </a:pPr>
              <a:t>4/7/2022</a:t>
            </a:fld>
            <a:endParaRPr lang="en-US" dirty="0"/>
          </a:p>
        </p:txBody>
      </p:sp>
    </p:spTree>
    <p:extLst>
      <p:ext uri="{BB962C8B-B14F-4D97-AF65-F5344CB8AC3E}">
        <p14:creationId xmlns:p14="http://schemas.microsoft.com/office/powerpoint/2010/main" val="3802018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iSupplier</a:t>
            </a:r>
            <a:endParaRPr lang="en-US" dirty="0"/>
          </a:p>
        </p:txBody>
      </p:sp>
      <p:sp>
        <p:nvSpPr>
          <p:cNvPr id="3" name="Content Placeholder 2"/>
          <p:cNvSpPr>
            <a:spLocks noGrp="1"/>
          </p:cNvSpPr>
          <p:nvPr>
            <p:ph idx="1"/>
          </p:nvPr>
        </p:nvSpPr>
        <p:spPr/>
        <p:txBody>
          <a:bodyPr/>
          <a:lstStyle/>
          <a:p>
            <a:r>
              <a:rPr lang="en-US" dirty="0"/>
              <a:t>The </a:t>
            </a:r>
            <a:r>
              <a:rPr lang="en-US" dirty="0" err="1"/>
              <a:t>iSupplier</a:t>
            </a:r>
            <a:r>
              <a:rPr lang="en-US" dirty="0"/>
              <a:t> portal is the communication system that is used between Navistar and our suppliers to communicate changes on purchase orders. </a:t>
            </a:r>
          </a:p>
          <a:p>
            <a:endParaRPr lang="en-US" dirty="0"/>
          </a:p>
          <a:p>
            <a:r>
              <a:rPr lang="en-US" dirty="0"/>
              <a:t>They use the </a:t>
            </a:r>
            <a:r>
              <a:rPr lang="en-US" dirty="0" err="1"/>
              <a:t>iSupplier</a:t>
            </a:r>
            <a:r>
              <a:rPr lang="en-US" dirty="0"/>
              <a:t> Portal to notify us of  changes that are going on with the cost, sale sets, and/or if part is obsolete or replaced. </a:t>
            </a:r>
          </a:p>
        </p:txBody>
      </p:sp>
      <p:sp>
        <p:nvSpPr>
          <p:cNvPr id="4" name="Date Placeholder 3"/>
          <p:cNvSpPr>
            <a:spLocks noGrp="1"/>
          </p:cNvSpPr>
          <p:nvPr>
            <p:ph type="dt" sz="half" idx="11"/>
          </p:nvPr>
        </p:nvSpPr>
        <p:spPr/>
        <p:txBody>
          <a:bodyPr/>
          <a:lstStyle/>
          <a:p>
            <a:pPr>
              <a:defRPr/>
            </a:pPr>
            <a:fld id="{93AF2F0B-B9FE-41E4-ACC4-6B3158BF1C76}" type="datetime1">
              <a:rPr lang="en-US" smtClean="0"/>
              <a:pPr>
                <a:defRPr/>
              </a:pPr>
              <a:t>4/7/2022</a:t>
            </a:fld>
            <a:endParaRPr lang="en-US" dirty="0"/>
          </a:p>
        </p:txBody>
      </p:sp>
    </p:spTree>
    <p:extLst>
      <p:ext uri="{BB962C8B-B14F-4D97-AF65-F5344CB8AC3E}">
        <p14:creationId xmlns:p14="http://schemas.microsoft.com/office/powerpoint/2010/main" val="2835861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8" y="304800"/>
            <a:ext cx="8229600" cy="1143000"/>
          </a:xfrm>
        </p:spPr>
        <p:txBody>
          <a:bodyPr/>
          <a:lstStyle/>
          <a:p>
            <a:r>
              <a:rPr lang="en-US" sz="3200" dirty="0"/>
              <a:t>Supplier’s Training/ Change Request Submissions</a:t>
            </a:r>
            <a:br>
              <a:rPr lang="en-US" dirty="0"/>
            </a:br>
            <a:endParaRPr lang="en-US" dirty="0"/>
          </a:p>
        </p:txBody>
      </p:sp>
      <p:sp>
        <p:nvSpPr>
          <p:cNvPr id="3" name="Content Placeholder 2"/>
          <p:cNvSpPr>
            <a:spLocks noGrp="1"/>
          </p:cNvSpPr>
          <p:nvPr>
            <p:ph idx="1"/>
          </p:nvPr>
        </p:nvSpPr>
        <p:spPr>
          <a:xfrm>
            <a:off x="441177" y="1828800"/>
            <a:ext cx="8229600" cy="4525963"/>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1100" b="1" dirty="0">
                <a:hlinkClick r:id="rId2"/>
              </a:rPr>
              <a:t>https://evalued.internationaldelivers.com/dna-upk-ex/toc0.html</a:t>
            </a:r>
            <a:endParaRPr lang="en-US" sz="1100" b="1" dirty="0"/>
          </a:p>
          <a:p>
            <a:pPr marL="0" indent="0">
              <a:buNone/>
            </a:pPr>
            <a:endParaRPr lang="en-US" sz="1100" dirty="0"/>
          </a:p>
        </p:txBody>
      </p:sp>
      <p:sp>
        <p:nvSpPr>
          <p:cNvPr id="4" name="Date Placeholder 3"/>
          <p:cNvSpPr>
            <a:spLocks noGrp="1"/>
          </p:cNvSpPr>
          <p:nvPr>
            <p:ph type="dt" sz="half" idx="11"/>
          </p:nvPr>
        </p:nvSpPr>
        <p:spPr/>
        <p:txBody>
          <a:bodyPr/>
          <a:lstStyle/>
          <a:p>
            <a:pPr>
              <a:defRPr/>
            </a:pPr>
            <a:fld id="{93AF2F0B-B9FE-41E4-ACC4-6B3158BF1C76}" type="datetime1">
              <a:rPr lang="en-US" smtClean="0"/>
              <a:pPr>
                <a:defRPr/>
              </a:pPr>
              <a:t>4/7/2022</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086" r="2107" b="25418"/>
          <a:stretch/>
        </p:blipFill>
        <p:spPr bwMode="auto">
          <a:xfrm>
            <a:off x="404038" y="1219200"/>
            <a:ext cx="8303878"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147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Main Screen </a:t>
            </a:r>
          </a:p>
        </p:txBody>
      </p:sp>
      <p:sp>
        <p:nvSpPr>
          <p:cNvPr id="4" name="Date Placeholder 3"/>
          <p:cNvSpPr>
            <a:spLocks noGrp="1"/>
          </p:cNvSpPr>
          <p:nvPr>
            <p:ph type="dt" sz="half" idx="11"/>
          </p:nvPr>
        </p:nvSpPr>
        <p:spPr/>
        <p:txBody>
          <a:bodyPr/>
          <a:lstStyle/>
          <a:p>
            <a:pPr>
              <a:defRPr/>
            </a:pPr>
            <a:fld id="{93AF2F0B-B9FE-41E4-ACC4-6B3158BF1C76}" type="datetime1">
              <a:rPr lang="en-US" smtClean="0"/>
              <a:pPr>
                <a:defRPr/>
              </a:pPr>
              <a:t>4/7/2022</a:t>
            </a:fld>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927" b="9554"/>
          <a:stretch/>
        </p:blipFill>
        <p:spPr bwMode="auto">
          <a:xfrm>
            <a:off x="838200" y="1371600"/>
            <a:ext cx="7502091" cy="470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10800000">
            <a:off x="7467600" y="2231951"/>
            <a:ext cx="457200" cy="7069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781800" y="2938903"/>
            <a:ext cx="2286000" cy="369332"/>
          </a:xfrm>
          <a:prstGeom prst="rect">
            <a:avLst/>
          </a:prstGeom>
          <a:noFill/>
        </p:spPr>
        <p:txBody>
          <a:bodyPr wrap="square" rtlCol="0">
            <a:spAutoFit/>
          </a:bodyPr>
          <a:lstStyle/>
          <a:p>
            <a:r>
              <a:rPr lang="en-US" dirty="0"/>
              <a:t>Click “Switch User”</a:t>
            </a:r>
          </a:p>
        </p:txBody>
      </p:sp>
    </p:spTree>
    <p:extLst>
      <p:ext uri="{BB962C8B-B14F-4D97-AF65-F5344CB8AC3E}">
        <p14:creationId xmlns:p14="http://schemas.microsoft.com/office/powerpoint/2010/main" val="113288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Switch User </a:t>
            </a:r>
          </a:p>
        </p:txBody>
      </p:sp>
      <p:sp>
        <p:nvSpPr>
          <p:cNvPr id="4" name="Date Placeholder 3"/>
          <p:cNvSpPr>
            <a:spLocks noGrp="1"/>
          </p:cNvSpPr>
          <p:nvPr>
            <p:ph type="dt" sz="half" idx="11"/>
          </p:nvPr>
        </p:nvSpPr>
        <p:spPr/>
        <p:txBody>
          <a:bodyPr/>
          <a:lstStyle/>
          <a:p>
            <a:pPr>
              <a:defRPr/>
            </a:pPr>
            <a:fld id="{93AF2F0B-B9FE-41E4-ACC4-6B3158BF1C76}" type="datetime1">
              <a:rPr lang="en-US" smtClean="0"/>
              <a:pPr>
                <a:defRPr/>
              </a:pPr>
              <a:t>4/7/2022</a:t>
            </a:fld>
            <a:endParaRPr lang="en-US" dirty="0"/>
          </a:p>
        </p:txBody>
      </p:sp>
      <p:pic>
        <p:nvPicPr>
          <p:cNvPr id="2052"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927" b="3447"/>
          <a:stretch/>
        </p:blipFill>
        <p:spPr bwMode="auto">
          <a:xfrm>
            <a:off x="1524000" y="2209800"/>
            <a:ext cx="5882171"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600" y="1219200"/>
            <a:ext cx="68580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You must switch the user to complete the change requests for US and CA.</a:t>
            </a:r>
          </a:p>
        </p:txBody>
      </p:sp>
      <p:sp>
        <p:nvSpPr>
          <p:cNvPr id="8" name="Right Arrow 7"/>
          <p:cNvSpPr/>
          <p:nvPr/>
        </p:nvSpPr>
        <p:spPr>
          <a:xfrm>
            <a:off x="1096040" y="3246474"/>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2900548"/>
            <a:ext cx="1629440" cy="923330"/>
          </a:xfrm>
          <a:prstGeom prst="rect">
            <a:avLst/>
          </a:prstGeom>
          <a:noFill/>
        </p:spPr>
        <p:txBody>
          <a:bodyPr wrap="square" rtlCol="0">
            <a:spAutoFit/>
          </a:bodyPr>
          <a:lstStyle/>
          <a:p>
            <a:r>
              <a:rPr lang="en-US" dirty="0"/>
              <a:t>Click on here to Switch</a:t>
            </a:r>
          </a:p>
          <a:p>
            <a:r>
              <a:rPr lang="en-US" dirty="0"/>
              <a:t>User. </a:t>
            </a:r>
          </a:p>
        </p:txBody>
      </p:sp>
    </p:spTree>
    <p:extLst>
      <p:ext uri="{BB962C8B-B14F-4D97-AF65-F5344CB8AC3E}">
        <p14:creationId xmlns:p14="http://schemas.microsoft.com/office/powerpoint/2010/main" val="2460353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Main Menu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47085193"/>
              </p:ext>
            </p:extLst>
          </p:nvPr>
        </p:nvGraphicFramePr>
        <p:xfrm>
          <a:off x="1219200" y="1371600"/>
          <a:ext cx="64008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1"/>
          </p:nvPr>
        </p:nvSpPr>
        <p:spPr/>
        <p:txBody>
          <a:bodyPr/>
          <a:lstStyle/>
          <a:p>
            <a:pPr>
              <a:defRPr/>
            </a:pPr>
            <a:fld id="{93AF2F0B-B9FE-41E4-ACC4-6B3158BF1C76}" type="datetime1">
              <a:rPr lang="en-US" smtClean="0"/>
              <a:pPr>
                <a:defRPr/>
              </a:pPr>
              <a:t>4/7/2022</a:t>
            </a:fld>
            <a:endParaRPr lang="en-US" dirty="0"/>
          </a:p>
        </p:txBody>
      </p:sp>
      <p:sp>
        <p:nvSpPr>
          <p:cNvPr id="3" name="Down Arrow 2"/>
          <p:cNvSpPr/>
          <p:nvPr/>
        </p:nvSpPr>
        <p:spPr>
          <a:xfrm rot="10800000">
            <a:off x="1905000" y="3276600"/>
            <a:ext cx="4572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050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Purchase Orders</a:t>
            </a:r>
          </a:p>
        </p:txBody>
      </p:sp>
      <p:sp>
        <p:nvSpPr>
          <p:cNvPr id="4" name="Date Placeholder 3"/>
          <p:cNvSpPr>
            <a:spLocks noGrp="1"/>
          </p:cNvSpPr>
          <p:nvPr>
            <p:ph type="dt" sz="half" idx="11"/>
          </p:nvPr>
        </p:nvSpPr>
        <p:spPr/>
        <p:txBody>
          <a:bodyPr/>
          <a:lstStyle/>
          <a:p>
            <a:pPr>
              <a:defRPr/>
            </a:pPr>
            <a:fld id="{93AF2F0B-B9FE-41E4-ACC4-6B3158BF1C76}" type="datetime1">
              <a:rPr lang="en-US" smtClean="0"/>
              <a:pPr>
                <a:defRPr/>
              </a:pPr>
              <a:t>4/7/2022</a:t>
            </a:fld>
            <a:endParaRPr lang="en-US" dirty="0"/>
          </a:p>
        </p:txBody>
      </p:sp>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108" r="2082" b="41504"/>
          <a:stretch/>
        </p:blipFill>
        <p:spPr bwMode="auto">
          <a:xfrm>
            <a:off x="762000" y="1371600"/>
            <a:ext cx="7781306"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286000" y="5029200"/>
            <a:ext cx="5791200" cy="1200329"/>
          </a:xfrm>
          <a:prstGeom prst="rect">
            <a:avLst/>
          </a:prstGeom>
          <a:noFill/>
        </p:spPr>
        <p:txBody>
          <a:bodyPr wrap="square" rtlCol="0">
            <a:spAutoFit/>
          </a:bodyPr>
          <a:lstStyle/>
          <a:p>
            <a:r>
              <a:rPr lang="en-US" dirty="0"/>
              <a:t>Click on PO # to open up the request from the supplier that is connected to that PO #. </a:t>
            </a:r>
          </a:p>
          <a:p>
            <a:endParaRPr lang="en-US" dirty="0"/>
          </a:p>
          <a:p>
            <a:endParaRPr lang="en-US" dirty="0"/>
          </a:p>
        </p:txBody>
      </p:sp>
      <p:sp>
        <p:nvSpPr>
          <p:cNvPr id="3" name="Right Arrow 2"/>
          <p:cNvSpPr/>
          <p:nvPr/>
        </p:nvSpPr>
        <p:spPr>
          <a:xfrm rot="13565436">
            <a:off x="1171608" y="4382505"/>
            <a:ext cx="1441593"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030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Order Information</a:t>
            </a:r>
          </a:p>
        </p:txBody>
      </p:sp>
      <p:sp>
        <p:nvSpPr>
          <p:cNvPr id="4" name="Date Placeholder 3"/>
          <p:cNvSpPr>
            <a:spLocks noGrp="1"/>
          </p:cNvSpPr>
          <p:nvPr>
            <p:ph type="dt" sz="half" idx="11"/>
          </p:nvPr>
        </p:nvSpPr>
        <p:spPr/>
        <p:txBody>
          <a:bodyPr/>
          <a:lstStyle/>
          <a:p>
            <a:pPr>
              <a:defRPr/>
            </a:pPr>
            <a:fld id="{93AF2F0B-B9FE-41E4-ACC4-6B3158BF1C76}" type="datetime1">
              <a:rPr lang="en-US" smtClean="0"/>
              <a:pPr>
                <a:defRPr/>
              </a:pPr>
              <a:t>4/7/2022</a:t>
            </a:fld>
            <a:endParaRPr lang="en-US" dirty="0"/>
          </a:p>
        </p:txBody>
      </p:sp>
      <p:pic>
        <p:nvPicPr>
          <p:cNvPr id="5" name="Content Placeholder 4"/>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404" r="1901" b="-783"/>
          <a:stretch/>
        </p:blipFill>
        <p:spPr bwMode="auto">
          <a:xfrm>
            <a:off x="152400" y="1219200"/>
            <a:ext cx="6728626"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827874" y="4442568"/>
            <a:ext cx="2438400" cy="1477328"/>
          </a:xfrm>
          <a:prstGeom prst="rect">
            <a:avLst/>
          </a:prstGeom>
          <a:noFill/>
        </p:spPr>
        <p:txBody>
          <a:bodyPr wrap="square" rtlCol="0">
            <a:spAutoFit/>
          </a:bodyPr>
          <a:lstStyle/>
          <a:p>
            <a:r>
              <a:rPr lang="en-US" dirty="0"/>
              <a:t>Supplier’s comments and request. These are the changes you will be processing. </a:t>
            </a:r>
          </a:p>
          <a:p>
            <a:endParaRPr lang="en-US" dirty="0"/>
          </a:p>
        </p:txBody>
      </p:sp>
      <p:sp>
        <p:nvSpPr>
          <p:cNvPr id="8" name="Right Arrow 7"/>
          <p:cNvSpPr/>
          <p:nvPr/>
        </p:nvSpPr>
        <p:spPr>
          <a:xfrm rot="9746862">
            <a:off x="3539743" y="5119228"/>
            <a:ext cx="323583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512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Viewing Purchase Order Information</a:t>
            </a:r>
          </a:p>
        </p:txBody>
      </p:sp>
      <p:sp>
        <p:nvSpPr>
          <p:cNvPr id="4" name="Date Placeholder 3"/>
          <p:cNvSpPr>
            <a:spLocks noGrp="1"/>
          </p:cNvSpPr>
          <p:nvPr>
            <p:ph type="dt" sz="half" idx="11"/>
          </p:nvPr>
        </p:nvSpPr>
        <p:spPr/>
        <p:txBody>
          <a:bodyPr/>
          <a:lstStyle/>
          <a:p>
            <a:pPr>
              <a:defRPr/>
            </a:pPr>
            <a:fld id="{93AF2F0B-B9FE-41E4-ACC4-6B3158BF1C76}" type="datetime1">
              <a:rPr lang="en-US" smtClean="0"/>
              <a:pPr>
                <a:defRPr/>
              </a:pPr>
              <a:t>4/7/2022</a:t>
            </a:fld>
            <a:endParaRPr lang="en-US"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0043" t="5802" r="861" b="8603"/>
          <a:stretch/>
        </p:blipFill>
        <p:spPr bwMode="auto">
          <a:xfrm>
            <a:off x="76200" y="1371600"/>
            <a:ext cx="6774608"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58000" y="3657037"/>
            <a:ext cx="2286000" cy="1754326"/>
          </a:xfrm>
          <a:prstGeom prst="rect">
            <a:avLst/>
          </a:prstGeom>
          <a:noFill/>
        </p:spPr>
        <p:txBody>
          <a:bodyPr wrap="square" rtlCol="0">
            <a:spAutoFit/>
          </a:bodyPr>
          <a:lstStyle/>
          <a:p>
            <a:r>
              <a:rPr lang="en-US" dirty="0"/>
              <a:t>When you click on “View PDF” you will be able to view the detail information of  the PO. </a:t>
            </a:r>
          </a:p>
          <a:p>
            <a:endParaRPr lang="en-US" dirty="0"/>
          </a:p>
        </p:txBody>
      </p:sp>
      <p:sp>
        <p:nvSpPr>
          <p:cNvPr id="8" name="Right Arrow 7"/>
          <p:cNvSpPr/>
          <p:nvPr/>
        </p:nvSpPr>
        <p:spPr>
          <a:xfrm rot="8183016">
            <a:off x="5802375" y="4968326"/>
            <a:ext cx="1441593"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Arrow 2"/>
          <p:cNvSpPr/>
          <p:nvPr/>
        </p:nvSpPr>
        <p:spPr>
          <a:xfrm>
            <a:off x="4724400" y="2819400"/>
            <a:ext cx="8382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0" y="1492746"/>
            <a:ext cx="2286000" cy="2308324"/>
          </a:xfrm>
          <a:prstGeom prst="rect">
            <a:avLst/>
          </a:prstGeom>
          <a:noFill/>
        </p:spPr>
        <p:txBody>
          <a:bodyPr wrap="square" rtlCol="0">
            <a:spAutoFit/>
          </a:bodyPr>
          <a:lstStyle/>
          <a:p>
            <a:r>
              <a:rPr lang="en-US" dirty="0"/>
              <a:t>You can review if there has been a revision sent to the supplier on the upper right hand corner next to the PO number. </a:t>
            </a:r>
          </a:p>
          <a:p>
            <a:endParaRPr lang="en-US" dirty="0"/>
          </a:p>
        </p:txBody>
      </p:sp>
    </p:spTree>
    <p:extLst>
      <p:ext uri="{BB962C8B-B14F-4D97-AF65-F5344CB8AC3E}">
        <p14:creationId xmlns:p14="http://schemas.microsoft.com/office/powerpoint/2010/main" val="1334861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273B473F63D840B671429AC8791D2C" ma:contentTypeVersion="15" ma:contentTypeDescription="Create a new document." ma:contentTypeScope="" ma:versionID="e2c8497db6eb03884458e2adcb65a1bb">
  <xsd:schema xmlns:xsd="http://www.w3.org/2001/XMLSchema" xmlns:xs="http://www.w3.org/2001/XMLSchema" xmlns:p="http://schemas.microsoft.com/office/2006/metadata/properties" xmlns:ns2="0591d1a9-6118-44df-a3c2-fe61cccc1b51" xmlns:ns3="ce4b2bbf-db45-425b-8780-43eb2a3587b5" targetNamespace="http://schemas.microsoft.com/office/2006/metadata/properties" ma:root="true" ma:fieldsID="6a6ac4dfa53a6a3efe54dcf1b64d2dd0" ns2:_="" ns3:_="">
    <xsd:import namespace="0591d1a9-6118-44df-a3c2-fe61cccc1b51"/>
    <xsd:import namespace="ce4b2bbf-db45-425b-8780-43eb2a3587b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Backorderqtys_x002e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1d1a9-6118-44df-a3c2-fe61cccc1b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5f1cd1c-42d2-4a3e-9673-45552a589b6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Backorderqtys_x002e_" ma:index="21" ma:displayName="Task Description" ma:description="change backorder qty from 16pcs to 20pcs " ma:format="Dropdown" ma:internalName="Backorderqtys_x002e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4b2bbf-db45-425b-8780-43eb2a3587b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eae3df1-40d8-4278-a85b-8aa6dd1ca446}" ma:internalName="TaxCatchAll" ma:showField="CatchAllData" ma:web="ce4b2bbf-db45-425b-8780-43eb2a3587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91d1a9-6118-44df-a3c2-fe61cccc1b51">
      <Terms xmlns="http://schemas.microsoft.com/office/infopath/2007/PartnerControls"/>
    </lcf76f155ced4ddcb4097134ff3c332f>
    <TaxCatchAll xmlns="ce4b2bbf-db45-425b-8780-43eb2a3587b5" xsi:nil="true"/>
    <Backorderqtys_x002e_ xmlns="0591d1a9-6118-44df-a3c2-fe61cccc1b51"/>
  </documentManagement>
</p:properties>
</file>

<file path=customXml/itemProps1.xml><?xml version="1.0" encoding="utf-8"?>
<ds:datastoreItem xmlns:ds="http://schemas.openxmlformats.org/officeDocument/2006/customXml" ds:itemID="{D9DD0C85-1569-40D0-8A15-906476105690}"/>
</file>

<file path=customXml/itemProps2.xml><?xml version="1.0" encoding="utf-8"?>
<ds:datastoreItem xmlns:ds="http://schemas.openxmlformats.org/officeDocument/2006/customXml" ds:itemID="{A6C2D15F-CBFA-4FF1-89AE-A84FF994B9C1}"/>
</file>

<file path=customXml/itemProps3.xml><?xml version="1.0" encoding="utf-8"?>
<ds:datastoreItem xmlns:ds="http://schemas.openxmlformats.org/officeDocument/2006/customXml" ds:itemID="{6D0B548F-C0B6-4574-9783-F2BE8DC3CE12}"/>
</file>

<file path=docProps/app.xml><?xml version="1.0" encoding="utf-8"?>
<Properties xmlns="http://schemas.openxmlformats.org/officeDocument/2006/extended-properties" xmlns:vt="http://schemas.openxmlformats.org/officeDocument/2006/docPropsVTypes">
  <TotalTime>8396</TotalTime>
  <Words>601</Words>
  <Application>Microsoft Office PowerPoint</Application>
  <PresentationFormat>On-screen Show (4:3)</PresentationFormat>
  <Paragraphs>93</Paragraphs>
  <Slides>17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  iSupplier Portal Training </vt:lpstr>
      <vt:lpstr>iSupplier</vt:lpstr>
      <vt:lpstr>Supplier’s Training/ Change Request Submissions </vt:lpstr>
      <vt:lpstr>Main Screen </vt:lpstr>
      <vt:lpstr>Switch User </vt:lpstr>
      <vt:lpstr>Main Menu </vt:lpstr>
      <vt:lpstr>Purchase Orders</vt:lpstr>
      <vt:lpstr>Order Information</vt:lpstr>
      <vt:lpstr>Viewing Purchase Order Information</vt:lpstr>
      <vt:lpstr>Create an iKnow case</vt:lpstr>
      <vt:lpstr>Product and Pricing </vt:lpstr>
      <vt:lpstr>Supplier’s Request  </vt:lpstr>
      <vt:lpstr>Obsolete/ Replaced Change Request</vt:lpstr>
      <vt:lpstr>Sale Sets/ Cost</vt:lpstr>
      <vt:lpstr>Respond to Changes</vt:lpstr>
      <vt:lpstr>Accept Changes</vt:lpstr>
      <vt:lpstr>PowerPoint Presentation</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Your User Name</dc:creator>
  <cp:lastModifiedBy>Vazquez, Elsa</cp:lastModifiedBy>
  <cp:revision>359</cp:revision>
  <cp:lastPrinted>2015-10-26T17:51:29Z</cp:lastPrinted>
  <dcterms:created xsi:type="dcterms:W3CDTF">2009-07-13T16:11:19Z</dcterms:created>
  <dcterms:modified xsi:type="dcterms:W3CDTF">2022-04-07T21:37:41Z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0x010100BA273B473F63D840B671429AC8791D2C</vt:lpwstr>
  </property>
</Properties>
</file>