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6" r:id="rId2"/>
  </p:sldMasterIdLst>
  <p:notesMasterIdLst>
    <p:notesMasterId r:id="rId82"/>
  </p:notesMasterIdLst>
  <p:handoutMasterIdLst>
    <p:handoutMasterId r:id="rId83"/>
  </p:handoutMasterIdLst>
  <p:sldIdLst>
    <p:sldId id="257" r:id="rId3"/>
    <p:sldId id="527" r:id="rId4"/>
    <p:sldId id="344" r:id="rId5"/>
    <p:sldId id="266" r:id="rId6"/>
    <p:sldId id="400" r:id="rId7"/>
    <p:sldId id="317" r:id="rId8"/>
    <p:sldId id="348" r:id="rId9"/>
    <p:sldId id="477" r:id="rId10"/>
    <p:sldId id="483" r:id="rId11"/>
    <p:sldId id="484" r:id="rId12"/>
    <p:sldId id="485" r:id="rId13"/>
    <p:sldId id="486" r:id="rId14"/>
    <p:sldId id="487" r:id="rId15"/>
    <p:sldId id="488" r:id="rId16"/>
    <p:sldId id="489" r:id="rId17"/>
    <p:sldId id="490" r:id="rId18"/>
    <p:sldId id="491" r:id="rId19"/>
    <p:sldId id="492" r:id="rId20"/>
    <p:sldId id="493" r:id="rId21"/>
    <p:sldId id="526" r:id="rId22"/>
    <p:sldId id="495" r:id="rId23"/>
    <p:sldId id="496" r:id="rId24"/>
    <p:sldId id="497" r:id="rId25"/>
    <p:sldId id="498" r:id="rId26"/>
    <p:sldId id="525" r:id="rId27"/>
    <p:sldId id="440" r:id="rId28"/>
    <p:sldId id="441" r:id="rId29"/>
    <p:sldId id="442" r:id="rId30"/>
    <p:sldId id="443" r:id="rId31"/>
    <p:sldId id="444" r:id="rId32"/>
    <p:sldId id="445" r:id="rId33"/>
    <p:sldId id="446" r:id="rId34"/>
    <p:sldId id="447" r:id="rId35"/>
    <p:sldId id="448" r:id="rId36"/>
    <p:sldId id="449" r:id="rId37"/>
    <p:sldId id="451" r:id="rId38"/>
    <p:sldId id="503" r:id="rId39"/>
    <p:sldId id="504" r:id="rId40"/>
    <p:sldId id="505" r:id="rId41"/>
    <p:sldId id="506" r:id="rId42"/>
    <p:sldId id="507" r:id="rId43"/>
    <p:sldId id="508" r:id="rId44"/>
    <p:sldId id="509" r:id="rId45"/>
    <p:sldId id="539" r:id="rId46"/>
    <p:sldId id="511" r:id="rId47"/>
    <p:sldId id="512" r:id="rId48"/>
    <p:sldId id="513" r:id="rId49"/>
    <p:sldId id="541" r:id="rId50"/>
    <p:sldId id="515" r:id="rId51"/>
    <p:sldId id="516" r:id="rId52"/>
    <p:sldId id="517" r:id="rId53"/>
    <p:sldId id="522" r:id="rId54"/>
    <p:sldId id="518" r:id="rId55"/>
    <p:sldId id="519" r:id="rId56"/>
    <p:sldId id="520" r:id="rId57"/>
    <p:sldId id="521" r:id="rId58"/>
    <p:sldId id="523" r:id="rId59"/>
    <p:sldId id="533" r:id="rId60"/>
    <p:sldId id="534" r:id="rId61"/>
    <p:sldId id="535" r:id="rId62"/>
    <p:sldId id="480" r:id="rId63"/>
    <p:sldId id="422" r:id="rId64"/>
    <p:sldId id="423" r:id="rId65"/>
    <p:sldId id="424" r:id="rId66"/>
    <p:sldId id="536" r:id="rId67"/>
    <p:sldId id="426" r:id="rId68"/>
    <p:sldId id="427" r:id="rId69"/>
    <p:sldId id="479" r:id="rId70"/>
    <p:sldId id="528" r:id="rId71"/>
    <p:sldId id="529" r:id="rId72"/>
    <p:sldId id="530" r:id="rId73"/>
    <p:sldId id="531" r:id="rId74"/>
    <p:sldId id="532" r:id="rId75"/>
    <p:sldId id="540" r:id="rId76"/>
    <p:sldId id="434" r:id="rId77"/>
    <p:sldId id="478" r:id="rId78"/>
    <p:sldId id="436" r:id="rId79"/>
    <p:sldId id="437" r:id="rId80"/>
    <p:sldId id="482" r:id="rId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49" autoAdjust="0"/>
  </p:normalViewPr>
  <p:slideViewPr>
    <p:cSldViewPr>
      <p:cViewPr>
        <p:scale>
          <a:sx n="100" d="100"/>
          <a:sy n="100" d="100"/>
        </p:scale>
        <p:origin x="-1308" y="-28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81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6AAFCAC-79ED-483B-8082-A4E66AA98E69}" type="datetimeFigureOut">
              <a:rPr lang="en-US" smtClean="0"/>
              <a:pPr/>
              <a:t>9/24/2012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10F401D-CD90-44FE-87CA-333171752879}"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01FFC9E-100E-4430-9EA1-AE05D212FD45}" type="datetimeFigureOut">
              <a:rPr lang="en-US" smtClean="0"/>
              <a:pPr/>
              <a:t>9/24/2012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732A308-CDE1-46B5-B65C-D992E5806BE9}"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3F91C3-80B4-4F7D-BBF0-1F2E33E5190D}"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fld id="{B432EE73-C77B-4505-BEF2-BB54EC8F12A0}" type="datetime1">
              <a:rPr lang="en-US" smtClean="0">
                <a:solidFill>
                  <a:prstClr val="black"/>
                </a:solidFill>
              </a:rPr>
              <a:pPr/>
              <a:t>9/24/2012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3F91C3-80B4-4F7D-BBF0-1F2E33E5190D}" type="slidenum">
              <a:rPr lang="en-US" smtClean="0"/>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3F91C3-80B4-4F7D-BBF0-1F2E33E5190D}" type="slidenum">
              <a:rPr lang="en-US" smtClean="0">
                <a:solidFill>
                  <a:prstClr val="black"/>
                </a:solidFill>
              </a:rPr>
              <a:pPr/>
              <a:t>58</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3F91C3-80B4-4F7D-BBF0-1F2E33E5190D}" type="slidenum">
              <a:rPr lang="en-US" smtClean="0">
                <a:solidFill>
                  <a:prstClr val="black"/>
                </a:solidFill>
              </a:rPr>
              <a:pPr/>
              <a:t>60</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3F91C3-80B4-4F7D-BBF0-1F2E33E5190D}" type="slidenum">
              <a:rPr lang="en-US" smtClean="0"/>
              <a:pPr/>
              <a:t>62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92926" y="1654175"/>
            <a:ext cx="7772400" cy="1470025"/>
          </a:xfrm>
        </p:spPr>
        <p:txBody>
          <a:bodyPr>
            <a:normAutofit/>
          </a:bodyPr>
          <a:lstStyle>
            <a:lvl1pPr algn="r">
              <a:defRPr sz="2800" b="1">
                <a:solidFill>
                  <a:schemeClr val="tx1"/>
                </a:solidFill>
                <a:latin typeface="Arial" pitchFamily="34" charset="0"/>
                <a:cs typeface="Arial" pitchFamily="34" charset="0"/>
              </a:defRPr>
            </a:lvl1pPr>
          </a:lstStyle>
          <a:p>
            <a:r>
              <a:rPr lang="en-US" dirty="0" smtClean="0"/>
              <a:t>Title Here</a:t>
            </a:r>
            <a:endParaRPr lang="en-US" dirty="0"/>
          </a:p>
        </p:txBody>
      </p:sp>
      <p:sp>
        <p:nvSpPr>
          <p:cNvPr id="3" name="Subtitle 2"/>
          <p:cNvSpPr>
            <a:spLocks noGrp="1"/>
          </p:cNvSpPr>
          <p:nvPr>
            <p:ph type="subTitle" idx="1" hasCustomPrompt="1"/>
          </p:nvPr>
        </p:nvSpPr>
        <p:spPr>
          <a:xfrm>
            <a:off x="2464526" y="2667000"/>
            <a:ext cx="6400800" cy="1752600"/>
          </a:xfrm>
        </p:spPr>
        <p:txBody>
          <a:bodyPr>
            <a:normAutofit/>
          </a:bodyPr>
          <a:lstStyle>
            <a:lvl1pPr marL="0" indent="0" algn="r">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Here</a:t>
            </a:r>
            <a:endParaRPr lang="en-US" dirty="0"/>
          </a:p>
        </p:txBody>
      </p:sp>
      <p:pic>
        <p:nvPicPr>
          <p:cNvPr id="7" name="Picture 6" descr="Navistar_White.png"/>
          <p:cNvPicPr>
            <a:picLocks noChangeAspect="1"/>
          </p:cNvPicPr>
          <p:nvPr userDrawn="1"/>
        </p:nvPicPr>
        <p:blipFill>
          <a:blip r:embed="rId3" cstate="print"/>
          <a:stretch>
            <a:fillRect/>
          </a:stretch>
        </p:blipFill>
        <p:spPr>
          <a:xfrm>
            <a:off x="237744" y="627888"/>
            <a:ext cx="3110484" cy="410195"/>
          </a:xfrm>
          <a:prstGeom prst="rect">
            <a:avLst/>
          </a:prstGeom>
        </p:spPr>
      </p:pic>
      <p:pic>
        <p:nvPicPr>
          <p:cNvPr id="8" name="Picture 7" descr="tagline.png"/>
          <p:cNvPicPr>
            <a:picLocks noChangeAspect="1"/>
          </p:cNvPicPr>
          <p:nvPr userDrawn="1"/>
        </p:nvPicPr>
        <p:blipFill>
          <a:blip r:embed="rId4" cstate="print"/>
          <a:stretch>
            <a:fillRect/>
          </a:stretch>
        </p:blipFill>
        <p:spPr>
          <a:xfrm>
            <a:off x="381001" y="5257800"/>
            <a:ext cx="4190999" cy="526949"/>
          </a:xfrm>
          <a:prstGeom prst="rect">
            <a:avLst/>
          </a:prstGeom>
        </p:spPr>
      </p:pic>
      <p:pic>
        <p:nvPicPr>
          <p:cNvPr id="9" name="Picture 8" descr="Navistar_White.png"/>
          <p:cNvPicPr>
            <a:picLocks noChangeAspect="1"/>
          </p:cNvPicPr>
          <p:nvPr userDrawn="1"/>
        </p:nvPicPr>
        <p:blipFill>
          <a:blip r:embed="rId5" cstate="print"/>
          <a:stretch>
            <a:fillRect/>
          </a:stretch>
        </p:blipFill>
        <p:spPr>
          <a:xfrm>
            <a:off x="3883488" y="6431180"/>
            <a:ext cx="1377024" cy="1815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pic>
        <p:nvPicPr>
          <p:cNvPr id="8" name="Picture 7" descr="Navistar_White.png"/>
          <p:cNvPicPr>
            <a:picLocks noChangeAspect="1"/>
          </p:cNvPicPr>
          <p:nvPr userDrawn="1"/>
        </p:nvPicPr>
        <p:blipFill>
          <a:blip r:embed="rId2" cstate="print"/>
          <a:stretch>
            <a:fillRect/>
          </a:stretch>
        </p:blipFill>
        <p:spPr>
          <a:xfrm>
            <a:off x="3883488" y="6431180"/>
            <a:ext cx="1377024" cy="18159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pic>
        <p:nvPicPr>
          <p:cNvPr id="7" name="Picture 6" descr="Navistar_White.png"/>
          <p:cNvPicPr>
            <a:picLocks noChangeAspect="1"/>
          </p:cNvPicPr>
          <p:nvPr userDrawn="1"/>
        </p:nvPicPr>
        <p:blipFill>
          <a:blip r:embed="rId2" cstate="print"/>
          <a:stretch>
            <a:fillRect/>
          </a:stretch>
        </p:blipFill>
        <p:spPr>
          <a:xfrm>
            <a:off x="3883488" y="6431180"/>
            <a:ext cx="1377024" cy="18159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pic>
        <p:nvPicPr>
          <p:cNvPr id="7" name="Picture 6" descr="Navistar_White.png"/>
          <p:cNvPicPr>
            <a:picLocks noChangeAspect="1"/>
          </p:cNvPicPr>
          <p:nvPr userDrawn="1"/>
        </p:nvPicPr>
        <p:blipFill>
          <a:blip r:embed="rId2" cstate="print"/>
          <a:stretch>
            <a:fillRect/>
          </a:stretch>
        </p:blipFill>
        <p:spPr>
          <a:xfrm>
            <a:off x="3883488" y="6431180"/>
            <a:ext cx="1377024" cy="18159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white"/>
              </a:solidFill>
            </a:endParaRPr>
          </a:p>
        </p:txBody>
      </p:sp>
      <p:sp>
        <p:nvSpPr>
          <p:cNvPr id="4" name="Slide Number Placeholder 3"/>
          <p:cNvSpPr>
            <a:spLocks noGrp="1"/>
          </p:cNvSpPr>
          <p:nvPr>
            <p:ph type="sldNum" sz="quarter" idx="11"/>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white"/>
              </a:solidFill>
            </a:endParaRPr>
          </a:p>
        </p:txBody>
      </p:sp>
      <p:sp>
        <p:nvSpPr>
          <p:cNvPr id="4" name="Slide Number Placeholder 3"/>
          <p:cNvSpPr>
            <a:spLocks noGrp="1"/>
          </p:cNvSpPr>
          <p:nvPr>
            <p:ph type="sldNum" sz="quarter" idx="11"/>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4400" y="0"/>
            <a:ext cx="609600" cy="381001"/>
          </a:xfrm>
        </p:spPr>
        <p:txBody>
          <a:bodyPr/>
          <a:lstStyle>
            <a:lvl1pPr algn="ctr">
              <a:defRPr/>
            </a:lvl1pPr>
          </a:lstStyle>
          <a:p>
            <a:fld id="{7C064691-6E96-493E-964A-1F9C4A1B0224}" type="slidenum">
              <a:rPr lang="en-US" smtClean="0">
                <a:solidFill>
                  <a:prstClr val="white"/>
                </a:solidFill>
              </a:rPr>
              <a:pPr/>
              <a:t>‹#›</a:t>
            </a:fld>
            <a:endParaRPr lang="en-US" dirty="0">
              <a:solidFill>
                <a:prstClr val="white"/>
              </a:solidFill>
            </a:endParaRPr>
          </a:p>
        </p:txBody>
      </p:sp>
      <p:sp>
        <p:nvSpPr>
          <p:cNvPr id="14" name="Date Placeholder 3"/>
          <p:cNvSpPr>
            <a:spLocks noGrp="1"/>
          </p:cNvSpPr>
          <p:nvPr userDrawn="1">
            <p:ph type="dt" sz="half" idx="2"/>
          </p:nvPr>
        </p:nvSpPr>
        <p:spPr>
          <a:xfrm>
            <a:off x="76200" y="6353628"/>
            <a:ext cx="2133600" cy="365125"/>
          </a:xfrm>
          <a:prstGeom prst="rect">
            <a:avLst/>
          </a:prstGeom>
        </p:spPr>
        <p:txBody>
          <a:bodyPr vert="horz" lIns="91440" tIns="45720" rIns="91440" bIns="45720" rtlCol="0" anchor="ctr"/>
          <a:lstStyle>
            <a:lvl1pPr algn="l">
              <a:defRPr sz="1100">
                <a:solidFill>
                  <a:schemeClr val="bg1"/>
                </a:solidFill>
              </a:defRPr>
            </a:lvl1pPr>
          </a:lstStyle>
          <a:p>
            <a:endParaRPr lang="en-US" dirty="0">
              <a:solidFill>
                <a:prstClr val="white"/>
              </a:solidFill>
            </a:endParaRPr>
          </a:p>
        </p:txBody>
      </p:sp>
      <p:pic>
        <p:nvPicPr>
          <p:cNvPr id="11" name="Picture 10" descr="Navistar_White.png"/>
          <p:cNvPicPr>
            <a:picLocks noChangeAspect="1"/>
          </p:cNvPicPr>
          <p:nvPr userDrawn="1"/>
        </p:nvPicPr>
        <p:blipFill>
          <a:blip r:embed="rId2" cstate="print"/>
          <a:stretch>
            <a:fillRect/>
          </a:stretch>
        </p:blipFill>
        <p:spPr>
          <a:xfrm>
            <a:off x="3883488" y="6431180"/>
            <a:ext cx="1377024" cy="1815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pic>
        <p:nvPicPr>
          <p:cNvPr id="7" name="Picture 6" descr="Navistar_White.png"/>
          <p:cNvPicPr>
            <a:picLocks noChangeAspect="1"/>
          </p:cNvPicPr>
          <p:nvPr userDrawn="1"/>
        </p:nvPicPr>
        <p:blipFill>
          <a:blip r:embed="rId2" cstate="print"/>
          <a:stretch>
            <a:fillRect/>
          </a:stretch>
        </p:blipFill>
        <p:spPr>
          <a:xfrm>
            <a:off x="3883488" y="6431180"/>
            <a:ext cx="1377024" cy="18159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pic>
        <p:nvPicPr>
          <p:cNvPr id="8" name="Picture 7" descr="Navistar_White.png"/>
          <p:cNvPicPr>
            <a:picLocks noChangeAspect="1"/>
          </p:cNvPicPr>
          <p:nvPr userDrawn="1"/>
        </p:nvPicPr>
        <p:blipFill>
          <a:blip r:embed="rId2" cstate="print"/>
          <a:stretch>
            <a:fillRect/>
          </a:stretch>
        </p:blipFill>
        <p:spPr>
          <a:xfrm>
            <a:off x="3883488" y="6431180"/>
            <a:ext cx="1377024" cy="18159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pic>
        <p:nvPicPr>
          <p:cNvPr id="10" name="Picture 9" descr="Navistar_White.png"/>
          <p:cNvPicPr>
            <a:picLocks noChangeAspect="1"/>
          </p:cNvPicPr>
          <p:nvPr userDrawn="1"/>
        </p:nvPicPr>
        <p:blipFill>
          <a:blip r:embed="rId2" cstate="print"/>
          <a:stretch>
            <a:fillRect/>
          </a:stretch>
        </p:blipFill>
        <p:spPr>
          <a:xfrm>
            <a:off x="3883488" y="6431180"/>
            <a:ext cx="1377024" cy="18159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pic>
        <p:nvPicPr>
          <p:cNvPr id="6" name="Picture 5" descr="Navistar_White.png"/>
          <p:cNvPicPr>
            <a:picLocks noChangeAspect="1"/>
          </p:cNvPicPr>
          <p:nvPr userDrawn="1"/>
        </p:nvPicPr>
        <p:blipFill>
          <a:blip r:embed="rId2" cstate="print"/>
          <a:stretch>
            <a:fillRect/>
          </a:stretch>
        </p:blipFill>
        <p:spPr>
          <a:xfrm>
            <a:off x="3883488" y="6431180"/>
            <a:ext cx="1377024" cy="18159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pic>
        <p:nvPicPr>
          <p:cNvPr id="5" name="Picture 4" descr="Navistar_White.png"/>
          <p:cNvPicPr>
            <a:picLocks noChangeAspect="1"/>
          </p:cNvPicPr>
          <p:nvPr userDrawn="1"/>
        </p:nvPicPr>
        <p:blipFill>
          <a:blip r:embed="rId2" cstate="print"/>
          <a:stretch>
            <a:fillRect/>
          </a:stretch>
        </p:blipFill>
        <p:spPr>
          <a:xfrm>
            <a:off x="3883488" y="6431180"/>
            <a:ext cx="1377024" cy="18159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C064691-6E96-493E-964A-1F9C4A1B0224}" type="slidenum">
              <a:rPr lang="en-US" smtClean="0">
                <a:solidFill>
                  <a:prstClr val="white"/>
                </a:solidFill>
              </a:rPr>
              <a:pPr/>
              <a:t>‹#›</a:t>
            </a:fld>
            <a:endParaRPr lang="en-US" dirty="0">
              <a:solidFill>
                <a:prstClr val="white"/>
              </a:solidFill>
            </a:endParaRPr>
          </a:p>
        </p:txBody>
      </p:sp>
      <p:pic>
        <p:nvPicPr>
          <p:cNvPr id="8" name="Picture 7" descr="Navistar_White.png"/>
          <p:cNvPicPr>
            <a:picLocks noChangeAspect="1"/>
          </p:cNvPicPr>
          <p:nvPr userDrawn="1"/>
        </p:nvPicPr>
        <p:blipFill>
          <a:blip r:embed="rId2" cstate="print"/>
          <a:stretch>
            <a:fillRect/>
          </a:stretch>
        </p:blipFill>
        <p:spPr>
          <a:xfrm>
            <a:off x="3883488" y="6431180"/>
            <a:ext cx="1377024" cy="18159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229600" cy="1143000"/>
          </a:xfrm>
          <a:prstGeom prst="rect">
            <a:avLst/>
          </a:prstGeom>
        </p:spPr>
        <p:txBody>
          <a:bodyPr vert="horz" lIns="91440" tIns="45720" rIns="91440" bIns="45720" rtlCol="0" anchor="ctr">
            <a:normAutofit/>
          </a:bodyPr>
          <a:lstStyle/>
          <a:p>
            <a:r>
              <a:rPr lang="en-US" dirty="0" smtClean="0"/>
              <a:t>Body Systems Strategy</a:t>
            </a:r>
            <a:endParaRPr lang="en-US" dirty="0"/>
          </a:p>
        </p:txBody>
      </p:sp>
      <p:sp>
        <p:nvSpPr>
          <p:cNvPr id="3" name="Text Placeholder 2"/>
          <p:cNvSpPr>
            <a:spLocks noGrp="1"/>
          </p:cNvSpPr>
          <p:nvPr>
            <p:ph type="body" idx="1"/>
          </p:nvPr>
        </p:nvSpPr>
        <p:spPr>
          <a:xfrm>
            <a:off x="304800" y="1371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200" y="6353628"/>
            <a:ext cx="2895600" cy="504372"/>
          </a:xfrm>
          <a:prstGeom prst="rect">
            <a:avLst/>
          </a:prstGeom>
        </p:spPr>
        <p:txBody>
          <a:bodyPr vert="horz" lIns="91440" tIns="45720" rIns="91440" bIns="45720" rtlCol="0" anchor="ctr"/>
          <a:lstStyle>
            <a:lvl1pPr algn="l">
              <a:defRPr sz="1100">
                <a:solidFill>
                  <a:schemeClr val="bg1"/>
                </a:solidFill>
                <a:latin typeface="+mn-lt"/>
                <a:cs typeface="Arial" pitchFamily="34" charset="0"/>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8534400" y="0"/>
            <a:ext cx="609600" cy="365125"/>
          </a:xfrm>
          <a:prstGeom prst="rect">
            <a:avLst/>
          </a:prstGeom>
        </p:spPr>
        <p:txBody>
          <a:bodyPr vert="horz" lIns="91440" tIns="45720" rIns="91440" bIns="45720" rtlCol="0" anchor="ctr"/>
          <a:lstStyle>
            <a:lvl1pPr algn="ctr">
              <a:defRPr sz="1200">
                <a:solidFill>
                  <a:schemeClr val="bg1"/>
                </a:solidFill>
                <a:latin typeface="+mn-lt"/>
              </a:defRPr>
            </a:lvl1pPr>
          </a:lstStyle>
          <a:p>
            <a:fld id="{7C064691-6E96-493E-964A-1F9C4A1B0224}"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1719942" y="6429828"/>
            <a:ext cx="7315200" cy="200055"/>
          </a:xfrm>
          <a:prstGeom prst="rect">
            <a:avLst/>
          </a:prstGeom>
          <a:noFill/>
        </p:spPr>
        <p:txBody>
          <a:bodyPr wrap="square" rtlCol="0">
            <a:spAutoFit/>
          </a:bodyPr>
          <a:lstStyle/>
          <a:p>
            <a:pPr algn="r"/>
            <a:r>
              <a:rPr lang="en-US" sz="700" dirty="0">
                <a:solidFill>
                  <a:prstClr val="white"/>
                </a:solidFill>
                <a:cs typeface="Arial" pitchFamily="34" charset="0"/>
              </a:rPr>
              <a:t>NYSE: NAV</a:t>
            </a:r>
          </a:p>
        </p:txBody>
      </p:sp>
      <p:pic>
        <p:nvPicPr>
          <p:cNvPr id="8" name="Picture 7" descr="Navistar_White.png"/>
          <p:cNvPicPr>
            <a:picLocks noChangeAspect="1"/>
          </p:cNvPicPr>
          <p:nvPr userDrawn="1"/>
        </p:nvPicPr>
        <p:blipFill>
          <a:blip r:embed="rId16" cstate="print"/>
          <a:stretch>
            <a:fillRect/>
          </a:stretch>
        </p:blipFill>
        <p:spPr>
          <a:xfrm>
            <a:off x="3883488" y="6431180"/>
            <a:ext cx="1377024" cy="18159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hf hdr="0" ftr="0" dt="0"/>
  <p:txStyles>
    <p:titleStyle>
      <a:lvl1pPr algn="l" defTabSz="914400" rtl="0" eaLnBrk="1" latinLnBrk="0" hangingPunct="1">
        <a:spcBef>
          <a:spcPct val="0"/>
        </a:spcBef>
        <a:buNone/>
        <a:defRPr sz="3600" b="1" kern="1200" baseline="0">
          <a:solidFill>
            <a:schemeClr val="bg1"/>
          </a:solidFill>
          <a:latin typeface="+mn-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b="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1800" b="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18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E6FEE-5A9C-4F26-B9F9-91EA336E350E}"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navistarsupplier.com/SupplierTooling/SupplierTooling.asp"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navistarsupplier.com/SupplierTooling/SupplierTooling.asp"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navistarsupplier.com/SupplierTooling/SupplierTooling.asp"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hyperlink" Target="http://www.navistarsupplier.com/SupplierTooling/SupplierTooling.asp"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hyperlink" Target="mailto:SBTAPSCAN@Navistar.com"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mailto:SBTAPSCAN@Navistar.com"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www.navistarsupplier.com/SupplierTooling/SupplierTooling.asp"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60.xml.rels><?xml version="1.0" encoding="UTF-8" standalone="yes"?>
<Relationships xmlns="http://schemas.openxmlformats.org/package/2006/relationships"><Relationship Id="rId3" Type="http://schemas.openxmlformats.org/officeDocument/2006/relationships/hyperlink" Target="mailto:Natasha.Dunn@Navistar.co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hyperlink" Target="http://www.navistarsupplier.com/SupplierTooling/SupplierTooling.asp" TargetMode="Externa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www.navistarsupplier.com/SupplierTooling/SupplierTooling.asp"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navistarsupplier.com/SupplierTooling/SupplierTooling.as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1828800"/>
            <a:ext cx="4419600" cy="1447800"/>
          </a:xfrm>
        </p:spPr>
        <p:txBody>
          <a:bodyPr>
            <a:normAutofit fontScale="90000"/>
          </a:bodyPr>
          <a:lstStyle/>
          <a:p>
            <a:pPr algn="ctr"/>
            <a:r>
              <a:rPr lang="en-US" sz="3600" dirty="0" smtClean="0"/>
              <a:t>Tooling Summit</a:t>
            </a:r>
            <a:r>
              <a:rPr lang="en-US" sz="3200" dirty="0" smtClean="0"/>
              <a:t/>
            </a:r>
            <a:br>
              <a:rPr lang="en-US" sz="3200" dirty="0" smtClean="0"/>
            </a:br>
            <a:r>
              <a:rPr lang="en-US" sz="3200" dirty="0" smtClean="0"/>
              <a:t>Supplier Based Tooling</a:t>
            </a:r>
            <a:r>
              <a:rPr lang="en-US" dirty="0" smtClean="0"/>
              <a:t/>
            </a:r>
            <a:br>
              <a:rPr lang="en-US" dirty="0" smtClean="0"/>
            </a:br>
            <a:r>
              <a:rPr lang="en-US" dirty="0" smtClean="0"/>
              <a:t>September 11, 2012</a:t>
            </a:r>
            <a:endParaRPr lang="en-US" dirty="0"/>
          </a:p>
        </p:txBody>
      </p:sp>
      <p:pic>
        <p:nvPicPr>
          <p:cNvPr id="7" name="Picture 10" descr="T:\Truck Group Communications\Graphics and Images\AAA. ProStar\ProStar_Number_1.jpg"/>
          <p:cNvPicPr>
            <a:picLocks noChangeAspect="1" noChangeArrowheads="1"/>
          </p:cNvPicPr>
          <p:nvPr/>
        </p:nvPicPr>
        <p:blipFill>
          <a:blip r:embed="rId3" cstate="print"/>
          <a:srcRect/>
          <a:stretch>
            <a:fillRect/>
          </a:stretch>
        </p:blipFill>
        <p:spPr bwMode="auto">
          <a:xfrm>
            <a:off x="609600" y="3581400"/>
            <a:ext cx="3429000" cy="1604963"/>
          </a:xfrm>
          <a:prstGeom prst="rect">
            <a:avLst/>
          </a:prstGeom>
          <a:noFill/>
          <a:ln w="9525">
            <a:noFill/>
            <a:miter lim="800000"/>
            <a:headEnd/>
            <a:tailEnd/>
          </a:ln>
        </p:spPr>
      </p:pic>
      <p:pic>
        <p:nvPicPr>
          <p:cNvPr id="8" name="Picture 2" descr="T:\Truck Group Communications\Graphics and Images\AAA. DuraStar\DuraStar_Van_Red.jpg"/>
          <p:cNvPicPr>
            <a:picLocks noChangeAspect="1" noChangeArrowheads="1"/>
          </p:cNvPicPr>
          <p:nvPr/>
        </p:nvPicPr>
        <p:blipFill>
          <a:blip r:embed="rId4" cstate="print"/>
          <a:srcRect/>
          <a:stretch>
            <a:fillRect/>
          </a:stretch>
        </p:blipFill>
        <p:spPr bwMode="auto">
          <a:xfrm>
            <a:off x="304800" y="1828800"/>
            <a:ext cx="1676400" cy="1676400"/>
          </a:xfrm>
          <a:prstGeom prst="rect">
            <a:avLst/>
          </a:prstGeom>
          <a:noFill/>
          <a:ln w="9525">
            <a:noFill/>
            <a:miter lim="800000"/>
            <a:headEnd/>
            <a:tailEnd/>
          </a:ln>
        </p:spPr>
      </p:pic>
      <p:pic>
        <p:nvPicPr>
          <p:cNvPr id="9" name="Picture 4" descr="T:\Truck Group Communications\Graphics and Images\AAA. WorkStar\WorkStar_Red_Dump.jpg"/>
          <p:cNvPicPr>
            <a:picLocks noChangeAspect="1" noChangeArrowheads="1"/>
          </p:cNvPicPr>
          <p:nvPr/>
        </p:nvPicPr>
        <p:blipFill>
          <a:blip r:embed="rId5" cstate="print"/>
          <a:srcRect/>
          <a:stretch>
            <a:fillRect/>
          </a:stretch>
        </p:blipFill>
        <p:spPr bwMode="auto">
          <a:xfrm>
            <a:off x="4267200" y="3581400"/>
            <a:ext cx="1981200" cy="1600200"/>
          </a:xfrm>
          <a:prstGeom prst="rect">
            <a:avLst/>
          </a:prstGeom>
          <a:noFill/>
          <a:ln w="9525">
            <a:noFill/>
            <a:miter lim="800000"/>
            <a:headEnd/>
            <a:tailEnd/>
          </a:ln>
        </p:spPr>
      </p:pic>
      <p:pic>
        <p:nvPicPr>
          <p:cNvPr id="10" name="Picture 9" descr="T:\Truck Group Communications\Graphics and Images\AAA. PayStar 5900 SBA\PayStar_Black.jpg"/>
          <p:cNvPicPr>
            <a:picLocks noChangeAspect="1" noChangeArrowheads="1"/>
          </p:cNvPicPr>
          <p:nvPr/>
        </p:nvPicPr>
        <p:blipFill>
          <a:blip r:embed="rId6" cstate="print"/>
          <a:srcRect/>
          <a:stretch>
            <a:fillRect/>
          </a:stretch>
        </p:blipFill>
        <p:spPr bwMode="auto">
          <a:xfrm>
            <a:off x="2209800" y="1828800"/>
            <a:ext cx="1752600" cy="1676400"/>
          </a:xfrm>
          <a:prstGeom prst="rect">
            <a:avLst/>
          </a:prstGeom>
          <a:noFill/>
          <a:ln w="9525">
            <a:noFill/>
            <a:miter lim="800000"/>
            <a:headEnd/>
            <a:tailEnd/>
          </a:ln>
        </p:spPr>
      </p:pic>
      <p:pic>
        <p:nvPicPr>
          <p:cNvPr id="22530" name="Picture 2"/>
          <p:cNvPicPr>
            <a:picLocks noChangeAspect="1" noChangeArrowheads="1"/>
          </p:cNvPicPr>
          <p:nvPr/>
        </p:nvPicPr>
        <p:blipFill>
          <a:blip r:embed="rId7" cstate="print"/>
          <a:srcRect/>
          <a:stretch>
            <a:fillRect/>
          </a:stretch>
        </p:blipFill>
        <p:spPr bwMode="auto">
          <a:xfrm>
            <a:off x="7239000" y="3810000"/>
            <a:ext cx="1752600" cy="1668463"/>
          </a:xfrm>
          <a:prstGeom prst="rect">
            <a:avLst/>
          </a:prstGeom>
          <a:noFill/>
          <a:ln w="9525">
            <a:noFill/>
            <a:miter lim="800000"/>
            <a:headEnd/>
            <a:tailEnd/>
          </a:ln>
        </p:spPr>
      </p:pic>
      <p:sp>
        <p:nvSpPr>
          <p:cNvPr id="11" name="TextBox 10"/>
          <p:cNvSpPr txBox="1"/>
          <p:nvPr/>
        </p:nvSpPr>
        <p:spPr>
          <a:xfrm>
            <a:off x="4419600" y="5410200"/>
            <a:ext cx="1524000" cy="646331"/>
          </a:xfrm>
          <a:prstGeom prst="rect">
            <a:avLst/>
          </a:prstGeom>
          <a:noFill/>
        </p:spPr>
        <p:txBody>
          <a:bodyPr wrap="square" rtlCol="0">
            <a:spAutoFit/>
          </a:bodyPr>
          <a:lstStyle/>
          <a:p>
            <a:pPr algn="ctr"/>
            <a:r>
              <a:rPr lang="en-US" dirty="0" smtClean="0"/>
              <a:t>Document Version 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normAutofit/>
          </a:bodyPr>
          <a:lstStyle/>
          <a:p>
            <a:r>
              <a:rPr lang="en-GB" sz="2400" b="0" dirty="0" smtClean="0"/>
              <a:t>Supplier Tooling Guidelines - Summary  of New or Revised Sections</a:t>
            </a:r>
          </a:p>
        </p:txBody>
      </p:sp>
      <p:sp>
        <p:nvSpPr>
          <p:cNvPr id="3" name="Content Placeholder 2"/>
          <p:cNvSpPr>
            <a:spLocks noGrp="1"/>
          </p:cNvSpPr>
          <p:nvPr>
            <p:ph idx="1"/>
          </p:nvPr>
        </p:nvSpPr>
        <p:spPr>
          <a:xfrm>
            <a:off x="304800" y="1646237"/>
            <a:ext cx="8229600" cy="4525963"/>
          </a:xfrm>
        </p:spPr>
        <p:txBody>
          <a:bodyPr>
            <a:normAutofit/>
          </a:bodyPr>
          <a:lstStyle/>
          <a:p>
            <a:pPr lvl="0"/>
            <a:r>
              <a:rPr lang="en-US" sz="2400" dirty="0" smtClean="0"/>
              <a:t>What is Reimbursable Supplier Tooling-Updated</a:t>
            </a:r>
          </a:p>
          <a:p>
            <a:r>
              <a:rPr lang="en-US" sz="2400" dirty="0" smtClean="0"/>
              <a:t>Tooling Refurbishment </a:t>
            </a:r>
          </a:p>
          <a:p>
            <a:pPr lvl="0"/>
            <a:r>
              <a:rPr lang="en-US" sz="2400" dirty="0" smtClean="0"/>
              <a:t>Tooling Asset Identification</a:t>
            </a:r>
          </a:p>
          <a:p>
            <a:r>
              <a:rPr lang="en-GB" sz="2400" dirty="0" smtClean="0"/>
              <a:t>Tool Invoice Requirements</a:t>
            </a:r>
          </a:p>
          <a:p>
            <a:pPr lvl="0"/>
            <a:r>
              <a:rPr lang="en-US" sz="2400" dirty="0" smtClean="0"/>
              <a:t>Submission of Tooling Photos</a:t>
            </a:r>
          </a:p>
          <a:p>
            <a:pPr lvl="0"/>
            <a:r>
              <a:rPr lang="en-US" sz="2400" dirty="0" smtClean="0"/>
              <a:t>Tooling Transfer Process</a:t>
            </a:r>
          </a:p>
          <a:p>
            <a:pPr lvl="0"/>
            <a:r>
              <a:rPr lang="en-US" sz="2400" dirty="0" smtClean="0"/>
              <a:t>Tool Inventory</a:t>
            </a:r>
          </a:p>
          <a:p>
            <a:pPr lvl="0"/>
            <a:r>
              <a:rPr lang="en-US" sz="2400" dirty="0" smtClean="0"/>
              <a:t>Tool Cost and Audit Guidelines</a:t>
            </a:r>
          </a:p>
          <a:p>
            <a:pPr lvl="0"/>
            <a:endParaRPr lang="en-US" dirty="0" smtClean="0"/>
          </a:p>
          <a:p>
            <a:pPr lvl="0"/>
            <a:endParaRPr lang="en-US" dirty="0" smtClean="0"/>
          </a:p>
          <a:p>
            <a:endParaRPr lang="en-US" dirty="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r>
              <a:rPr lang="en-US" dirty="0" smtClean="0"/>
              <a:t/>
            </a:r>
            <a:br>
              <a:rPr lang="en-US" dirty="0" smtClean="0"/>
            </a:br>
            <a:r>
              <a:rPr lang="en-US" sz="2700" b="0" dirty="0" smtClean="0"/>
              <a:t>Guideline Updates - Reimbursable Tooling</a:t>
            </a:r>
            <a:r>
              <a:rPr lang="en-US" dirty="0" smtClean="0"/>
              <a:t/>
            </a:r>
            <a:br>
              <a:rPr lang="en-US" dirty="0" smtClean="0"/>
            </a:br>
            <a:endParaRPr lang="en-US" dirty="0"/>
          </a:p>
        </p:txBody>
      </p:sp>
      <p:sp>
        <p:nvSpPr>
          <p:cNvPr id="3" name="Content Placeholder 2"/>
          <p:cNvSpPr>
            <a:spLocks noGrp="1"/>
          </p:cNvSpPr>
          <p:nvPr>
            <p:ph idx="1"/>
          </p:nvPr>
        </p:nvSpPr>
        <p:spPr>
          <a:xfrm>
            <a:off x="304800" y="1371600"/>
            <a:ext cx="8229600" cy="4525963"/>
          </a:xfrm>
        </p:spPr>
        <p:txBody>
          <a:bodyPr>
            <a:normAutofit/>
          </a:bodyPr>
          <a:lstStyle/>
          <a:p>
            <a:pPr>
              <a:buNone/>
            </a:pPr>
            <a:endParaRPr lang="en-US" dirty="0" smtClean="0"/>
          </a:p>
          <a:p>
            <a:r>
              <a:rPr lang="en-US" sz="2400" dirty="0" smtClean="0"/>
              <a:t>This section defines what types of tooling and tool related costs are paid by Navistar; and what costs are the suppliers responsibility. </a:t>
            </a:r>
          </a:p>
          <a:p>
            <a:pPr>
              <a:buNone/>
            </a:pPr>
            <a:endParaRPr lang="en-US" sz="2400" dirty="0" smtClean="0"/>
          </a:p>
          <a:p>
            <a:r>
              <a:rPr lang="en-US" sz="2400" dirty="0" smtClean="0"/>
              <a:t>A key item is that tool costs are a straight pass through of the actual cost incurred, a mark up on Navistar supplier tooling is not allowed.</a:t>
            </a:r>
          </a:p>
          <a:p>
            <a:endParaRPr lang="en-US" dirty="0" smtClean="0"/>
          </a:p>
          <a:p>
            <a:endParaRPr lang="en-US" dirty="0" smtClean="0"/>
          </a:p>
          <a:p>
            <a:endParaRPr lang="en-US" dirty="0" smtClean="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Guideline Updates - Reimbursable Tooling</a:t>
            </a:r>
            <a:endParaRPr lang="en-US" sz="2400" b="0" dirty="0"/>
          </a:p>
        </p:txBody>
      </p:sp>
      <p:sp>
        <p:nvSpPr>
          <p:cNvPr id="3" name="Content Placeholder 2"/>
          <p:cNvSpPr>
            <a:spLocks noGrp="1"/>
          </p:cNvSpPr>
          <p:nvPr>
            <p:ph idx="1"/>
          </p:nvPr>
        </p:nvSpPr>
        <p:spPr>
          <a:xfrm>
            <a:off x="0" y="1371600"/>
            <a:ext cx="9144000" cy="4525963"/>
          </a:xfrm>
        </p:spPr>
        <p:txBody>
          <a:bodyPr>
            <a:normAutofit fontScale="85000" lnSpcReduction="20000"/>
          </a:bodyPr>
          <a:lstStyle/>
          <a:p>
            <a:pPr lvl="0"/>
            <a:endParaRPr lang="en-US" dirty="0" smtClean="0"/>
          </a:p>
          <a:p>
            <a:pPr lvl="0"/>
            <a:r>
              <a:rPr lang="en-US" dirty="0" smtClean="0"/>
              <a:t>The Selected Tooling quote needs to be submitted on the current Tool Transparency form.  (Backup quotes may be required separately)</a:t>
            </a:r>
          </a:p>
          <a:p>
            <a:endParaRPr lang="en-US" dirty="0" smtClean="0"/>
          </a:p>
          <a:p>
            <a:r>
              <a:rPr lang="en-US" dirty="0" smtClean="0"/>
              <a:t>A complete description of the tooling is needed on the Tool Transparency quote form; to determine compliance with the guidelines.</a:t>
            </a:r>
          </a:p>
          <a:p>
            <a:pPr lvl="0">
              <a:buNone/>
            </a:pPr>
            <a:endParaRPr lang="en-US" dirty="0" smtClean="0"/>
          </a:p>
          <a:p>
            <a:r>
              <a:rPr lang="en-US" dirty="0" smtClean="0"/>
              <a:t>Please refer to the website to confirm latest guidelines and forms</a:t>
            </a:r>
          </a:p>
          <a:p>
            <a:endParaRPr lang="en-US" dirty="0" smtClean="0"/>
          </a:p>
          <a:p>
            <a:pPr lvl="0"/>
            <a:r>
              <a:rPr lang="en-US" dirty="0" smtClean="0"/>
              <a:t>In event of any question, please contact your Navistar Tooling Manager prior to quote submission</a:t>
            </a:r>
          </a:p>
          <a:p>
            <a:endParaRPr lang="en-US" dirty="0" smtClean="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b="0" dirty="0" smtClean="0"/>
              <a:t>Updates - Tooling Refurbishment</a:t>
            </a:r>
          </a:p>
        </p:txBody>
      </p:sp>
      <p:sp>
        <p:nvSpPr>
          <p:cNvPr id="3" name="Content Placeholder 2"/>
          <p:cNvSpPr>
            <a:spLocks noGrp="1"/>
          </p:cNvSpPr>
          <p:nvPr>
            <p:ph idx="1"/>
          </p:nvPr>
        </p:nvSpPr>
        <p:spPr>
          <a:xfrm>
            <a:off x="304800" y="1570037"/>
            <a:ext cx="8229600" cy="4525963"/>
          </a:xfrm>
        </p:spPr>
        <p:txBody>
          <a:bodyPr>
            <a:normAutofit/>
          </a:bodyPr>
          <a:lstStyle/>
          <a:p>
            <a:r>
              <a:rPr lang="en-US" sz="2400" dirty="0" smtClean="0"/>
              <a:t>Supplier is responsible for normal maintenance and repair for the quoted life of the tool</a:t>
            </a:r>
          </a:p>
          <a:p>
            <a:r>
              <a:rPr lang="en-US" sz="2400" dirty="0" smtClean="0"/>
              <a:t>Replacement  and Refurbishment is reimbursed within industry practice</a:t>
            </a:r>
          </a:p>
          <a:p>
            <a:r>
              <a:rPr lang="en-US" sz="2400" dirty="0" smtClean="0"/>
              <a:t>Proactive communication is needed to allow adequate time for the Tooling Manager to obtain funding. This is accomplished with the Tooling Life Master (TLM) form </a:t>
            </a:r>
          </a:p>
          <a:p>
            <a:r>
              <a:rPr lang="en-US" sz="2400" dirty="0" smtClean="0"/>
              <a:t>New Tool quote guidelines apply; (3) quotes, complete detail, etc.</a:t>
            </a:r>
          </a:p>
          <a:p>
            <a:endParaRPr lang="en-US" dirty="0" smtClean="0"/>
          </a:p>
          <a:p>
            <a:endParaRPr lang="en-US" dirty="0" smtClean="0"/>
          </a:p>
          <a:p>
            <a:endParaRPr lang="en-US" dirty="0" smtClean="0"/>
          </a:p>
          <a:p>
            <a:endParaRPr lang="en-US" dirty="0" smtClean="0"/>
          </a:p>
          <a:p>
            <a:endParaRPr lang="en-US" dirty="0" smtClean="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064691-6E96-493E-964A-1F9C4A1B0224}" type="slidenum">
              <a:rPr lang="en-US" smtClean="0">
                <a:solidFill>
                  <a:prstClr val="white"/>
                </a:solidFill>
              </a:rPr>
              <a:pPr/>
              <a:t>14</a:t>
            </a:fld>
            <a:endParaRPr lang="en-US" dirty="0">
              <a:solidFill>
                <a:prstClr val="white"/>
              </a:solidFill>
            </a:endParaRPr>
          </a:p>
        </p:txBody>
      </p:sp>
      <p:sp>
        <p:nvSpPr>
          <p:cNvPr id="5" name="Rectangle 4"/>
          <p:cNvSpPr/>
          <p:nvPr/>
        </p:nvSpPr>
        <p:spPr>
          <a:xfrm>
            <a:off x="0" y="381000"/>
            <a:ext cx="9144000" cy="461665"/>
          </a:xfrm>
          <a:prstGeom prst="rect">
            <a:avLst/>
          </a:prstGeom>
        </p:spPr>
        <p:txBody>
          <a:bodyPr wrap="square">
            <a:spAutoFit/>
          </a:bodyPr>
          <a:lstStyle/>
          <a:p>
            <a:r>
              <a:rPr lang="en-US" sz="2400" dirty="0" smtClean="0">
                <a:solidFill>
                  <a:prstClr val="white"/>
                </a:solidFill>
                <a:latin typeface="Arial" pitchFamily="34" charset="0"/>
              </a:rPr>
              <a:t>  </a:t>
            </a:r>
            <a:r>
              <a:rPr lang="en-US" sz="2400" dirty="0" smtClean="0">
                <a:solidFill>
                  <a:prstClr val="white"/>
                </a:solidFill>
              </a:rPr>
              <a:t>Tooling Appropriation and Purchase Order Timeline</a:t>
            </a:r>
            <a:endParaRPr lang="en-US" sz="2400" dirty="0"/>
          </a:p>
        </p:txBody>
      </p:sp>
      <p:grpSp>
        <p:nvGrpSpPr>
          <p:cNvPr id="151555" name="Group 3"/>
          <p:cNvGrpSpPr>
            <a:grpSpLocks noChangeAspect="1"/>
          </p:cNvGrpSpPr>
          <p:nvPr/>
        </p:nvGrpSpPr>
        <p:grpSpPr bwMode="auto">
          <a:xfrm>
            <a:off x="0" y="1219200"/>
            <a:ext cx="9144000" cy="4800600"/>
            <a:chOff x="0" y="864"/>
            <a:chExt cx="5760" cy="3024"/>
          </a:xfrm>
        </p:grpSpPr>
        <p:sp>
          <p:nvSpPr>
            <p:cNvPr id="151554" name="AutoShape 2"/>
            <p:cNvSpPr>
              <a:spLocks noChangeAspect="1" noChangeArrowheads="1" noTextEdit="1"/>
            </p:cNvSpPr>
            <p:nvPr/>
          </p:nvSpPr>
          <p:spPr bwMode="auto">
            <a:xfrm>
              <a:off x="0" y="912"/>
              <a:ext cx="5760" cy="2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51756" name="Group 204"/>
            <p:cNvGrpSpPr>
              <a:grpSpLocks/>
            </p:cNvGrpSpPr>
            <p:nvPr/>
          </p:nvGrpSpPr>
          <p:grpSpPr bwMode="auto">
            <a:xfrm>
              <a:off x="0" y="864"/>
              <a:ext cx="5690" cy="2988"/>
              <a:chOff x="0" y="864"/>
              <a:chExt cx="5690" cy="2988"/>
            </a:xfrm>
          </p:grpSpPr>
          <p:sp>
            <p:nvSpPr>
              <p:cNvPr id="151556" name="Rectangle 4"/>
              <p:cNvSpPr>
                <a:spLocks noChangeArrowheads="1"/>
              </p:cNvSpPr>
              <p:nvPr/>
            </p:nvSpPr>
            <p:spPr bwMode="auto">
              <a:xfrm>
                <a:off x="2347" y="864"/>
                <a:ext cx="1390"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rPr>
                  <a:t>Tooling Refurbishment Timeline</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57" name="Rectangle 5"/>
              <p:cNvSpPr>
                <a:spLocks noChangeArrowheads="1"/>
              </p:cNvSpPr>
              <p:nvPr/>
            </p:nvSpPr>
            <p:spPr bwMode="auto">
              <a:xfrm>
                <a:off x="2347" y="972"/>
                <a:ext cx="1316"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558" name="Rectangle 6"/>
              <p:cNvSpPr>
                <a:spLocks noChangeArrowheads="1"/>
              </p:cNvSpPr>
              <p:nvPr/>
            </p:nvSpPr>
            <p:spPr bwMode="auto">
              <a:xfrm>
                <a:off x="3663" y="864"/>
                <a:ext cx="74"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59" name="Rectangle 7"/>
              <p:cNvSpPr>
                <a:spLocks noChangeArrowheads="1"/>
              </p:cNvSpPr>
              <p:nvPr/>
            </p:nvSpPr>
            <p:spPr bwMode="auto">
              <a:xfrm>
                <a:off x="3007" y="1009"/>
                <a:ext cx="74"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60" name="Rectangle 8"/>
              <p:cNvSpPr>
                <a:spLocks noChangeArrowheads="1"/>
              </p:cNvSpPr>
              <p:nvPr/>
            </p:nvSpPr>
            <p:spPr bwMode="auto">
              <a:xfrm>
                <a:off x="3007" y="1153"/>
                <a:ext cx="74"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61" name="Rectangle 9"/>
              <p:cNvSpPr>
                <a:spLocks noChangeArrowheads="1"/>
              </p:cNvSpPr>
              <p:nvPr/>
            </p:nvSpPr>
            <p:spPr bwMode="auto">
              <a:xfrm>
                <a:off x="3007" y="1293"/>
                <a:ext cx="74"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62" name="Rectangle 10"/>
              <p:cNvSpPr>
                <a:spLocks noChangeArrowheads="1"/>
              </p:cNvSpPr>
              <p:nvPr/>
            </p:nvSpPr>
            <p:spPr bwMode="auto">
              <a:xfrm>
                <a:off x="3007" y="1438"/>
                <a:ext cx="74"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63" name="Rectangle 11"/>
              <p:cNvSpPr>
                <a:spLocks noChangeArrowheads="1"/>
              </p:cNvSpPr>
              <p:nvPr/>
            </p:nvSpPr>
            <p:spPr bwMode="auto">
              <a:xfrm>
                <a:off x="3007" y="1578"/>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64" name="Rectangle 12"/>
              <p:cNvSpPr>
                <a:spLocks noChangeArrowheads="1"/>
              </p:cNvSpPr>
              <p:nvPr/>
            </p:nvSpPr>
            <p:spPr bwMode="auto">
              <a:xfrm>
                <a:off x="109" y="1678"/>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65" name="Rectangle 13"/>
              <p:cNvSpPr>
                <a:spLocks noChangeArrowheads="1"/>
              </p:cNvSpPr>
              <p:nvPr/>
            </p:nvSpPr>
            <p:spPr bwMode="auto">
              <a:xfrm>
                <a:off x="109" y="1775"/>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66" name="Rectangle 14"/>
              <p:cNvSpPr>
                <a:spLocks noChangeArrowheads="1"/>
              </p:cNvSpPr>
              <p:nvPr/>
            </p:nvSpPr>
            <p:spPr bwMode="auto">
              <a:xfrm>
                <a:off x="109" y="1875"/>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67" name="Rectangle 15"/>
              <p:cNvSpPr>
                <a:spLocks noChangeArrowheads="1"/>
              </p:cNvSpPr>
              <p:nvPr/>
            </p:nvSpPr>
            <p:spPr bwMode="auto">
              <a:xfrm>
                <a:off x="109" y="1971"/>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68" name="Rectangle 16"/>
              <p:cNvSpPr>
                <a:spLocks noChangeArrowheads="1"/>
              </p:cNvSpPr>
              <p:nvPr/>
            </p:nvSpPr>
            <p:spPr bwMode="auto">
              <a:xfrm>
                <a:off x="109" y="2071"/>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69" name="Rectangle 17"/>
              <p:cNvSpPr>
                <a:spLocks noChangeArrowheads="1"/>
              </p:cNvSpPr>
              <p:nvPr/>
            </p:nvSpPr>
            <p:spPr bwMode="auto">
              <a:xfrm>
                <a:off x="109" y="2168"/>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70" name="Rectangle 18"/>
              <p:cNvSpPr>
                <a:spLocks noChangeArrowheads="1"/>
              </p:cNvSpPr>
              <p:nvPr/>
            </p:nvSpPr>
            <p:spPr bwMode="auto">
              <a:xfrm>
                <a:off x="109" y="2268"/>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71" name="Rectangle 19"/>
              <p:cNvSpPr>
                <a:spLocks noChangeArrowheads="1"/>
              </p:cNvSpPr>
              <p:nvPr/>
            </p:nvSpPr>
            <p:spPr bwMode="auto">
              <a:xfrm>
                <a:off x="109" y="2364"/>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72" name="Rectangle 20"/>
              <p:cNvSpPr>
                <a:spLocks noChangeArrowheads="1"/>
              </p:cNvSpPr>
              <p:nvPr/>
            </p:nvSpPr>
            <p:spPr bwMode="auto">
              <a:xfrm>
                <a:off x="109" y="2464"/>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73" name="Rectangle 21"/>
              <p:cNvSpPr>
                <a:spLocks noChangeArrowheads="1"/>
              </p:cNvSpPr>
              <p:nvPr/>
            </p:nvSpPr>
            <p:spPr bwMode="auto">
              <a:xfrm>
                <a:off x="109" y="2561"/>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74" name="Rectangle 22"/>
              <p:cNvSpPr>
                <a:spLocks noChangeArrowheads="1"/>
              </p:cNvSpPr>
              <p:nvPr/>
            </p:nvSpPr>
            <p:spPr bwMode="auto">
              <a:xfrm>
                <a:off x="109" y="2661"/>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75" name="Rectangle 23"/>
              <p:cNvSpPr>
                <a:spLocks noChangeArrowheads="1"/>
              </p:cNvSpPr>
              <p:nvPr/>
            </p:nvSpPr>
            <p:spPr bwMode="auto">
              <a:xfrm>
                <a:off x="109" y="2757"/>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76" name="Rectangle 24"/>
              <p:cNvSpPr>
                <a:spLocks noChangeArrowheads="1"/>
              </p:cNvSpPr>
              <p:nvPr/>
            </p:nvSpPr>
            <p:spPr bwMode="auto">
              <a:xfrm>
                <a:off x="109" y="2858"/>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77" name="Rectangle 25"/>
              <p:cNvSpPr>
                <a:spLocks noChangeArrowheads="1"/>
              </p:cNvSpPr>
              <p:nvPr/>
            </p:nvSpPr>
            <p:spPr bwMode="auto">
              <a:xfrm>
                <a:off x="109" y="2954"/>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78" name="Rectangle 26"/>
              <p:cNvSpPr>
                <a:spLocks noChangeArrowheads="1"/>
              </p:cNvSpPr>
              <p:nvPr/>
            </p:nvSpPr>
            <p:spPr bwMode="auto">
              <a:xfrm>
                <a:off x="109" y="3054"/>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79" name="Rectangle 27"/>
              <p:cNvSpPr>
                <a:spLocks noChangeArrowheads="1"/>
              </p:cNvSpPr>
              <p:nvPr/>
            </p:nvSpPr>
            <p:spPr bwMode="auto">
              <a:xfrm>
                <a:off x="109" y="3154"/>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80" name="Rectangle 28"/>
              <p:cNvSpPr>
                <a:spLocks noChangeArrowheads="1"/>
              </p:cNvSpPr>
              <p:nvPr/>
            </p:nvSpPr>
            <p:spPr bwMode="auto">
              <a:xfrm>
                <a:off x="109" y="3251"/>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81" name="Rectangle 29"/>
              <p:cNvSpPr>
                <a:spLocks noChangeArrowheads="1"/>
              </p:cNvSpPr>
              <p:nvPr/>
            </p:nvSpPr>
            <p:spPr bwMode="auto">
              <a:xfrm>
                <a:off x="109" y="3351"/>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82" name="Rectangle 30"/>
              <p:cNvSpPr>
                <a:spLocks noChangeArrowheads="1"/>
              </p:cNvSpPr>
              <p:nvPr/>
            </p:nvSpPr>
            <p:spPr bwMode="auto">
              <a:xfrm>
                <a:off x="109" y="3443"/>
                <a:ext cx="5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83" name="Rectangle 31"/>
              <p:cNvSpPr>
                <a:spLocks noChangeArrowheads="1"/>
              </p:cNvSpPr>
              <p:nvPr/>
            </p:nvSpPr>
            <p:spPr bwMode="auto">
              <a:xfrm>
                <a:off x="332" y="3447"/>
                <a:ext cx="23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Timing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84" name="Rectangle 32"/>
              <p:cNvSpPr>
                <a:spLocks noChangeArrowheads="1"/>
              </p:cNvSpPr>
              <p:nvPr/>
            </p:nvSpPr>
            <p:spPr bwMode="auto">
              <a:xfrm>
                <a:off x="535" y="3447"/>
                <a:ext cx="78"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G</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85" name="Rectangle 33"/>
              <p:cNvSpPr>
                <a:spLocks noChangeArrowheads="1"/>
              </p:cNvSpPr>
              <p:nvPr/>
            </p:nvSpPr>
            <p:spPr bwMode="auto">
              <a:xfrm>
                <a:off x="578" y="3447"/>
                <a:ext cx="473"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aps indentified:</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86" name="Rectangle 34"/>
              <p:cNvSpPr>
                <a:spLocks noChangeArrowheads="1"/>
              </p:cNvSpPr>
              <p:nvPr/>
            </p:nvSpPr>
            <p:spPr bwMode="auto">
              <a:xfrm>
                <a:off x="1008" y="3447"/>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87" name="Rectangle 35"/>
              <p:cNvSpPr>
                <a:spLocks noChangeArrowheads="1"/>
              </p:cNvSpPr>
              <p:nvPr/>
            </p:nvSpPr>
            <p:spPr bwMode="auto">
              <a:xfrm>
                <a:off x="219" y="3547"/>
                <a:ext cx="109"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1.)</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88" name="Rectangle 36"/>
              <p:cNvSpPr>
                <a:spLocks noChangeArrowheads="1"/>
              </p:cNvSpPr>
              <p:nvPr/>
            </p:nvSpPr>
            <p:spPr bwMode="auto">
              <a:xfrm>
                <a:off x="293" y="3547"/>
                <a:ext cx="51" cy="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89" name="Rectangle 37"/>
              <p:cNvSpPr>
                <a:spLocks noChangeArrowheads="1"/>
              </p:cNvSpPr>
              <p:nvPr/>
            </p:nvSpPr>
            <p:spPr bwMode="auto">
              <a:xfrm>
                <a:off x="332" y="3547"/>
                <a:ext cx="1015"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Supplier Proactive Communication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90" name="Rectangle 38"/>
              <p:cNvSpPr>
                <a:spLocks noChangeArrowheads="1"/>
              </p:cNvSpPr>
              <p:nvPr/>
            </p:nvSpPr>
            <p:spPr bwMode="auto">
              <a:xfrm>
                <a:off x="1289" y="3547"/>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91" name="Rectangle 39"/>
              <p:cNvSpPr>
                <a:spLocks noChangeArrowheads="1"/>
              </p:cNvSpPr>
              <p:nvPr/>
            </p:nvSpPr>
            <p:spPr bwMode="auto">
              <a:xfrm>
                <a:off x="219" y="3644"/>
                <a:ext cx="109"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2.)</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92" name="Rectangle 40"/>
              <p:cNvSpPr>
                <a:spLocks noChangeArrowheads="1"/>
              </p:cNvSpPr>
              <p:nvPr/>
            </p:nvSpPr>
            <p:spPr bwMode="auto">
              <a:xfrm>
                <a:off x="293" y="3644"/>
                <a:ext cx="51" cy="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93" name="Rectangle 41"/>
              <p:cNvSpPr>
                <a:spLocks noChangeArrowheads="1"/>
              </p:cNvSpPr>
              <p:nvPr/>
            </p:nvSpPr>
            <p:spPr bwMode="auto">
              <a:xfrm>
                <a:off x="332" y="3644"/>
                <a:ext cx="1043"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Actual Tooling Refurbishment Lead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94" name="Rectangle 42"/>
              <p:cNvSpPr>
                <a:spLocks noChangeArrowheads="1"/>
              </p:cNvSpPr>
              <p:nvPr/>
            </p:nvSpPr>
            <p:spPr bwMode="auto">
              <a:xfrm>
                <a:off x="1316" y="3644"/>
                <a:ext cx="44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Time: 8 weeks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95" name="Rectangle 43"/>
              <p:cNvSpPr>
                <a:spLocks noChangeArrowheads="1"/>
              </p:cNvSpPr>
              <p:nvPr/>
            </p:nvSpPr>
            <p:spPr bwMode="auto">
              <a:xfrm>
                <a:off x="1710" y="3644"/>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96" name="Rectangle 44"/>
              <p:cNvSpPr>
                <a:spLocks noChangeArrowheads="1"/>
              </p:cNvSpPr>
              <p:nvPr/>
            </p:nvSpPr>
            <p:spPr bwMode="auto">
              <a:xfrm>
                <a:off x="109" y="3744"/>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97" name="Rectangle 45"/>
              <p:cNvSpPr>
                <a:spLocks noChangeArrowheads="1"/>
              </p:cNvSpPr>
              <p:nvPr/>
            </p:nvSpPr>
            <p:spPr bwMode="auto">
              <a:xfrm>
                <a:off x="332" y="3744"/>
                <a:ext cx="121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Compression cost based on requirements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98" name="Rectangle 46"/>
              <p:cNvSpPr>
                <a:spLocks noChangeArrowheads="1"/>
              </p:cNvSpPr>
              <p:nvPr/>
            </p:nvSpPr>
            <p:spPr bwMode="auto">
              <a:xfrm>
                <a:off x="1480" y="3744"/>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599" name="Rectangle 47"/>
              <p:cNvSpPr>
                <a:spLocks noChangeArrowheads="1"/>
              </p:cNvSpPr>
              <p:nvPr/>
            </p:nvSpPr>
            <p:spPr bwMode="auto">
              <a:xfrm>
                <a:off x="47" y="2805"/>
                <a:ext cx="340" cy="3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00" name="Rectangle 48"/>
              <p:cNvSpPr>
                <a:spLocks noChangeArrowheads="1"/>
              </p:cNvSpPr>
              <p:nvPr/>
            </p:nvSpPr>
            <p:spPr bwMode="auto">
              <a:xfrm>
                <a:off x="47" y="2805"/>
                <a:ext cx="340" cy="393"/>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01" name="Rectangle 49"/>
              <p:cNvSpPr>
                <a:spLocks noChangeArrowheads="1"/>
              </p:cNvSpPr>
              <p:nvPr/>
            </p:nvSpPr>
            <p:spPr bwMode="auto">
              <a:xfrm>
                <a:off x="144" y="2833"/>
                <a:ext cx="191" cy="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02" name="Rectangle 50"/>
              <p:cNvSpPr>
                <a:spLocks noChangeArrowheads="1"/>
              </p:cNvSpPr>
              <p:nvPr/>
            </p:nvSpPr>
            <p:spPr bwMode="auto">
              <a:xfrm>
                <a:off x="125" y="2922"/>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1603" name="Rectangle 51"/>
              <p:cNvSpPr>
                <a:spLocks noChangeArrowheads="1"/>
              </p:cNvSpPr>
              <p:nvPr/>
            </p:nvSpPr>
            <p:spPr bwMode="auto">
              <a:xfrm>
                <a:off x="129" y="3010"/>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1604" name="Rectangle 52"/>
              <p:cNvSpPr>
                <a:spLocks noChangeArrowheads="1"/>
              </p:cNvSpPr>
              <p:nvPr/>
            </p:nvSpPr>
            <p:spPr bwMode="auto">
              <a:xfrm>
                <a:off x="301" y="3010"/>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06" name="Rectangle 54"/>
              <p:cNvSpPr>
                <a:spLocks noChangeArrowheads="1"/>
              </p:cNvSpPr>
              <p:nvPr/>
            </p:nvSpPr>
            <p:spPr bwMode="auto">
              <a:xfrm>
                <a:off x="340" y="3102"/>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07" name="Rectangle 55"/>
              <p:cNvSpPr>
                <a:spLocks noChangeArrowheads="1"/>
              </p:cNvSpPr>
              <p:nvPr/>
            </p:nvSpPr>
            <p:spPr bwMode="auto">
              <a:xfrm>
                <a:off x="461" y="2805"/>
                <a:ext cx="332" cy="3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08" name="Rectangle 56"/>
              <p:cNvSpPr>
                <a:spLocks noChangeArrowheads="1"/>
              </p:cNvSpPr>
              <p:nvPr/>
            </p:nvSpPr>
            <p:spPr bwMode="auto">
              <a:xfrm>
                <a:off x="461" y="2805"/>
                <a:ext cx="332" cy="393"/>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09" name="Rectangle 57"/>
              <p:cNvSpPr>
                <a:spLocks noChangeArrowheads="1"/>
              </p:cNvSpPr>
              <p:nvPr/>
            </p:nvSpPr>
            <p:spPr bwMode="auto">
              <a:xfrm>
                <a:off x="523" y="2833"/>
                <a:ext cx="258"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Validate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10" name="Rectangle 58"/>
              <p:cNvSpPr>
                <a:spLocks noChangeArrowheads="1"/>
              </p:cNvSpPr>
              <p:nvPr/>
            </p:nvSpPr>
            <p:spPr bwMode="auto">
              <a:xfrm>
                <a:off x="547" y="2922"/>
                <a:ext cx="215"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CAD &amp;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11" name="Rectangle 59"/>
              <p:cNvSpPr>
                <a:spLocks noChangeArrowheads="1"/>
              </p:cNvSpPr>
              <p:nvPr/>
            </p:nvSpPr>
            <p:spPr bwMode="auto">
              <a:xfrm>
                <a:off x="574" y="3010"/>
                <a:ext cx="148"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Part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12" name="Rectangle 60"/>
              <p:cNvSpPr>
                <a:spLocks noChangeArrowheads="1"/>
              </p:cNvSpPr>
              <p:nvPr/>
            </p:nvSpPr>
            <p:spPr bwMode="auto">
              <a:xfrm>
                <a:off x="512" y="3102"/>
                <a:ext cx="258"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Numbers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13" name="Rectangle 61"/>
              <p:cNvSpPr>
                <a:spLocks noChangeArrowheads="1"/>
              </p:cNvSpPr>
              <p:nvPr/>
            </p:nvSpPr>
            <p:spPr bwMode="auto">
              <a:xfrm>
                <a:off x="742" y="3102"/>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14" name="Rectangle 62"/>
              <p:cNvSpPr>
                <a:spLocks noChangeArrowheads="1"/>
              </p:cNvSpPr>
              <p:nvPr/>
            </p:nvSpPr>
            <p:spPr bwMode="auto">
              <a:xfrm>
                <a:off x="840" y="2805"/>
                <a:ext cx="476" cy="3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15" name="Rectangle 63"/>
              <p:cNvSpPr>
                <a:spLocks noChangeArrowheads="1"/>
              </p:cNvSpPr>
              <p:nvPr/>
            </p:nvSpPr>
            <p:spPr bwMode="auto">
              <a:xfrm>
                <a:off x="840" y="2805"/>
                <a:ext cx="476" cy="393"/>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16" name="Rectangle 64"/>
              <p:cNvSpPr>
                <a:spLocks noChangeArrowheads="1"/>
              </p:cNvSpPr>
              <p:nvPr/>
            </p:nvSpPr>
            <p:spPr bwMode="auto">
              <a:xfrm>
                <a:off x="984" y="2833"/>
                <a:ext cx="238"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RFQ for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17" name="Rectangle 65"/>
              <p:cNvSpPr>
                <a:spLocks noChangeArrowheads="1"/>
              </p:cNvSpPr>
              <p:nvPr/>
            </p:nvSpPr>
            <p:spPr bwMode="auto">
              <a:xfrm>
                <a:off x="890" y="2922"/>
                <a:ext cx="402"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Refurbishment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18" name="Rectangle 66"/>
              <p:cNvSpPr>
                <a:spLocks noChangeArrowheads="1"/>
              </p:cNvSpPr>
              <p:nvPr/>
            </p:nvSpPr>
            <p:spPr bwMode="auto">
              <a:xfrm>
                <a:off x="1265" y="2922"/>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19" name="Rectangle 67"/>
              <p:cNvSpPr>
                <a:spLocks noChangeArrowheads="1"/>
              </p:cNvSpPr>
              <p:nvPr/>
            </p:nvSpPr>
            <p:spPr bwMode="auto">
              <a:xfrm>
                <a:off x="984" y="3010"/>
                <a:ext cx="234"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Tooling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20" name="Rectangle 68"/>
              <p:cNvSpPr>
                <a:spLocks noChangeArrowheads="1"/>
              </p:cNvSpPr>
              <p:nvPr/>
            </p:nvSpPr>
            <p:spPr bwMode="auto">
              <a:xfrm>
                <a:off x="1187" y="3010"/>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21" name="Rectangle 69"/>
              <p:cNvSpPr>
                <a:spLocks noChangeArrowheads="1"/>
              </p:cNvSpPr>
              <p:nvPr/>
            </p:nvSpPr>
            <p:spPr bwMode="auto">
              <a:xfrm>
                <a:off x="1363" y="2805"/>
                <a:ext cx="465" cy="3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22" name="Rectangle 70"/>
              <p:cNvSpPr>
                <a:spLocks noChangeArrowheads="1"/>
              </p:cNvSpPr>
              <p:nvPr/>
            </p:nvSpPr>
            <p:spPr bwMode="auto">
              <a:xfrm>
                <a:off x="1363" y="2805"/>
                <a:ext cx="465" cy="393"/>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23" name="Rectangle 71"/>
              <p:cNvSpPr>
                <a:spLocks noChangeArrowheads="1"/>
              </p:cNvSpPr>
              <p:nvPr/>
            </p:nvSpPr>
            <p:spPr bwMode="auto">
              <a:xfrm>
                <a:off x="1492" y="2833"/>
                <a:ext cx="258"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Validate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24" name="Rectangle 72"/>
              <p:cNvSpPr>
                <a:spLocks noChangeArrowheads="1"/>
              </p:cNvSpPr>
              <p:nvPr/>
            </p:nvSpPr>
            <p:spPr bwMode="auto">
              <a:xfrm>
                <a:off x="1457" y="2922"/>
                <a:ext cx="316"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Production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25" name="Rectangle 73"/>
              <p:cNvSpPr>
                <a:spLocks noChangeArrowheads="1"/>
              </p:cNvSpPr>
              <p:nvPr/>
            </p:nvSpPr>
            <p:spPr bwMode="auto">
              <a:xfrm>
                <a:off x="1418" y="3010"/>
                <a:ext cx="383"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Requirements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26" name="Rectangle 74"/>
              <p:cNvSpPr>
                <a:spLocks noChangeArrowheads="1"/>
              </p:cNvSpPr>
              <p:nvPr/>
            </p:nvSpPr>
            <p:spPr bwMode="auto">
              <a:xfrm>
                <a:off x="1773" y="3010"/>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27" name="Rectangle 75"/>
              <p:cNvSpPr>
                <a:spLocks noChangeArrowheads="1"/>
              </p:cNvSpPr>
              <p:nvPr/>
            </p:nvSpPr>
            <p:spPr bwMode="auto">
              <a:xfrm>
                <a:off x="1917" y="2805"/>
                <a:ext cx="336" cy="3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28" name="Rectangle 76"/>
              <p:cNvSpPr>
                <a:spLocks noChangeArrowheads="1"/>
              </p:cNvSpPr>
              <p:nvPr/>
            </p:nvSpPr>
            <p:spPr bwMode="auto">
              <a:xfrm>
                <a:off x="1917" y="2805"/>
                <a:ext cx="336" cy="393"/>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29" name="Rectangle 77"/>
              <p:cNvSpPr>
                <a:spLocks noChangeArrowheads="1"/>
              </p:cNvSpPr>
              <p:nvPr/>
            </p:nvSpPr>
            <p:spPr bwMode="auto">
              <a:xfrm>
                <a:off x="1984" y="2833"/>
                <a:ext cx="242"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Validate</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30" name="Rectangle 78"/>
              <p:cNvSpPr>
                <a:spLocks noChangeArrowheads="1"/>
              </p:cNvSpPr>
              <p:nvPr/>
            </p:nvSpPr>
            <p:spPr bwMode="auto">
              <a:xfrm>
                <a:off x="2191" y="2833"/>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31" name="Rectangle 79"/>
              <p:cNvSpPr>
                <a:spLocks noChangeArrowheads="1"/>
              </p:cNvSpPr>
              <p:nvPr/>
            </p:nvSpPr>
            <p:spPr bwMode="auto">
              <a:xfrm>
                <a:off x="1976" y="2922"/>
                <a:ext cx="269"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Cost and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32" name="Rectangle 80"/>
              <p:cNvSpPr>
                <a:spLocks noChangeArrowheads="1"/>
              </p:cNvSpPr>
              <p:nvPr/>
            </p:nvSpPr>
            <p:spPr bwMode="auto">
              <a:xfrm>
                <a:off x="2003" y="3010"/>
                <a:ext cx="203"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Timing</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33" name="Rectangle 81"/>
              <p:cNvSpPr>
                <a:spLocks noChangeArrowheads="1"/>
              </p:cNvSpPr>
              <p:nvPr/>
            </p:nvSpPr>
            <p:spPr bwMode="auto">
              <a:xfrm>
                <a:off x="2171" y="3010"/>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34" name="Rectangle 82"/>
              <p:cNvSpPr>
                <a:spLocks noChangeArrowheads="1"/>
              </p:cNvSpPr>
              <p:nvPr/>
            </p:nvSpPr>
            <p:spPr bwMode="auto">
              <a:xfrm>
                <a:off x="2312" y="2805"/>
                <a:ext cx="496" cy="397"/>
              </a:xfrm>
              <a:prstGeom prst="rect">
                <a:avLst/>
              </a:prstGeom>
              <a:solidFill>
                <a:srgbClr val="FABF8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35" name="Rectangle 83"/>
              <p:cNvSpPr>
                <a:spLocks noChangeArrowheads="1"/>
              </p:cNvSpPr>
              <p:nvPr/>
            </p:nvSpPr>
            <p:spPr bwMode="auto">
              <a:xfrm>
                <a:off x="2312" y="2805"/>
                <a:ext cx="496" cy="397"/>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36" name="Rectangle 84"/>
              <p:cNvSpPr>
                <a:spLocks noChangeArrowheads="1"/>
              </p:cNvSpPr>
              <p:nvPr/>
            </p:nvSpPr>
            <p:spPr bwMode="auto">
              <a:xfrm>
                <a:off x="2472" y="2833"/>
                <a:ext cx="203"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Submit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37" name="Rectangle 85"/>
              <p:cNvSpPr>
                <a:spLocks noChangeArrowheads="1"/>
              </p:cNvSpPr>
              <p:nvPr/>
            </p:nvSpPr>
            <p:spPr bwMode="auto">
              <a:xfrm>
                <a:off x="2652" y="2833"/>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38" name="Rectangle 86"/>
              <p:cNvSpPr>
                <a:spLocks noChangeArrowheads="1"/>
              </p:cNvSpPr>
              <p:nvPr/>
            </p:nvSpPr>
            <p:spPr bwMode="auto">
              <a:xfrm>
                <a:off x="2386" y="2922"/>
                <a:ext cx="391"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Appropriation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39" name="Rectangle 87"/>
              <p:cNvSpPr>
                <a:spLocks noChangeArrowheads="1"/>
              </p:cNvSpPr>
              <p:nvPr/>
            </p:nvSpPr>
            <p:spPr bwMode="auto">
              <a:xfrm>
                <a:off x="2425" y="3010"/>
                <a:ext cx="320"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for Tooling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40" name="Rectangle 88"/>
              <p:cNvSpPr>
                <a:spLocks noChangeArrowheads="1"/>
              </p:cNvSpPr>
              <p:nvPr/>
            </p:nvSpPr>
            <p:spPr bwMode="auto">
              <a:xfrm>
                <a:off x="2374" y="3102"/>
                <a:ext cx="402"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Refurbishment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41" name="Rectangle 89"/>
              <p:cNvSpPr>
                <a:spLocks noChangeArrowheads="1"/>
              </p:cNvSpPr>
              <p:nvPr/>
            </p:nvSpPr>
            <p:spPr bwMode="auto">
              <a:xfrm>
                <a:off x="2749" y="3102"/>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42" name="Rectangle 90"/>
              <p:cNvSpPr>
                <a:spLocks noChangeArrowheads="1"/>
              </p:cNvSpPr>
              <p:nvPr/>
            </p:nvSpPr>
            <p:spPr bwMode="auto">
              <a:xfrm>
                <a:off x="2851" y="2805"/>
                <a:ext cx="464" cy="4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43" name="Rectangle 91"/>
              <p:cNvSpPr>
                <a:spLocks noChangeArrowheads="1"/>
              </p:cNvSpPr>
              <p:nvPr/>
            </p:nvSpPr>
            <p:spPr bwMode="auto">
              <a:xfrm>
                <a:off x="2851" y="2805"/>
                <a:ext cx="464" cy="417"/>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44" name="Rectangle 92"/>
              <p:cNvSpPr>
                <a:spLocks noChangeArrowheads="1"/>
              </p:cNvSpPr>
              <p:nvPr/>
            </p:nvSpPr>
            <p:spPr bwMode="auto">
              <a:xfrm>
                <a:off x="2905" y="2833"/>
                <a:ext cx="391"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Appropriation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45" name="Rectangle 93"/>
              <p:cNvSpPr>
                <a:spLocks noChangeArrowheads="1"/>
              </p:cNvSpPr>
              <p:nvPr/>
            </p:nvSpPr>
            <p:spPr bwMode="auto">
              <a:xfrm>
                <a:off x="2929" y="2922"/>
                <a:ext cx="355"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Form Moves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46" name="Rectangle 94"/>
              <p:cNvSpPr>
                <a:spLocks noChangeArrowheads="1"/>
              </p:cNvSpPr>
              <p:nvPr/>
            </p:nvSpPr>
            <p:spPr bwMode="auto">
              <a:xfrm>
                <a:off x="2983" y="3010"/>
                <a:ext cx="242"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through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47" name="Rectangle 95"/>
              <p:cNvSpPr>
                <a:spLocks noChangeArrowheads="1"/>
              </p:cNvSpPr>
              <p:nvPr/>
            </p:nvSpPr>
            <p:spPr bwMode="auto">
              <a:xfrm>
                <a:off x="2960" y="3102"/>
                <a:ext cx="281"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Approvals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48" name="Rectangle 96"/>
              <p:cNvSpPr>
                <a:spLocks noChangeArrowheads="1"/>
              </p:cNvSpPr>
              <p:nvPr/>
            </p:nvSpPr>
            <p:spPr bwMode="auto">
              <a:xfrm>
                <a:off x="3210" y="3102"/>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49" name="Rectangle 97"/>
              <p:cNvSpPr>
                <a:spLocks noChangeArrowheads="1"/>
              </p:cNvSpPr>
              <p:nvPr/>
            </p:nvSpPr>
            <p:spPr bwMode="auto">
              <a:xfrm>
                <a:off x="2898" y="325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1650" name="Rectangle 98"/>
              <p:cNvSpPr>
                <a:spLocks noChangeArrowheads="1"/>
              </p:cNvSpPr>
              <p:nvPr/>
            </p:nvSpPr>
            <p:spPr bwMode="auto">
              <a:xfrm>
                <a:off x="3093" y="3255"/>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51" name="Freeform 99"/>
              <p:cNvSpPr>
                <a:spLocks noEditPoints="1"/>
              </p:cNvSpPr>
              <p:nvPr/>
            </p:nvSpPr>
            <p:spPr bwMode="auto">
              <a:xfrm>
                <a:off x="199" y="2424"/>
                <a:ext cx="5350" cy="64"/>
              </a:xfrm>
              <a:custGeom>
                <a:avLst/>
                <a:gdLst/>
                <a:ahLst/>
                <a:cxnLst>
                  <a:cxn ang="0">
                    <a:pos x="0" y="32"/>
                  </a:cxn>
                  <a:cxn ang="0">
                    <a:pos x="5295" y="32"/>
                  </a:cxn>
                  <a:cxn ang="0">
                    <a:pos x="5295" y="32"/>
                  </a:cxn>
                  <a:cxn ang="0">
                    <a:pos x="5299" y="32"/>
                  </a:cxn>
                  <a:cxn ang="0">
                    <a:pos x="5295" y="36"/>
                  </a:cxn>
                  <a:cxn ang="0">
                    <a:pos x="5295" y="36"/>
                  </a:cxn>
                  <a:cxn ang="0">
                    <a:pos x="0" y="36"/>
                  </a:cxn>
                  <a:cxn ang="0">
                    <a:pos x="0" y="36"/>
                  </a:cxn>
                  <a:cxn ang="0">
                    <a:pos x="0" y="32"/>
                  </a:cxn>
                  <a:cxn ang="0">
                    <a:pos x="0" y="32"/>
                  </a:cxn>
                  <a:cxn ang="0">
                    <a:pos x="0" y="32"/>
                  </a:cxn>
                  <a:cxn ang="0">
                    <a:pos x="0" y="32"/>
                  </a:cxn>
                  <a:cxn ang="0">
                    <a:pos x="5288" y="0"/>
                  </a:cxn>
                  <a:cxn ang="0">
                    <a:pos x="5350" y="32"/>
                  </a:cxn>
                  <a:cxn ang="0">
                    <a:pos x="5288" y="64"/>
                  </a:cxn>
                  <a:cxn ang="0">
                    <a:pos x="5288" y="0"/>
                  </a:cxn>
                </a:cxnLst>
                <a:rect l="0" t="0" r="r" b="b"/>
                <a:pathLst>
                  <a:path w="5350" h="64">
                    <a:moveTo>
                      <a:pt x="0" y="32"/>
                    </a:moveTo>
                    <a:lnTo>
                      <a:pt x="5295" y="32"/>
                    </a:lnTo>
                    <a:lnTo>
                      <a:pt x="5295" y="32"/>
                    </a:lnTo>
                    <a:lnTo>
                      <a:pt x="5299" y="32"/>
                    </a:lnTo>
                    <a:lnTo>
                      <a:pt x="5295" y="36"/>
                    </a:lnTo>
                    <a:lnTo>
                      <a:pt x="5295" y="36"/>
                    </a:lnTo>
                    <a:lnTo>
                      <a:pt x="0" y="36"/>
                    </a:lnTo>
                    <a:lnTo>
                      <a:pt x="0" y="36"/>
                    </a:lnTo>
                    <a:lnTo>
                      <a:pt x="0" y="32"/>
                    </a:lnTo>
                    <a:lnTo>
                      <a:pt x="0" y="32"/>
                    </a:lnTo>
                    <a:lnTo>
                      <a:pt x="0" y="32"/>
                    </a:lnTo>
                    <a:lnTo>
                      <a:pt x="0" y="32"/>
                    </a:lnTo>
                    <a:close/>
                    <a:moveTo>
                      <a:pt x="5288" y="0"/>
                    </a:moveTo>
                    <a:lnTo>
                      <a:pt x="5350" y="32"/>
                    </a:lnTo>
                    <a:lnTo>
                      <a:pt x="5288" y="64"/>
                    </a:lnTo>
                    <a:lnTo>
                      <a:pt x="528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52" name="Rectangle 100"/>
              <p:cNvSpPr>
                <a:spLocks noChangeArrowheads="1"/>
              </p:cNvSpPr>
              <p:nvPr/>
            </p:nvSpPr>
            <p:spPr bwMode="auto">
              <a:xfrm>
                <a:off x="0" y="1931"/>
                <a:ext cx="422" cy="1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en-US" sz="700" dirty="0" smtClean="0"/>
                  <a:t>  5/15</a:t>
                </a:r>
                <a:endParaRPr lang="en-US" sz="700" dirty="0"/>
              </a:p>
            </p:txBody>
          </p:sp>
          <p:sp>
            <p:nvSpPr>
              <p:cNvPr id="151653" name="Rectangle 101"/>
              <p:cNvSpPr>
                <a:spLocks noChangeArrowheads="1"/>
              </p:cNvSpPr>
              <p:nvPr/>
            </p:nvSpPr>
            <p:spPr bwMode="auto">
              <a:xfrm>
                <a:off x="0" y="1931"/>
                <a:ext cx="422" cy="136"/>
              </a:xfrm>
              <a:prstGeom prst="rect">
                <a:avLst/>
              </a:prstGeom>
              <a:no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54" name="Rectangle 102"/>
              <p:cNvSpPr>
                <a:spLocks noChangeArrowheads="1"/>
              </p:cNvSpPr>
              <p:nvPr/>
            </p:nvSpPr>
            <p:spPr bwMode="auto">
              <a:xfrm>
                <a:off x="105" y="1959"/>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1656" name="Rectangle 104"/>
              <p:cNvSpPr>
                <a:spLocks noChangeArrowheads="1"/>
              </p:cNvSpPr>
              <p:nvPr/>
            </p:nvSpPr>
            <p:spPr bwMode="auto">
              <a:xfrm>
                <a:off x="156" y="1959"/>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1657" name="Rectangle 105"/>
              <p:cNvSpPr>
                <a:spLocks noChangeArrowheads="1"/>
              </p:cNvSpPr>
              <p:nvPr/>
            </p:nvSpPr>
            <p:spPr bwMode="auto">
              <a:xfrm>
                <a:off x="184" y="1959"/>
                <a:ext cx="12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/201</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58" name="Rectangle 106"/>
              <p:cNvSpPr>
                <a:spLocks noChangeArrowheads="1"/>
              </p:cNvSpPr>
              <p:nvPr/>
            </p:nvSpPr>
            <p:spPr bwMode="auto">
              <a:xfrm>
                <a:off x="289" y="1959"/>
                <a:ext cx="55"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2</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59" name="Rectangle 107"/>
              <p:cNvSpPr>
                <a:spLocks noChangeArrowheads="1"/>
              </p:cNvSpPr>
              <p:nvPr/>
            </p:nvSpPr>
            <p:spPr bwMode="auto">
              <a:xfrm>
                <a:off x="316" y="1959"/>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60" name="Rectangle 108"/>
              <p:cNvSpPr>
                <a:spLocks noChangeArrowheads="1"/>
              </p:cNvSpPr>
              <p:nvPr/>
            </p:nvSpPr>
            <p:spPr bwMode="auto">
              <a:xfrm>
                <a:off x="211" y="2103"/>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61" name="Rectangle 109"/>
              <p:cNvSpPr>
                <a:spLocks noChangeArrowheads="1"/>
              </p:cNvSpPr>
              <p:nvPr/>
            </p:nvSpPr>
            <p:spPr bwMode="auto">
              <a:xfrm>
                <a:off x="4260" y="2805"/>
                <a:ext cx="403" cy="510"/>
              </a:xfrm>
              <a:prstGeom prst="rect">
                <a:avLst/>
              </a:prstGeom>
              <a:solidFill>
                <a:srgbClr val="FABF8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62" name="Rectangle 110"/>
              <p:cNvSpPr>
                <a:spLocks noChangeArrowheads="1"/>
              </p:cNvSpPr>
              <p:nvPr/>
            </p:nvSpPr>
            <p:spPr bwMode="auto">
              <a:xfrm>
                <a:off x="4260" y="2805"/>
                <a:ext cx="403" cy="510"/>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63" name="Rectangle 111"/>
              <p:cNvSpPr>
                <a:spLocks noChangeArrowheads="1"/>
              </p:cNvSpPr>
              <p:nvPr/>
            </p:nvSpPr>
            <p:spPr bwMode="auto">
              <a:xfrm>
                <a:off x="4378" y="2833"/>
                <a:ext cx="215"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Create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64" name="Rectangle 112"/>
              <p:cNvSpPr>
                <a:spLocks noChangeArrowheads="1"/>
              </p:cNvSpPr>
              <p:nvPr/>
            </p:nvSpPr>
            <p:spPr bwMode="auto">
              <a:xfrm>
                <a:off x="4315" y="2922"/>
                <a:ext cx="344"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PSTSAR and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65" name="Rectangle 113"/>
              <p:cNvSpPr>
                <a:spLocks noChangeArrowheads="1"/>
              </p:cNvSpPr>
              <p:nvPr/>
            </p:nvSpPr>
            <p:spPr bwMode="auto">
              <a:xfrm>
                <a:off x="4339" y="3010"/>
                <a:ext cx="29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Approvals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66" name="Rectangle 114"/>
              <p:cNvSpPr>
                <a:spLocks noChangeArrowheads="1"/>
              </p:cNvSpPr>
              <p:nvPr/>
            </p:nvSpPr>
            <p:spPr bwMode="auto">
              <a:xfrm>
                <a:off x="4346" y="3102"/>
                <a:ext cx="281"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Based on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67" name="Rectangle 115"/>
              <p:cNvSpPr>
                <a:spLocks noChangeArrowheads="1"/>
              </p:cNvSpPr>
              <p:nvPr/>
            </p:nvSpPr>
            <p:spPr bwMode="auto">
              <a:xfrm>
                <a:off x="4405" y="3190"/>
                <a:ext cx="148"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DOA</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68" name="Rectangle 116"/>
              <p:cNvSpPr>
                <a:spLocks noChangeArrowheads="1"/>
              </p:cNvSpPr>
              <p:nvPr/>
            </p:nvSpPr>
            <p:spPr bwMode="auto">
              <a:xfrm>
                <a:off x="4518" y="3190"/>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69" name="Rectangle 117"/>
              <p:cNvSpPr>
                <a:spLocks noChangeArrowheads="1"/>
              </p:cNvSpPr>
              <p:nvPr/>
            </p:nvSpPr>
            <p:spPr bwMode="auto">
              <a:xfrm>
                <a:off x="5174" y="2805"/>
                <a:ext cx="504" cy="321"/>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70" name="Rectangle 118"/>
              <p:cNvSpPr>
                <a:spLocks noChangeArrowheads="1"/>
              </p:cNvSpPr>
              <p:nvPr/>
            </p:nvSpPr>
            <p:spPr bwMode="auto">
              <a:xfrm>
                <a:off x="5174" y="2805"/>
                <a:ext cx="504" cy="321"/>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71" name="Rectangle 119"/>
              <p:cNvSpPr>
                <a:spLocks noChangeArrowheads="1"/>
              </p:cNvSpPr>
              <p:nvPr/>
            </p:nvSpPr>
            <p:spPr bwMode="auto">
              <a:xfrm>
                <a:off x="5303" y="2833"/>
                <a:ext cx="289"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Complete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72" name="Rectangle 120"/>
              <p:cNvSpPr>
                <a:spLocks noChangeArrowheads="1"/>
              </p:cNvSpPr>
              <p:nvPr/>
            </p:nvSpPr>
            <p:spPr bwMode="auto">
              <a:xfrm>
                <a:off x="5565" y="2833"/>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73" name="Rectangle 121"/>
              <p:cNvSpPr>
                <a:spLocks noChangeArrowheads="1"/>
              </p:cNvSpPr>
              <p:nvPr/>
            </p:nvSpPr>
            <p:spPr bwMode="auto">
              <a:xfrm>
                <a:off x="5334" y="2922"/>
                <a:ext cx="219"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Tooling</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74" name="Rectangle 122"/>
              <p:cNvSpPr>
                <a:spLocks noChangeArrowheads="1"/>
              </p:cNvSpPr>
              <p:nvPr/>
            </p:nvSpPr>
            <p:spPr bwMode="auto">
              <a:xfrm>
                <a:off x="5518" y="2922"/>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75" name="Rectangle 123"/>
              <p:cNvSpPr>
                <a:spLocks noChangeArrowheads="1"/>
              </p:cNvSpPr>
              <p:nvPr/>
            </p:nvSpPr>
            <p:spPr bwMode="auto">
              <a:xfrm>
                <a:off x="5241" y="3010"/>
                <a:ext cx="433"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Refurbishment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76" name="Rectangle 124"/>
              <p:cNvSpPr>
                <a:spLocks noChangeArrowheads="1"/>
              </p:cNvSpPr>
              <p:nvPr/>
            </p:nvSpPr>
            <p:spPr bwMode="auto">
              <a:xfrm>
                <a:off x="5643" y="3010"/>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77" name="Line 125"/>
              <p:cNvSpPr>
                <a:spLocks noChangeShapeType="1"/>
              </p:cNvSpPr>
              <p:nvPr/>
            </p:nvSpPr>
            <p:spPr bwMode="auto">
              <a:xfrm flipV="1">
                <a:off x="199"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78" name="Line 126"/>
              <p:cNvSpPr>
                <a:spLocks noChangeShapeType="1"/>
              </p:cNvSpPr>
              <p:nvPr/>
            </p:nvSpPr>
            <p:spPr bwMode="auto">
              <a:xfrm flipV="1">
                <a:off x="637"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79" name="Line 127"/>
              <p:cNvSpPr>
                <a:spLocks noChangeShapeType="1"/>
              </p:cNvSpPr>
              <p:nvPr/>
            </p:nvSpPr>
            <p:spPr bwMode="auto">
              <a:xfrm flipV="1">
                <a:off x="1082"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80" name="Line 128"/>
              <p:cNvSpPr>
                <a:spLocks noChangeShapeType="1"/>
              </p:cNvSpPr>
              <p:nvPr/>
            </p:nvSpPr>
            <p:spPr bwMode="auto">
              <a:xfrm flipV="1">
                <a:off x="1554"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81" name="Line 129"/>
              <p:cNvSpPr>
                <a:spLocks noChangeShapeType="1"/>
              </p:cNvSpPr>
              <p:nvPr/>
            </p:nvSpPr>
            <p:spPr bwMode="auto">
              <a:xfrm flipV="1">
                <a:off x="2085"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82" name="Line 130"/>
              <p:cNvSpPr>
                <a:spLocks noChangeShapeType="1"/>
              </p:cNvSpPr>
              <p:nvPr/>
            </p:nvSpPr>
            <p:spPr bwMode="auto">
              <a:xfrm flipV="1">
                <a:off x="2542"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83" name="Line 131"/>
              <p:cNvSpPr>
                <a:spLocks noChangeShapeType="1"/>
              </p:cNvSpPr>
              <p:nvPr/>
            </p:nvSpPr>
            <p:spPr bwMode="auto">
              <a:xfrm flipV="1">
                <a:off x="3046"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84" name="Line 132"/>
              <p:cNvSpPr>
                <a:spLocks noChangeShapeType="1"/>
              </p:cNvSpPr>
              <p:nvPr/>
            </p:nvSpPr>
            <p:spPr bwMode="auto">
              <a:xfrm flipV="1">
                <a:off x="3558"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85" name="Line 133"/>
              <p:cNvSpPr>
                <a:spLocks noChangeShapeType="1"/>
              </p:cNvSpPr>
              <p:nvPr/>
            </p:nvSpPr>
            <p:spPr bwMode="auto">
              <a:xfrm flipV="1">
                <a:off x="3999"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86" name="Line 134"/>
              <p:cNvSpPr>
                <a:spLocks noChangeShapeType="1"/>
              </p:cNvSpPr>
              <p:nvPr/>
            </p:nvSpPr>
            <p:spPr bwMode="auto">
              <a:xfrm flipV="1">
                <a:off x="4464"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87" name="Line 135"/>
              <p:cNvSpPr>
                <a:spLocks noChangeShapeType="1"/>
              </p:cNvSpPr>
              <p:nvPr/>
            </p:nvSpPr>
            <p:spPr bwMode="auto">
              <a:xfrm flipV="1">
                <a:off x="4936" y="2095"/>
                <a:ext cx="1" cy="714"/>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88" name="Line 136"/>
              <p:cNvSpPr>
                <a:spLocks noChangeShapeType="1"/>
              </p:cNvSpPr>
              <p:nvPr/>
            </p:nvSpPr>
            <p:spPr bwMode="auto">
              <a:xfrm flipV="1">
                <a:off x="5428" y="2119"/>
                <a:ext cx="1" cy="686"/>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89" name="Rectangle 137"/>
              <p:cNvSpPr>
                <a:spLocks noChangeArrowheads="1"/>
              </p:cNvSpPr>
              <p:nvPr/>
            </p:nvSpPr>
            <p:spPr bwMode="auto">
              <a:xfrm>
                <a:off x="2351" y="1931"/>
                <a:ext cx="422" cy="1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90" name="Rectangle 138"/>
              <p:cNvSpPr>
                <a:spLocks noChangeArrowheads="1"/>
              </p:cNvSpPr>
              <p:nvPr/>
            </p:nvSpPr>
            <p:spPr bwMode="auto">
              <a:xfrm>
                <a:off x="2351" y="1931"/>
                <a:ext cx="422" cy="136"/>
              </a:xfrm>
              <a:prstGeom prst="rect">
                <a:avLst/>
              </a:prstGeom>
              <a:no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91" name="Rectangle 139"/>
              <p:cNvSpPr>
                <a:spLocks noChangeArrowheads="1"/>
              </p:cNvSpPr>
              <p:nvPr/>
            </p:nvSpPr>
            <p:spPr bwMode="auto">
              <a:xfrm>
                <a:off x="2441" y="1959"/>
                <a:ext cx="55"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6</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92" name="Rectangle 140"/>
              <p:cNvSpPr>
                <a:spLocks noChangeArrowheads="1"/>
              </p:cNvSpPr>
              <p:nvPr/>
            </p:nvSpPr>
            <p:spPr bwMode="auto">
              <a:xfrm>
                <a:off x="2468" y="1959"/>
                <a:ext cx="47"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93" name="Rectangle 141"/>
              <p:cNvSpPr>
                <a:spLocks noChangeArrowheads="1"/>
              </p:cNvSpPr>
              <p:nvPr/>
            </p:nvSpPr>
            <p:spPr bwMode="auto">
              <a:xfrm>
                <a:off x="2491" y="1959"/>
                <a:ext cx="82"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29</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94" name="Rectangle 142"/>
              <p:cNvSpPr>
                <a:spLocks noChangeArrowheads="1"/>
              </p:cNvSpPr>
              <p:nvPr/>
            </p:nvSpPr>
            <p:spPr bwMode="auto">
              <a:xfrm>
                <a:off x="2546" y="1959"/>
                <a:ext cx="156"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/2011</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95" name="Rectangle 143"/>
              <p:cNvSpPr>
                <a:spLocks noChangeArrowheads="1"/>
              </p:cNvSpPr>
              <p:nvPr/>
            </p:nvSpPr>
            <p:spPr bwMode="auto">
              <a:xfrm>
                <a:off x="2683" y="1959"/>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96" name="Rectangle 144"/>
              <p:cNvSpPr>
                <a:spLocks noChangeArrowheads="1"/>
              </p:cNvSpPr>
              <p:nvPr/>
            </p:nvSpPr>
            <p:spPr bwMode="auto">
              <a:xfrm>
                <a:off x="3831" y="1927"/>
                <a:ext cx="422" cy="1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97" name="Rectangle 145"/>
              <p:cNvSpPr>
                <a:spLocks noChangeArrowheads="1"/>
              </p:cNvSpPr>
              <p:nvPr/>
            </p:nvSpPr>
            <p:spPr bwMode="auto">
              <a:xfrm>
                <a:off x="3831" y="1927"/>
                <a:ext cx="422" cy="132"/>
              </a:xfrm>
              <a:prstGeom prst="rect">
                <a:avLst/>
              </a:prstGeom>
              <a:no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98" name="Rectangle 146"/>
              <p:cNvSpPr>
                <a:spLocks noChangeArrowheads="1"/>
              </p:cNvSpPr>
              <p:nvPr/>
            </p:nvSpPr>
            <p:spPr bwMode="auto">
              <a:xfrm>
                <a:off x="3921" y="1955"/>
                <a:ext cx="55"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7</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699" name="Rectangle 147"/>
              <p:cNvSpPr>
                <a:spLocks noChangeArrowheads="1"/>
              </p:cNvSpPr>
              <p:nvPr/>
            </p:nvSpPr>
            <p:spPr bwMode="auto">
              <a:xfrm>
                <a:off x="3952" y="1955"/>
                <a:ext cx="47"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00" name="Rectangle 148"/>
              <p:cNvSpPr>
                <a:spLocks noChangeArrowheads="1"/>
              </p:cNvSpPr>
              <p:nvPr/>
            </p:nvSpPr>
            <p:spPr bwMode="auto">
              <a:xfrm>
                <a:off x="3971" y="1955"/>
                <a:ext cx="82"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27</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01" name="Rectangle 149"/>
              <p:cNvSpPr>
                <a:spLocks noChangeArrowheads="1"/>
              </p:cNvSpPr>
              <p:nvPr/>
            </p:nvSpPr>
            <p:spPr bwMode="auto">
              <a:xfrm>
                <a:off x="4030" y="1955"/>
                <a:ext cx="156"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/2011</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02" name="Rectangle 150"/>
              <p:cNvSpPr>
                <a:spLocks noChangeArrowheads="1"/>
              </p:cNvSpPr>
              <p:nvPr/>
            </p:nvSpPr>
            <p:spPr bwMode="auto">
              <a:xfrm>
                <a:off x="4163" y="1955"/>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03" name="Rectangle 151"/>
              <p:cNvSpPr>
                <a:spLocks noChangeArrowheads="1"/>
              </p:cNvSpPr>
              <p:nvPr/>
            </p:nvSpPr>
            <p:spPr bwMode="auto">
              <a:xfrm>
                <a:off x="4253" y="1931"/>
                <a:ext cx="421" cy="1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04" name="Rectangle 152"/>
              <p:cNvSpPr>
                <a:spLocks noChangeArrowheads="1"/>
              </p:cNvSpPr>
              <p:nvPr/>
            </p:nvSpPr>
            <p:spPr bwMode="auto">
              <a:xfrm>
                <a:off x="4253" y="1931"/>
                <a:ext cx="421" cy="136"/>
              </a:xfrm>
              <a:prstGeom prst="rect">
                <a:avLst/>
              </a:prstGeom>
              <a:no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05" name="Rectangle 153"/>
              <p:cNvSpPr>
                <a:spLocks noChangeArrowheads="1"/>
              </p:cNvSpPr>
              <p:nvPr/>
            </p:nvSpPr>
            <p:spPr bwMode="auto">
              <a:xfrm>
                <a:off x="4299" y="1955"/>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06" name="Rectangle 154"/>
              <p:cNvSpPr>
                <a:spLocks noChangeArrowheads="1"/>
              </p:cNvSpPr>
              <p:nvPr/>
            </p:nvSpPr>
            <p:spPr bwMode="auto">
              <a:xfrm>
                <a:off x="4749" y="1931"/>
                <a:ext cx="425" cy="1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07" name="Rectangle 155"/>
              <p:cNvSpPr>
                <a:spLocks noChangeArrowheads="1"/>
              </p:cNvSpPr>
              <p:nvPr/>
            </p:nvSpPr>
            <p:spPr bwMode="auto">
              <a:xfrm>
                <a:off x="4749" y="1931"/>
                <a:ext cx="425" cy="136"/>
              </a:xfrm>
              <a:prstGeom prst="rect">
                <a:avLst/>
              </a:prstGeom>
              <a:no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08" name="Rectangle 156"/>
              <p:cNvSpPr>
                <a:spLocks noChangeArrowheads="1"/>
              </p:cNvSpPr>
              <p:nvPr/>
            </p:nvSpPr>
            <p:spPr bwMode="auto">
              <a:xfrm>
                <a:off x="4842" y="1959"/>
                <a:ext cx="55"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8</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09" name="Rectangle 157"/>
              <p:cNvSpPr>
                <a:spLocks noChangeArrowheads="1"/>
              </p:cNvSpPr>
              <p:nvPr/>
            </p:nvSpPr>
            <p:spPr bwMode="auto">
              <a:xfrm>
                <a:off x="4870" y="1959"/>
                <a:ext cx="74"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/1</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10" name="Rectangle 158"/>
              <p:cNvSpPr>
                <a:spLocks noChangeArrowheads="1"/>
              </p:cNvSpPr>
              <p:nvPr/>
            </p:nvSpPr>
            <p:spPr bwMode="auto">
              <a:xfrm>
                <a:off x="4920" y="1959"/>
                <a:ext cx="55"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0</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11" name="Rectangle 159"/>
              <p:cNvSpPr>
                <a:spLocks noChangeArrowheads="1"/>
              </p:cNvSpPr>
              <p:nvPr/>
            </p:nvSpPr>
            <p:spPr bwMode="auto">
              <a:xfrm>
                <a:off x="4948" y="1959"/>
                <a:ext cx="156"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/2012</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12" name="Rectangle 160"/>
              <p:cNvSpPr>
                <a:spLocks noChangeArrowheads="1"/>
              </p:cNvSpPr>
              <p:nvPr/>
            </p:nvSpPr>
            <p:spPr bwMode="auto">
              <a:xfrm>
                <a:off x="5081" y="1959"/>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13" name="Rectangle 161"/>
              <p:cNvSpPr>
                <a:spLocks noChangeArrowheads="1"/>
              </p:cNvSpPr>
              <p:nvPr/>
            </p:nvSpPr>
            <p:spPr bwMode="auto">
              <a:xfrm>
                <a:off x="5221" y="1931"/>
                <a:ext cx="422" cy="1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14" name="Rectangle 162"/>
              <p:cNvSpPr>
                <a:spLocks noChangeArrowheads="1"/>
              </p:cNvSpPr>
              <p:nvPr/>
            </p:nvSpPr>
            <p:spPr bwMode="auto">
              <a:xfrm>
                <a:off x="5221" y="1931"/>
                <a:ext cx="422" cy="136"/>
              </a:xfrm>
              <a:prstGeom prst="rect">
                <a:avLst/>
              </a:prstGeom>
              <a:no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15" name="Rectangle 163"/>
              <p:cNvSpPr>
                <a:spLocks noChangeArrowheads="1"/>
              </p:cNvSpPr>
              <p:nvPr/>
            </p:nvSpPr>
            <p:spPr bwMode="auto">
              <a:xfrm>
                <a:off x="5311" y="1959"/>
                <a:ext cx="82"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11</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16" name="Rectangle 164"/>
              <p:cNvSpPr>
                <a:spLocks noChangeArrowheads="1"/>
              </p:cNvSpPr>
              <p:nvPr/>
            </p:nvSpPr>
            <p:spPr bwMode="auto">
              <a:xfrm>
                <a:off x="5366" y="1959"/>
                <a:ext cx="47"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17" name="Rectangle 165"/>
              <p:cNvSpPr>
                <a:spLocks noChangeArrowheads="1"/>
              </p:cNvSpPr>
              <p:nvPr/>
            </p:nvSpPr>
            <p:spPr bwMode="auto">
              <a:xfrm>
                <a:off x="5389" y="1959"/>
                <a:ext cx="55"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9</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18" name="Rectangle 166"/>
              <p:cNvSpPr>
                <a:spLocks noChangeArrowheads="1"/>
              </p:cNvSpPr>
              <p:nvPr/>
            </p:nvSpPr>
            <p:spPr bwMode="auto">
              <a:xfrm>
                <a:off x="5416" y="1959"/>
                <a:ext cx="156"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/2012</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19" name="Rectangle 167"/>
              <p:cNvSpPr>
                <a:spLocks noChangeArrowheads="1"/>
              </p:cNvSpPr>
              <p:nvPr/>
            </p:nvSpPr>
            <p:spPr bwMode="auto">
              <a:xfrm>
                <a:off x="5553" y="1959"/>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20" name="Line 168"/>
              <p:cNvSpPr>
                <a:spLocks noChangeShapeType="1"/>
              </p:cNvSpPr>
              <p:nvPr/>
            </p:nvSpPr>
            <p:spPr bwMode="auto">
              <a:xfrm flipV="1">
                <a:off x="2542" y="1606"/>
                <a:ext cx="1" cy="297"/>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21" name="Freeform 169"/>
              <p:cNvSpPr>
                <a:spLocks noEditPoints="1"/>
              </p:cNvSpPr>
              <p:nvPr/>
            </p:nvSpPr>
            <p:spPr bwMode="auto">
              <a:xfrm>
                <a:off x="2542" y="1823"/>
                <a:ext cx="1457" cy="36"/>
              </a:xfrm>
              <a:custGeom>
                <a:avLst/>
                <a:gdLst/>
                <a:ahLst/>
                <a:cxnLst>
                  <a:cxn ang="0">
                    <a:pos x="28" y="16"/>
                  </a:cxn>
                  <a:cxn ang="0">
                    <a:pos x="1426" y="16"/>
                  </a:cxn>
                  <a:cxn ang="0">
                    <a:pos x="1429" y="16"/>
                  </a:cxn>
                  <a:cxn ang="0">
                    <a:pos x="1429" y="16"/>
                  </a:cxn>
                  <a:cxn ang="0">
                    <a:pos x="1429" y="20"/>
                  </a:cxn>
                  <a:cxn ang="0">
                    <a:pos x="1426" y="20"/>
                  </a:cxn>
                  <a:cxn ang="0">
                    <a:pos x="28" y="20"/>
                  </a:cxn>
                  <a:cxn ang="0">
                    <a:pos x="28" y="20"/>
                  </a:cxn>
                  <a:cxn ang="0">
                    <a:pos x="28" y="16"/>
                  </a:cxn>
                  <a:cxn ang="0">
                    <a:pos x="28" y="16"/>
                  </a:cxn>
                  <a:cxn ang="0">
                    <a:pos x="28" y="16"/>
                  </a:cxn>
                  <a:cxn ang="0">
                    <a:pos x="28" y="16"/>
                  </a:cxn>
                  <a:cxn ang="0">
                    <a:pos x="35" y="36"/>
                  </a:cxn>
                  <a:cxn ang="0">
                    <a:pos x="0" y="16"/>
                  </a:cxn>
                  <a:cxn ang="0">
                    <a:pos x="35" y="0"/>
                  </a:cxn>
                  <a:cxn ang="0">
                    <a:pos x="35" y="36"/>
                  </a:cxn>
                  <a:cxn ang="0">
                    <a:pos x="1418" y="0"/>
                  </a:cxn>
                  <a:cxn ang="0">
                    <a:pos x="1457" y="16"/>
                  </a:cxn>
                  <a:cxn ang="0">
                    <a:pos x="1418" y="36"/>
                  </a:cxn>
                  <a:cxn ang="0">
                    <a:pos x="1418" y="0"/>
                  </a:cxn>
                </a:cxnLst>
                <a:rect l="0" t="0" r="r" b="b"/>
                <a:pathLst>
                  <a:path w="1457" h="36">
                    <a:moveTo>
                      <a:pt x="28" y="16"/>
                    </a:moveTo>
                    <a:lnTo>
                      <a:pt x="1426" y="16"/>
                    </a:lnTo>
                    <a:lnTo>
                      <a:pt x="1429" y="16"/>
                    </a:lnTo>
                    <a:lnTo>
                      <a:pt x="1429" y="16"/>
                    </a:lnTo>
                    <a:lnTo>
                      <a:pt x="1429" y="20"/>
                    </a:lnTo>
                    <a:lnTo>
                      <a:pt x="1426" y="20"/>
                    </a:lnTo>
                    <a:lnTo>
                      <a:pt x="28" y="20"/>
                    </a:lnTo>
                    <a:lnTo>
                      <a:pt x="28" y="20"/>
                    </a:lnTo>
                    <a:lnTo>
                      <a:pt x="28" y="16"/>
                    </a:lnTo>
                    <a:lnTo>
                      <a:pt x="28" y="16"/>
                    </a:lnTo>
                    <a:lnTo>
                      <a:pt x="28" y="16"/>
                    </a:lnTo>
                    <a:lnTo>
                      <a:pt x="28" y="16"/>
                    </a:lnTo>
                    <a:close/>
                    <a:moveTo>
                      <a:pt x="35" y="36"/>
                    </a:moveTo>
                    <a:lnTo>
                      <a:pt x="0" y="16"/>
                    </a:lnTo>
                    <a:lnTo>
                      <a:pt x="35" y="0"/>
                    </a:lnTo>
                    <a:lnTo>
                      <a:pt x="35" y="36"/>
                    </a:lnTo>
                    <a:close/>
                    <a:moveTo>
                      <a:pt x="1418" y="0"/>
                    </a:moveTo>
                    <a:lnTo>
                      <a:pt x="1457" y="16"/>
                    </a:lnTo>
                    <a:lnTo>
                      <a:pt x="1418" y="36"/>
                    </a:lnTo>
                    <a:lnTo>
                      <a:pt x="141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22" name="Line 170"/>
              <p:cNvSpPr>
                <a:spLocks noChangeShapeType="1"/>
              </p:cNvSpPr>
              <p:nvPr/>
            </p:nvSpPr>
            <p:spPr bwMode="auto">
              <a:xfrm flipV="1">
                <a:off x="4936" y="1606"/>
                <a:ext cx="1" cy="313"/>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23" name="Freeform 171"/>
              <p:cNvSpPr>
                <a:spLocks noEditPoints="1"/>
              </p:cNvSpPr>
              <p:nvPr/>
            </p:nvSpPr>
            <p:spPr bwMode="auto">
              <a:xfrm>
                <a:off x="3999" y="1823"/>
                <a:ext cx="937" cy="36"/>
              </a:xfrm>
              <a:custGeom>
                <a:avLst/>
                <a:gdLst/>
                <a:ahLst/>
                <a:cxnLst>
                  <a:cxn ang="0">
                    <a:pos x="31" y="16"/>
                  </a:cxn>
                  <a:cxn ang="0">
                    <a:pos x="906" y="16"/>
                  </a:cxn>
                  <a:cxn ang="0">
                    <a:pos x="910" y="16"/>
                  </a:cxn>
                  <a:cxn ang="0">
                    <a:pos x="910" y="16"/>
                  </a:cxn>
                  <a:cxn ang="0">
                    <a:pos x="910" y="20"/>
                  </a:cxn>
                  <a:cxn ang="0">
                    <a:pos x="906" y="20"/>
                  </a:cxn>
                  <a:cxn ang="0">
                    <a:pos x="31" y="20"/>
                  </a:cxn>
                  <a:cxn ang="0">
                    <a:pos x="27" y="20"/>
                  </a:cxn>
                  <a:cxn ang="0">
                    <a:pos x="27" y="20"/>
                  </a:cxn>
                  <a:cxn ang="0">
                    <a:pos x="27" y="16"/>
                  </a:cxn>
                  <a:cxn ang="0">
                    <a:pos x="31" y="16"/>
                  </a:cxn>
                  <a:cxn ang="0">
                    <a:pos x="31" y="16"/>
                  </a:cxn>
                  <a:cxn ang="0">
                    <a:pos x="35" y="36"/>
                  </a:cxn>
                  <a:cxn ang="0">
                    <a:pos x="0" y="20"/>
                  </a:cxn>
                  <a:cxn ang="0">
                    <a:pos x="35" y="0"/>
                  </a:cxn>
                  <a:cxn ang="0">
                    <a:pos x="35" y="36"/>
                  </a:cxn>
                  <a:cxn ang="0">
                    <a:pos x="902" y="0"/>
                  </a:cxn>
                  <a:cxn ang="0">
                    <a:pos x="937" y="16"/>
                  </a:cxn>
                  <a:cxn ang="0">
                    <a:pos x="902" y="36"/>
                  </a:cxn>
                  <a:cxn ang="0">
                    <a:pos x="902" y="0"/>
                  </a:cxn>
                </a:cxnLst>
                <a:rect l="0" t="0" r="r" b="b"/>
                <a:pathLst>
                  <a:path w="937" h="36">
                    <a:moveTo>
                      <a:pt x="31" y="16"/>
                    </a:moveTo>
                    <a:lnTo>
                      <a:pt x="906" y="16"/>
                    </a:lnTo>
                    <a:lnTo>
                      <a:pt x="910" y="16"/>
                    </a:lnTo>
                    <a:lnTo>
                      <a:pt x="910" y="16"/>
                    </a:lnTo>
                    <a:lnTo>
                      <a:pt x="910" y="20"/>
                    </a:lnTo>
                    <a:lnTo>
                      <a:pt x="906" y="20"/>
                    </a:lnTo>
                    <a:lnTo>
                      <a:pt x="31" y="20"/>
                    </a:lnTo>
                    <a:lnTo>
                      <a:pt x="27" y="20"/>
                    </a:lnTo>
                    <a:lnTo>
                      <a:pt x="27" y="20"/>
                    </a:lnTo>
                    <a:lnTo>
                      <a:pt x="27" y="16"/>
                    </a:lnTo>
                    <a:lnTo>
                      <a:pt x="31" y="16"/>
                    </a:lnTo>
                    <a:lnTo>
                      <a:pt x="31" y="16"/>
                    </a:lnTo>
                    <a:close/>
                    <a:moveTo>
                      <a:pt x="35" y="36"/>
                    </a:moveTo>
                    <a:lnTo>
                      <a:pt x="0" y="20"/>
                    </a:lnTo>
                    <a:lnTo>
                      <a:pt x="35" y="0"/>
                    </a:lnTo>
                    <a:lnTo>
                      <a:pt x="35" y="36"/>
                    </a:lnTo>
                    <a:close/>
                    <a:moveTo>
                      <a:pt x="902" y="0"/>
                    </a:moveTo>
                    <a:lnTo>
                      <a:pt x="937" y="16"/>
                    </a:lnTo>
                    <a:lnTo>
                      <a:pt x="902" y="36"/>
                    </a:lnTo>
                    <a:lnTo>
                      <a:pt x="90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24" name="Freeform 172"/>
              <p:cNvSpPr>
                <a:spLocks noEditPoints="1"/>
              </p:cNvSpPr>
              <p:nvPr/>
            </p:nvSpPr>
            <p:spPr bwMode="auto">
              <a:xfrm>
                <a:off x="4936" y="1823"/>
                <a:ext cx="492" cy="36"/>
              </a:xfrm>
              <a:custGeom>
                <a:avLst/>
                <a:gdLst/>
                <a:ahLst/>
                <a:cxnLst>
                  <a:cxn ang="0">
                    <a:pos x="31" y="16"/>
                  </a:cxn>
                  <a:cxn ang="0">
                    <a:pos x="461" y="16"/>
                  </a:cxn>
                  <a:cxn ang="0">
                    <a:pos x="465" y="16"/>
                  </a:cxn>
                  <a:cxn ang="0">
                    <a:pos x="465" y="20"/>
                  </a:cxn>
                  <a:cxn ang="0">
                    <a:pos x="465" y="20"/>
                  </a:cxn>
                  <a:cxn ang="0">
                    <a:pos x="461" y="20"/>
                  </a:cxn>
                  <a:cxn ang="0">
                    <a:pos x="31" y="20"/>
                  </a:cxn>
                  <a:cxn ang="0">
                    <a:pos x="31" y="20"/>
                  </a:cxn>
                  <a:cxn ang="0">
                    <a:pos x="27" y="16"/>
                  </a:cxn>
                  <a:cxn ang="0">
                    <a:pos x="31" y="16"/>
                  </a:cxn>
                  <a:cxn ang="0">
                    <a:pos x="31" y="16"/>
                  </a:cxn>
                  <a:cxn ang="0">
                    <a:pos x="31" y="16"/>
                  </a:cxn>
                  <a:cxn ang="0">
                    <a:pos x="39" y="36"/>
                  </a:cxn>
                  <a:cxn ang="0">
                    <a:pos x="0" y="16"/>
                  </a:cxn>
                  <a:cxn ang="0">
                    <a:pos x="39" y="0"/>
                  </a:cxn>
                  <a:cxn ang="0">
                    <a:pos x="39" y="36"/>
                  </a:cxn>
                  <a:cxn ang="0">
                    <a:pos x="457" y="0"/>
                  </a:cxn>
                  <a:cxn ang="0">
                    <a:pos x="492" y="20"/>
                  </a:cxn>
                  <a:cxn ang="0">
                    <a:pos x="457" y="36"/>
                  </a:cxn>
                  <a:cxn ang="0">
                    <a:pos x="457" y="0"/>
                  </a:cxn>
                </a:cxnLst>
                <a:rect l="0" t="0" r="r" b="b"/>
                <a:pathLst>
                  <a:path w="492" h="36">
                    <a:moveTo>
                      <a:pt x="31" y="16"/>
                    </a:moveTo>
                    <a:lnTo>
                      <a:pt x="461" y="16"/>
                    </a:lnTo>
                    <a:lnTo>
                      <a:pt x="465" y="16"/>
                    </a:lnTo>
                    <a:lnTo>
                      <a:pt x="465" y="20"/>
                    </a:lnTo>
                    <a:lnTo>
                      <a:pt x="465" y="20"/>
                    </a:lnTo>
                    <a:lnTo>
                      <a:pt x="461" y="20"/>
                    </a:lnTo>
                    <a:lnTo>
                      <a:pt x="31" y="20"/>
                    </a:lnTo>
                    <a:lnTo>
                      <a:pt x="31" y="20"/>
                    </a:lnTo>
                    <a:lnTo>
                      <a:pt x="27" y="16"/>
                    </a:lnTo>
                    <a:lnTo>
                      <a:pt x="31" y="16"/>
                    </a:lnTo>
                    <a:lnTo>
                      <a:pt x="31" y="16"/>
                    </a:lnTo>
                    <a:lnTo>
                      <a:pt x="31" y="16"/>
                    </a:lnTo>
                    <a:close/>
                    <a:moveTo>
                      <a:pt x="39" y="36"/>
                    </a:moveTo>
                    <a:lnTo>
                      <a:pt x="0" y="16"/>
                    </a:lnTo>
                    <a:lnTo>
                      <a:pt x="39" y="0"/>
                    </a:lnTo>
                    <a:lnTo>
                      <a:pt x="39" y="36"/>
                    </a:lnTo>
                    <a:close/>
                    <a:moveTo>
                      <a:pt x="457" y="0"/>
                    </a:moveTo>
                    <a:lnTo>
                      <a:pt x="492" y="20"/>
                    </a:lnTo>
                    <a:lnTo>
                      <a:pt x="457" y="36"/>
                    </a:lnTo>
                    <a:lnTo>
                      <a:pt x="45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25" name="Rectangle 173"/>
              <p:cNvSpPr>
                <a:spLocks noChangeArrowheads="1"/>
              </p:cNvSpPr>
              <p:nvPr/>
            </p:nvSpPr>
            <p:spPr bwMode="auto">
              <a:xfrm>
                <a:off x="3108" y="1594"/>
                <a:ext cx="430" cy="11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26" name="Rectangle 174"/>
              <p:cNvSpPr>
                <a:spLocks noChangeArrowheads="1"/>
              </p:cNvSpPr>
              <p:nvPr/>
            </p:nvSpPr>
            <p:spPr bwMode="auto">
              <a:xfrm>
                <a:off x="3108" y="1594"/>
                <a:ext cx="430" cy="116"/>
              </a:xfrm>
              <a:prstGeom prst="rect">
                <a:avLst/>
              </a:prstGeom>
              <a:no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27" name="Rectangle 175"/>
              <p:cNvSpPr>
                <a:spLocks noChangeArrowheads="1"/>
              </p:cNvSpPr>
              <p:nvPr/>
            </p:nvSpPr>
            <p:spPr bwMode="auto">
              <a:xfrm>
                <a:off x="3155" y="1622"/>
                <a:ext cx="234"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4 Weeks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30" name="Rectangle 178"/>
              <p:cNvSpPr>
                <a:spLocks noChangeArrowheads="1"/>
              </p:cNvSpPr>
              <p:nvPr/>
            </p:nvSpPr>
            <p:spPr bwMode="auto">
              <a:xfrm>
                <a:off x="3347" y="1783"/>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31" name="Rectangle 179"/>
              <p:cNvSpPr>
                <a:spLocks noChangeArrowheads="1"/>
              </p:cNvSpPr>
              <p:nvPr/>
            </p:nvSpPr>
            <p:spPr bwMode="auto">
              <a:xfrm>
                <a:off x="4260" y="1586"/>
                <a:ext cx="356" cy="1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32" name="Rectangle 180"/>
              <p:cNvSpPr>
                <a:spLocks noChangeArrowheads="1"/>
              </p:cNvSpPr>
              <p:nvPr/>
            </p:nvSpPr>
            <p:spPr bwMode="auto">
              <a:xfrm>
                <a:off x="4260" y="1586"/>
                <a:ext cx="356" cy="112"/>
              </a:xfrm>
              <a:prstGeom prst="rect">
                <a:avLst/>
              </a:prstGeom>
              <a:no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33" name="Rectangle 181"/>
              <p:cNvSpPr>
                <a:spLocks noChangeArrowheads="1"/>
              </p:cNvSpPr>
              <p:nvPr/>
            </p:nvSpPr>
            <p:spPr bwMode="auto">
              <a:xfrm>
                <a:off x="4342" y="1614"/>
                <a:ext cx="211"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2 Weeks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34" name="Rectangle 182"/>
              <p:cNvSpPr>
                <a:spLocks noChangeArrowheads="1"/>
              </p:cNvSpPr>
              <p:nvPr/>
            </p:nvSpPr>
            <p:spPr bwMode="auto">
              <a:xfrm>
                <a:off x="4538" y="1614"/>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35" name="Rectangle 183"/>
              <p:cNvSpPr>
                <a:spLocks noChangeArrowheads="1"/>
              </p:cNvSpPr>
              <p:nvPr/>
            </p:nvSpPr>
            <p:spPr bwMode="auto">
              <a:xfrm>
                <a:off x="4999" y="1586"/>
                <a:ext cx="363" cy="1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36" name="Rectangle 184"/>
              <p:cNvSpPr>
                <a:spLocks noChangeArrowheads="1"/>
              </p:cNvSpPr>
              <p:nvPr/>
            </p:nvSpPr>
            <p:spPr bwMode="auto">
              <a:xfrm>
                <a:off x="4999" y="1586"/>
                <a:ext cx="363" cy="112"/>
              </a:xfrm>
              <a:prstGeom prst="rect">
                <a:avLst/>
              </a:prstGeom>
              <a:no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37" name="Rectangle 185"/>
              <p:cNvSpPr>
                <a:spLocks noChangeArrowheads="1"/>
              </p:cNvSpPr>
              <p:nvPr/>
            </p:nvSpPr>
            <p:spPr bwMode="auto">
              <a:xfrm>
                <a:off x="5073" y="1614"/>
                <a:ext cx="238"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13 Weeks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38" name="Rectangle 186"/>
              <p:cNvSpPr>
                <a:spLocks noChangeArrowheads="1"/>
              </p:cNvSpPr>
              <p:nvPr/>
            </p:nvSpPr>
            <p:spPr bwMode="auto">
              <a:xfrm>
                <a:off x="5291" y="1614"/>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39" name="Line 187"/>
              <p:cNvSpPr>
                <a:spLocks noChangeShapeType="1"/>
              </p:cNvSpPr>
              <p:nvPr/>
            </p:nvSpPr>
            <p:spPr bwMode="auto">
              <a:xfrm flipV="1">
                <a:off x="3999" y="1618"/>
                <a:ext cx="1" cy="285"/>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40" name="Rectangle 188"/>
              <p:cNvSpPr>
                <a:spLocks noChangeArrowheads="1"/>
              </p:cNvSpPr>
              <p:nvPr/>
            </p:nvSpPr>
            <p:spPr bwMode="auto">
              <a:xfrm>
                <a:off x="3390" y="2813"/>
                <a:ext cx="335" cy="4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41" name="Rectangle 189"/>
              <p:cNvSpPr>
                <a:spLocks noChangeArrowheads="1"/>
              </p:cNvSpPr>
              <p:nvPr/>
            </p:nvSpPr>
            <p:spPr bwMode="auto">
              <a:xfrm>
                <a:off x="3390" y="2813"/>
                <a:ext cx="335" cy="413"/>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42" name="Rectangle 190"/>
              <p:cNvSpPr>
                <a:spLocks noChangeArrowheads="1"/>
              </p:cNvSpPr>
              <p:nvPr/>
            </p:nvSpPr>
            <p:spPr bwMode="auto">
              <a:xfrm>
                <a:off x="3472" y="2837"/>
                <a:ext cx="219"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Obtain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43" name="Rectangle 191"/>
              <p:cNvSpPr>
                <a:spLocks noChangeArrowheads="1"/>
              </p:cNvSpPr>
              <p:nvPr/>
            </p:nvSpPr>
            <p:spPr bwMode="auto">
              <a:xfrm>
                <a:off x="3460" y="2930"/>
                <a:ext cx="242"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Finance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44" name="Rectangle 192"/>
              <p:cNvSpPr>
                <a:spLocks noChangeArrowheads="1"/>
              </p:cNvSpPr>
              <p:nvPr/>
            </p:nvSpPr>
            <p:spPr bwMode="auto">
              <a:xfrm>
                <a:off x="3444" y="3018"/>
                <a:ext cx="269"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Approval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45" name="Rectangle 193"/>
              <p:cNvSpPr>
                <a:spLocks noChangeArrowheads="1"/>
              </p:cNvSpPr>
              <p:nvPr/>
            </p:nvSpPr>
            <p:spPr bwMode="auto">
              <a:xfrm>
                <a:off x="3456" y="3106"/>
                <a:ext cx="230"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Funding</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46" name="Rectangle 194"/>
              <p:cNvSpPr>
                <a:spLocks noChangeArrowheads="1"/>
              </p:cNvSpPr>
              <p:nvPr/>
            </p:nvSpPr>
            <p:spPr bwMode="auto">
              <a:xfrm>
                <a:off x="3659" y="3106"/>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47" name="Rectangle 195"/>
              <p:cNvSpPr>
                <a:spLocks noChangeArrowheads="1"/>
              </p:cNvSpPr>
              <p:nvPr/>
            </p:nvSpPr>
            <p:spPr bwMode="auto">
              <a:xfrm>
                <a:off x="3542" y="3198"/>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1748" name="Rectangle 196"/>
              <p:cNvSpPr>
                <a:spLocks noChangeArrowheads="1"/>
              </p:cNvSpPr>
              <p:nvPr/>
            </p:nvSpPr>
            <p:spPr bwMode="auto">
              <a:xfrm>
                <a:off x="3573" y="3198"/>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49" name="Rectangle 197"/>
              <p:cNvSpPr>
                <a:spLocks noChangeArrowheads="1"/>
              </p:cNvSpPr>
              <p:nvPr/>
            </p:nvSpPr>
            <p:spPr bwMode="auto">
              <a:xfrm>
                <a:off x="3558" y="3287"/>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50" name="Rectangle 198"/>
              <p:cNvSpPr>
                <a:spLocks noChangeArrowheads="1"/>
              </p:cNvSpPr>
              <p:nvPr/>
            </p:nvSpPr>
            <p:spPr bwMode="auto">
              <a:xfrm>
                <a:off x="3831" y="2813"/>
                <a:ext cx="383" cy="389"/>
              </a:xfrm>
              <a:prstGeom prst="rect">
                <a:avLst/>
              </a:prstGeom>
              <a:solidFill>
                <a:srgbClr val="66FF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51" name="Rectangle 199"/>
              <p:cNvSpPr>
                <a:spLocks noChangeArrowheads="1"/>
              </p:cNvSpPr>
              <p:nvPr/>
            </p:nvSpPr>
            <p:spPr bwMode="auto">
              <a:xfrm>
                <a:off x="3831" y="2813"/>
                <a:ext cx="383" cy="389"/>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52" name="Rectangle 200"/>
              <p:cNvSpPr>
                <a:spLocks noChangeArrowheads="1"/>
              </p:cNvSpPr>
              <p:nvPr/>
            </p:nvSpPr>
            <p:spPr bwMode="auto">
              <a:xfrm>
                <a:off x="3960" y="2841"/>
                <a:ext cx="168"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Load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53" name="Rectangle 201"/>
              <p:cNvSpPr>
                <a:spLocks noChangeArrowheads="1"/>
              </p:cNvSpPr>
              <p:nvPr/>
            </p:nvSpPr>
            <p:spPr bwMode="auto">
              <a:xfrm>
                <a:off x="3921" y="2930"/>
                <a:ext cx="246"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Funding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54" name="Rectangle 202"/>
              <p:cNvSpPr>
                <a:spLocks noChangeArrowheads="1"/>
              </p:cNvSpPr>
              <p:nvPr/>
            </p:nvSpPr>
            <p:spPr bwMode="auto">
              <a:xfrm>
                <a:off x="3971" y="3018"/>
                <a:ext cx="144"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Into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55" name="Rectangle 203"/>
              <p:cNvSpPr>
                <a:spLocks noChangeArrowheads="1"/>
              </p:cNvSpPr>
              <p:nvPr/>
            </p:nvSpPr>
            <p:spPr bwMode="auto">
              <a:xfrm>
                <a:off x="3886" y="3110"/>
                <a:ext cx="316"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PeopleSoft </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151757" name="Rectangle 205"/>
            <p:cNvSpPr>
              <a:spLocks noChangeArrowheads="1"/>
            </p:cNvSpPr>
            <p:nvPr/>
          </p:nvSpPr>
          <p:spPr bwMode="auto">
            <a:xfrm>
              <a:off x="3964" y="3198"/>
              <a:ext cx="14"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58" name="Rectangle 206"/>
            <p:cNvSpPr>
              <a:spLocks noChangeArrowheads="1"/>
            </p:cNvSpPr>
            <p:nvPr/>
          </p:nvSpPr>
          <p:spPr bwMode="auto">
            <a:xfrm>
              <a:off x="3917" y="328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1759" name="Rectangle 207"/>
            <p:cNvSpPr>
              <a:spLocks noChangeArrowheads="1"/>
            </p:cNvSpPr>
            <p:nvPr/>
          </p:nvSpPr>
          <p:spPr bwMode="auto">
            <a:xfrm>
              <a:off x="3889" y="3379"/>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1760" name="Rectangle 208"/>
            <p:cNvSpPr>
              <a:spLocks noChangeArrowheads="1"/>
            </p:cNvSpPr>
            <p:nvPr/>
          </p:nvSpPr>
          <p:spPr bwMode="auto">
            <a:xfrm>
              <a:off x="4155" y="3379"/>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61" name="Rectangle 209"/>
            <p:cNvSpPr>
              <a:spLocks noChangeArrowheads="1"/>
            </p:cNvSpPr>
            <p:nvPr/>
          </p:nvSpPr>
          <p:spPr bwMode="auto">
            <a:xfrm>
              <a:off x="4768" y="3315"/>
              <a:ext cx="336" cy="316"/>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62" name="Rectangle 210"/>
            <p:cNvSpPr>
              <a:spLocks noChangeArrowheads="1"/>
            </p:cNvSpPr>
            <p:nvPr/>
          </p:nvSpPr>
          <p:spPr bwMode="auto">
            <a:xfrm>
              <a:off x="4768" y="3315"/>
              <a:ext cx="336" cy="316"/>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63" name="Rectangle 211"/>
            <p:cNvSpPr>
              <a:spLocks noChangeArrowheads="1"/>
            </p:cNvSpPr>
            <p:nvPr/>
          </p:nvSpPr>
          <p:spPr bwMode="auto">
            <a:xfrm>
              <a:off x="4866" y="3339"/>
              <a:ext cx="191"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Begin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64" name="Rectangle 212"/>
            <p:cNvSpPr>
              <a:spLocks noChangeArrowheads="1"/>
            </p:cNvSpPr>
            <p:nvPr/>
          </p:nvSpPr>
          <p:spPr bwMode="auto">
            <a:xfrm>
              <a:off x="4842" y="3427"/>
              <a:ext cx="234"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Tooling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65" name="Rectangle 213"/>
            <p:cNvSpPr>
              <a:spLocks noChangeArrowheads="1"/>
            </p:cNvSpPr>
            <p:nvPr/>
          </p:nvSpPr>
          <p:spPr bwMode="auto">
            <a:xfrm>
              <a:off x="4850" y="3519"/>
              <a:ext cx="199"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Refurb</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66" name="Rectangle 214"/>
            <p:cNvSpPr>
              <a:spLocks noChangeArrowheads="1"/>
            </p:cNvSpPr>
            <p:nvPr/>
          </p:nvSpPr>
          <p:spPr bwMode="auto">
            <a:xfrm>
              <a:off x="5022" y="3519"/>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67" name="Rectangle 215"/>
            <p:cNvSpPr>
              <a:spLocks noChangeArrowheads="1"/>
            </p:cNvSpPr>
            <p:nvPr/>
          </p:nvSpPr>
          <p:spPr bwMode="auto">
            <a:xfrm>
              <a:off x="422" y="1919"/>
              <a:ext cx="406" cy="124"/>
            </a:xfrm>
            <a:prstGeom prst="rect">
              <a:avLst/>
            </a:prstGeom>
            <a:solidFill>
              <a:srgbClr val="DA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68" name="Rectangle 216"/>
            <p:cNvSpPr>
              <a:spLocks noChangeArrowheads="1"/>
            </p:cNvSpPr>
            <p:nvPr/>
          </p:nvSpPr>
          <p:spPr bwMode="auto">
            <a:xfrm>
              <a:off x="422" y="1919"/>
              <a:ext cx="406" cy="124"/>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69" name="Rectangle 217"/>
            <p:cNvSpPr>
              <a:spLocks noChangeArrowheads="1"/>
            </p:cNvSpPr>
            <p:nvPr/>
          </p:nvSpPr>
          <p:spPr bwMode="auto">
            <a:xfrm>
              <a:off x="469" y="1939"/>
              <a:ext cx="37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80 Percent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70" name="Rectangle 218"/>
            <p:cNvSpPr>
              <a:spLocks noChangeArrowheads="1"/>
            </p:cNvSpPr>
            <p:nvPr/>
          </p:nvSpPr>
          <p:spPr bwMode="auto">
            <a:xfrm>
              <a:off x="469" y="2039"/>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1771" name="Rectangle 219"/>
            <p:cNvSpPr>
              <a:spLocks noChangeArrowheads="1"/>
            </p:cNvSpPr>
            <p:nvPr/>
          </p:nvSpPr>
          <p:spPr bwMode="auto">
            <a:xfrm>
              <a:off x="469" y="2140"/>
              <a:ext cx="68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72" name="Rectangle 220"/>
            <p:cNvSpPr>
              <a:spLocks noChangeArrowheads="1"/>
            </p:cNvSpPr>
            <p:nvPr/>
          </p:nvSpPr>
          <p:spPr bwMode="auto">
            <a:xfrm>
              <a:off x="1316" y="2140"/>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73" name="Rectangle 221"/>
            <p:cNvSpPr>
              <a:spLocks noChangeArrowheads="1"/>
            </p:cNvSpPr>
            <p:nvPr/>
          </p:nvSpPr>
          <p:spPr bwMode="auto">
            <a:xfrm>
              <a:off x="4768" y="2809"/>
              <a:ext cx="336" cy="4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74" name="Rectangle 222"/>
            <p:cNvSpPr>
              <a:spLocks noChangeArrowheads="1"/>
            </p:cNvSpPr>
            <p:nvPr/>
          </p:nvSpPr>
          <p:spPr bwMode="auto">
            <a:xfrm>
              <a:off x="4768" y="2809"/>
              <a:ext cx="336" cy="413"/>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75" name="Rectangle 223"/>
            <p:cNvSpPr>
              <a:spLocks noChangeArrowheads="1"/>
            </p:cNvSpPr>
            <p:nvPr/>
          </p:nvSpPr>
          <p:spPr bwMode="auto">
            <a:xfrm>
              <a:off x="4831" y="2837"/>
              <a:ext cx="269"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Issue PO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76" name="Rectangle 224"/>
            <p:cNvSpPr>
              <a:spLocks noChangeArrowheads="1"/>
            </p:cNvSpPr>
            <p:nvPr/>
          </p:nvSpPr>
          <p:spPr bwMode="auto">
            <a:xfrm>
              <a:off x="4909" y="2926"/>
              <a:ext cx="98"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to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77" name="Rectangle 225"/>
            <p:cNvSpPr>
              <a:spLocks noChangeArrowheads="1"/>
            </p:cNvSpPr>
            <p:nvPr/>
          </p:nvSpPr>
          <p:spPr bwMode="auto">
            <a:xfrm>
              <a:off x="4834" y="3018"/>
              <a:ext cx="234"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Supplier</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78" name="Rectangle 226"/>
            <p:cNvSpPr>
              <a:spLocks noChangeArrowheads="1"/>
            </p:cNvSpPr>
            <p:nvPr/>
          </p:nvSpPr>
          <p:spPr bwMode="auto">
            <a:xfrm>
              <a:off x="5041" y="3018"/>
              <a:ext cx="47"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79" name="Line 227"/>
            <p:cNvSpPr>
              <a:spLocks noChangeShapeType="1"/>
            </p:cNvSpPr>
            <p:nvPr/>
          </p:nvSpPr>
          <p:spPr bwMode="auto">
            <a:xfrm flipV="1">
              <a:off x="199" y="1602"/>
              <a:ext cx="1" cy="301"/>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80" name="Freeform 228"/>
            <p:cNvSpPr>
              <a:spLocks noEditPoints="1"/>
            </p:cNvSpPr>
            <p:nvPr/>
          </p:nvSpPr>
          <p:spPr bwMode="auto">
            <a:xfrm>
              <a:off x="199" y="1823"/>
              <a:ext cx="2343" cy="36"/>
            </a:xfrm>
            <a:custGeom>
              <a:avLst/>
              <a:gdLst/>
              <a:ahLst/>
              <a:cxnLst>
                <a:cxn ang="0">
                  <a:pos x="31" y="16"/>
                </a:cxn>
                <a:cxn ang="0">
                  <a:pos x="2312" y="16"/>
                </a:cxn>
                <a:cxn ang="0">
                  <a:pos x="2312" y="16"/>
                </a:cxn>
                <a:cxn ang="0">
                  <a:pos x="2312" y="16"/>
                </a:cxn>
                <a:cxn ang="0">
                  <a:pos x="2312" y="20"/>
                </a:cxn>
                <a:cxn ang="0">
                  <a:pos x="2312" y="20"/>
                </a:cxn>
                <a:cxn ang="0">
                  <a:pos x="31" y="20"/>
                </a:cxn>
                <a:cxn ang="0">
                  <a:pos x="31" y="20"/>
                </a:cxn>
                <a:cxn ang="0">
                  <a:pos x="27" y="16"/>
                </a:cxn>
                <a:cxn ang="0">
                  <a:pos x="31" y="16"/>
                </a:cxn>
                <a:cxn ang="0">
                  <a:pos x="31" y="16"/>
                </a:cxn>
                <a:cxn ang="0">
                  <a:pos x="31" y="16"/>
                </a:cxn>
                <a:cxn ang="0">
                  <a:pos x="39" y="36"/>
                </a:cxn>
                <a:cxn ang="0">
                  <a:pos x="0" y="16"/>
                </a:cxn>
                <a:cxn ang="0">
                  <a:pos x="39" y="0"/>
                </a:cxn>
                <a:cxn ang="0">
                  <a:pos x="39" y="36"/>
                </a:cxn>
                <a:cxn ang="0">
                  <a:pos x="2304" y="0"/>
                </a:cxn>
                <a:cxn ang="0">
                  <a:pos x="2343" y="16"/>
                </a:cxn>
                <a:cxn ang="0">
                  <a:pos x="2304" y="36"/>
                </a:cxn>
                <a:cxn ang="0">
                  <a:pos x="2304" y="0"/>
                </a:cxn>
              </a:cxnLst>
              <a:rect l="0" t="0" r="r" b="b"/>
              <a:pathLst>
                <a:path w="2343" h="36">
                  <a:moveTo>
                    <a:pt x="31" y="16"/>
                  </a:moveTo>
                  <a:lnTo>
                    <a:pt x="2312" y="16"/>
                  </a:lnTo>
                  <a:lnTo>
                    <a:pt x="2312" y="16"/>
                  </a:lnTo>
                  <a:lnTo>
                    <a:pt x="2312" y="16"/>
                  </a:lnTo>
                  <a:lnTo>
                    <a:pt x="2312" y="20"/>
                  </a:lnTo>
                  <a:lnTo>
                    <a:pt x="2312" y="20"/>
                  </a:lnTo>
                  <a:lnTo>
                    <a:pt x="31" y="20"/>
                  </a:lnTo>
                  <a:lnTo>
                    <a:pt x="31" y="20"/>
                  </a:lnTo>
                  <a:lnTo>
                    <a:pt x="27" y="16"/>
                  </a:lnTo>
                  <a:lnTo>
                    <a:pt x="31" y="16"/>
                  </a:lnTo>
                  <a:lnTo>
                    <a:pt x="31" y="16"/>
                  </a:lnTo>
                  <a:lnTo>
                    <a:pt x="31" y="16"/>
                  </a:lnTo>
                  <a:close/>
                  <a:moveTo>
                    <a:pt x="39" y="36"/>
                  </a:moveTo>
                  <a:lnTo>
                    <a:pt x="0" y="16"/>
                  </a:lnTo>
                  <a:lnTo>
                    <a:pt x="39" y="0"/>
                  </a:lnTo>
                  <a:lnTo>
                    <a:pt x="39" y="36"/>
                  </a:lnTo>
                  <a:close/>
                  <a:moveTo>
                    <a:pt x="2304" y="0"/>
                  </a:moveTo>
                  <a:lnTo>
                    <a:pt x="2343" y="16"/>
                  </a:lnTo>
                  <a:lnTo>
                    <a:pt x="2304" y="36"/>
                  </a:lnTo>
                  <a:lnTo>
                    <a:pt x="230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81" name="Rectangle 229"/>
            <p:cNvSpPr>
              <a:spLocks noChangeArrowheads="1"/>
            </p:cNvSpPr>
            <p:nvPr/>
          </p:nvSpPr>
          <p:spPr bwMode="auto">
            <a:xfrm>
              <a:off x="1168" y="1594"/>
              <a:ext cx="429" cy="1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82" name="Rectangle 230"/>
            <p:cNvSpPr>
              <a:spLocks noChangeArrowheads="1"/>
            </p:cNvSpPr>
            <p:nvPr/>
          </p:nvSpPr>
          <p:spPr bwMode="auto">
            <a:xfrm>
              <a:off x="1168" y="1594"/>
              <a:ext cx="429" cy="112"/>
            </a:xfrm>
            <a:prstGeom prst="rect">
              <a:avLst/>
            </a:prstGeom>
            <a:noFill/>
            <a:ln w="635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83" name="Rectangle 231"/>
            <p:cNvSpPr>
              <a:spLocks noChangeArrowheads="1"/>
            </p:cNvSpPr>
            <p:nvPr/>
          </p:nvSpPr>
          <p:spPr bwMode="auto">
            <a:xfrm>
              <a:off x="1214" y="1622"/>
              <a:ext cx="2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rPr>
                <a:t>6</a:t>
              </a:r>
            </a:p>
          </p:txBody>
        </p:sp>
        <p:sp>
          <p:nvSpPr>
            <p:cNvPr id="151784" name="Rectangle 232"/>
            <p:cNvSpPr>
              <a:spLocks noChangeArrowheads="1"/>
            </p:cNvSpPr>
            <p:nvPr/>
          </p:nvSpPr>
          <p:spPr bwMode="auto">
            <a:xfrm>
              <a:off x="1242" y="1622"/>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85" name="Rectangle 233"/>
            <p:cNvSpPr>
              <a:spLocks noChangeArrowheads="1"/>
            </p:cNvSpPr>
            <p:nvPr/>
          </p:nvSpPr>
          <p:spPr bwMode="auto">
            <a:xfrm>
              <a:off x="1257" y="1622"/>
              <a:ext cx="195"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Weeks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88" name="Rectangle 236"/>
            <p:cNvSpPr>
              <a:spLocks noChangeArrowheads="1"/>
            </p:cNvSpPr>
            <p:nvPr/>
          </p:nvSpPr>
          <p:spPr bwMode="auto">
            <a:xfrm>
              <a:off x="1410" y="1783"/>
              <a:ext cx="39" cy="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89" name="Rectangle 237"/>
            <p:cNvSpPr>
              <a:spLocks noChangeArrowheads="1"/>
            </p:cNvSpPr>
            <p:nvPr/>
          </p:nvSpPr>
          <p:spPr bwMode="auto">
            <a:xfrm>
              <a:off x="2890" y="1446"/>
              <a:ext cx="707" cy="1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90" name="Rectangle 238"/>
            <p:cNvSpPr>
              <a:spLocks noChangeArrowheads="1"/>
            </p:cNvSpPr>
            <p:nvPr/>
          </p:nvSpPr>
          <p:spPr bwMode="auto">
            <a:xfrm>
              <a:off x="2890" y="1446"/>
              <a:ext cx="707" cy="14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91" name="Rectangle 239"/>
            <p:cNvSpPr>
              <a:spLocks noChangeArrowheads="1"/>
            </p:cNvSpPr>
            <p:nvPr/>
          </p:nvSpPr>
          <p:spPr bwMode="auto">
            <a:xfrm>
              <a:off x="2976" y="1470"/>
              <a:ext cx="574"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Purchasing Finance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92" name="Rectangle 240"/>
            <p:cNvSpPr>
              <a:spLocks noChangeArrowheads="1"/>
            </p:cNvSpPr>
            <p:nvPr/>
          </p:nvSpPr>
          <p:spPr bwMode="auto">
            <a:xfrm>
              <a:off x="3507" y="1470"/>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93" name="Rectangle 241"/>
            <p:cNvSpPr>
              <a:spLocks noChangeArrowheads="1"/>
            </p:cNvSpPr>
            <p:nvPr/>
          </p:nvSpPr>
          <p:spPr bwMode="auto">
            <a:xfrm>
              <a:off x="773" y="1438"/>
              <a:ext cx="1043" cy="1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94" name="Rectangle 242"/>
            <p:cNvSpPr>
              <a:spLocks noChangeArrowheads="1"/>
            </p:cNvSpPr>
            <p:nvPr/>
          </p:nvSpPr>
          <p:spPr bwMode="auto">
            <a:xfrm>
              <a:off x="773" y="1438"/>
              <a:ext cx="1043" cy="14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95" name="Rectangle 243"/>
            <p:cNvSpPr>
              <a:spLocks noChangeArrowheads="1"/>
            </p:cNvSpPr>
            <p:nvPr/>
          </p:nvSpPr>
          <p:spPr bwMode="auto">
            <a:xfrm>
              <a:off x="933" y="1462"/>
              <a:ext cx="769"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Supplier/Tooling Manager</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96" name="Rectangle 244"/>
            <p:cNvSpPr>
              <a:spLocks noChangeArrowheads="1"/>
            </p:cNvSpPr>
            <p:nvPr/>
          </p:nvSpPr>
          <p:spPr bwMode="auto">
            <a:xfrm>
              <a:off x="1656" y="1462"/>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797" name="Line 245"/>
            <p:cNvSpPr>
              <a:spLocks noChangeShapeType="1"/>
            </p:cNvSpPr>
            <p:nvPr/>
          </p:nvSpPr>
          <p:spPr bwMode="auto">
            <a:xfrm flipV="1">
              <a:off x="5428" y="1606"/>
              <a:ext cx="1" cy="329"/>
            </a:xfrm>
            <a:prstGeom prst="line">
              <a:avLst/>
            </a:prstGeom>
            <a:noFill/>
            <a:ln w="63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98" name="Rectangle 246"/>
            <p:cNvSpPr>
              <a:spLocks noChangeArrowheads="1"/>
            </p:cNvSpPr>
            <p:nvPr/>
          </p:nvSpPr>
          <p:spPr bwMode="auto">
            <a:xfrm>
              <a:off x="4120" y="1438"/>
              <a:ext cx="707" cy="1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99" name="Rectangle 247"/>
            <p:cNvSpPr>
              <a:spLocks noChangeArrowheads="1"/>
            </p:cNvSpPr>
            <p:nvPr/>
          </p:nvSpPr>
          <p:spPr bwMode="auto">
            <a:xfrm>
              <a:off x="4120" y="1438"/>
              <a:ext cx="707" cy="14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800" name="Rectangle 248"/>
            <p:cNvSpPr>
              <a:spLocks noChangeArrowheads="1"/>
            </p:cNvSpPr>
            <p:nvPr/>
          </p:nvSpPr>
          <p:spPr bwMode="auto">
            <a:xfrm>
              <a:off x="4257" y="1462"/>
              <a:ext cx="480"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Tooling Finance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801" name="Rectangle 249"/>
            <p:cNvSpPr>
              <a:spLocks noChangeArrowheads="1"/>
            </p:cNvSpPr>
            <p:nvPr/>
          </p:nvSpPr>
          <p:spPr bwMode="auto">
            <a:xfrm>
              <a:off x="4690" y="1462"/>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802" name="Rectangle 250"/>
            <p:cNvSpPr>
              <a:spLocks noChangeArrowheads="1"/>
            </p:cNvSpPr>
            <p:nvPr/>
          </p:nvSpPr>
          <p:spPr bwMode="auto">
            <a:xfrm>
              <a:off x="4963" y="1438"/>
              <a:ext cx="426" cy="1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803" name="Rectangle 251"/>
            <p:cNvSpPr>
              <a:spLocks noChangeArrowheads="1"/>
            </p:cNvSpPr>
            <p:nvPr/>
          </p:nvSpPr>
          <p:spPr bwMode="auto">
            <a:xfrm>
              <a:off x="4963" y="1438"/>
              <a:ext cx="426" cy="148"/>
            </a:xfrm>
            <a:prstGeom prst="rect">
              <a:avLst/>
            </a:prstGeom>
            <a:noFill/>
            <a:ln w="635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804" name="Rectangle 252"/>
            <p:cNvSpPr>
              <a:spLocks noChangeArrowheads="1"/>
            </p:cNvSpPr>
            <p:nvPr/>
          </p:nvSpPr>
          <p:spPr bwMode="auto">
            <a:xfrm>
              <a:off x="5061" y="1462"/>
              <a:ext cx="262"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Supplier</a:t>
              </a:r>
              <a:endParaRPr kumimoji="0" lang="en-US" sz="1800" b="0" i="0" u="none" strike="noStrike" cap="none" normalizeH="0" baseline="0" dirty="0" smtClean="0">
                <a:ln>
                  <a:noFill/>
                </a:ln>
                <a:solidFill>
                  <a:schemeClr val="tx1"/>
                </a:solidFill>
                <a:effectLst/>
                <a:latin typeface="Arial" pitchFamily="34" charset="0"/>
              </a:endParaRPr>
            </a:p>
          </p:txBody>
        </p:sp>
        <p:sp>
          <p:nvSpPr>
            <p:cNvPr id="151805" name="Rectangle 253"/>
            <p:cNvSpPr>
              <a:spLocks noChangeArrowheads="1"/>
            </p:cNvSpPr>
            <p:nvPr/>
          </p:nvSpPr>
          <p:spPr bwMode="auto">
            <a:xfrm>
              <a:off x="5291" y="1462"/>
              <a:ext cx="51"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257" name="TextBox 256"/>
          <p:cNvSpPr txBox="1"/>
          <p:nvPr/>
        </p:nvSpPr>
        <p:spPr>
          <a:xfrm>
            <a:off x="76200" y="4343400"/>
            <a:ext cx="533400" cy="584775"/>
          </a:xfrm>
          <a:prstGeom prst="rect">
            <a:avLst/>
          </a:prstGeom>
          <a:noFill/>
        </p:spPr>
        <p:txBody>
          <a:bodyPr wrap="square" rtlCol="0">
            <a:spAutoFit/>
          </a:bodyPr>
          <a:lstStyle/>
          <a:p>
            <a:pPr algn="ctr"/>
            <a:r>
              <a:rPr lang="en-US" sz="800" dirty="0" smtClean="0"/>
              <a:t>Tooling</a:t>
            </a:r>
          </a:p>
          <a:p>
            <a:pPr algn="ctr"/>
            <a:r>
              <a:rPr lang="en-US" sz="800" dirty="0" smtClean="0"/>
              <a:t>Nearing</a:t>
            </a:r>
          </a:p>
          <a:p>
            <a:pPr algn="ctr"/>
            <a:r>
              <a:rPr lang="en-US" sz="800" dirty="0" smtClean="0"/>
              <a:t>End of </a:t>
            </a:r>
          </a:p>
          <a:p>
            <a:pPr algn="ctr"/>
            <a:r>
              <a:rPr lang="en-US" sz="800" dirty="0" smtClean="0"/>
              <a:t>Life</a:t>
            </a:r>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b="0" dirty="0" smtClean="0"/>
              <a:t>Updates - Tooling Identification </a:t>
            </a:r>
          </a:p>
        </p:txBody>
      </p:sp>
      <p:sp>
        <p:nvSpPr>
          <p:cNvPr id="3" name="Content Placeholder 2"/>
          <p:cNvSpPr>
            <a:spLocks noGrp="1"/>
          </p:cNvSpPr>
          <p:nvPr>
            <p:ph idx="1"/>
          </p:nvPr>
        </p:nvSpPr>
        <p:spPr/>
        <p:txBody>
          <a:bodyPr>
            <a:normAutofit/>
          </a:bodyPr>
          <a:lstStyle/>
          <a:p>
            <a:pPr lvl="0"/>
            <a:endParaRPr lang="en-US" dirty="0" smtClean="0"/>
          </a:p>
          <a:p>
            <a:pPr lvl="0"/>
            <a:r>
              <a:rPr lang="en-US" sz="2400" dirty="0" smtClean="0"/>
              <a:t>All tools must be identified with Navistar Tool Tag Number which is provided on the tooling purchase order. This is different than the previous numbering system</a:t>
            </a:r>
          </a:p>
          <a:p>
            <a:r>
              <a:rPr lang="en-US" sz="2400" dirty="0" smtClean="0"/>
              <a:t>Use the provided tool tag, stamp, engrave, or stencil as appropriate</a:t>
            </a:r>
          </a:p>
          <a:p>
            <a:r>
              <a:rPr lang="en-US" sz="2400" dirty="0" smtClean="0"/>
              <a:t>Prominently and permanently  mark  “Property of Navistar” on the tool</a:t>
            </a:r>
          </a:p>
          <a:p>
            <a:r>
              <a:rPr lang="en-US" sz="2400" dirty="0" smtClean="0"/>
              <a:t>CAT funded tooling will be identified per CAT guidelines</a:t>
            </a:r>
          </a:p>
          <a:p>
            <a:endParaRPr lang="en-US" dirty="0" smtClean="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Updates  - Tooling Invoice Process</a:t>
            </a:r>
            <a:endParaRPr lang="en-US" sz="2400" b="0" dirty="0"/>
          </a:p>
        </p:txBody>
      </p:sp>
      <p:sp>
        <p:nvSpPr>
          <p:cNvPr id="3" name="Content Placeholder 2"/>
          <p:cNvSpPr>
            <a:spLocks noGrp="1"/>
          </p:cNvSpPr>
          <p:nvPr>
            <p:ph idx="1"/>
          </p:nvPr>
        </p:nvSpPr>
        <p:spPr/>
        <p:txBody>
          <a:bodyPr>
            <a:normAutofit/>
          </a:bodyPr>
          <a:lstStyle/>
          <a:p>
            <a:endParaRPr lang="en-US" dirty="0" smtClean="0"/>
          </a:p>
          <a:p>
            <a:r>
              <a:rPr lang="en-US" sz="2400" dirty="0" smtClean="0"/>
              <a:t>Tooling Photo Requirement </a:t>
            </a:r>
          </a:p>
          <a:p>
            <a:endParaRPr lang="en-US" sz="1200" dirty="0" smtClean="0"/>
          </a:p>
          <a:p>
            <a:r>
              <a:rPr lang="en-US" sz="2400" dirty="0" smtClean="0"/>
              <a:t>Invoice process includes updated forms- the previous inventory form is replaced by the Tooling Acceptance Report</a:t>
            </a:r>
          </a:p>
          <a:p>
            <a:pPr>
              <a:buNone/>
            </a:pPr>
            <a:endParaRPr lang="en-US" sz="1200" dirty="0" smtClean="0"/>
          </a:p>
          <a:p>
            <a:r>
              <a:rPr lang="en-US" sz="2400" dirty="0" smtClean="0"/>
              <a:t>New address for invoice submission </a:t>
            </a:r>
            <a:endParaRPr lang="en-US" sz="2400" dirty="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b="0" dirty="0" smtClean="0"/>
              <a:t>Updates - Submission of Tooling Photos</a:t>
            </a:r>
          </a:p>
        </p:txBody>
      </p:sp>
      <p:sp>
        <p:nvSpPr>
          <p:cNvPr id="3" name="Content Placeholder 2"/>
          <p:cNvSpPr>
            <a:spLocks noGrp="1"/>
          </p:cNvSpPr>
          <p:nvPr>
            <p:ph idx="1"/>
          </p:nvPr>
        </p:nvSpPr>
        <p:spPr/>
        <p:txBody>
          <a:bodyPr/>
          <a:lstStyle/>
          <a:p>
            <a:pPr lvl="0"/>
            <a:endParaRPr lang="en-US" dirty="0" smtClean="0"/>
          </a:p>
          <a:p>
            <a:r>
              <a:rPr lang="en-US" sz="2400" dirty="0" smtClean="0"/>
              <a:t>Clear Pictures of the Tool(s) with a close up of the Tool Tag Numbers are required in the tooling invoice package</a:t>
            </a:r>
          </a:p>
          <a:p>
            <a:pPr>
              <a:buNone/>
            </a:pPr>
            <a:r>
              <a:rPr lang="en-US" sz="2400" dirty="0" smtClean="0"/>
              <a:t> </a:t>
            </a:r>
          </a:p>
          <a:p>
            <a:r>
              <a:rPr lang="en-US" sz="2400" dirty="0" smtClean="0"/>
              <a:t>Pictures are to be named with the Navistar Asset Number provided as indicated in the Guidelines</a:t>
            </a:r>
          </a:p>
          <a:p>
            <a:endParaRPr lang="en-US" dirty="0" smtClean="0"/>
          </a:p>
          <a:p>
            <a:endParaRPr lang="en-US" dirty="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b="0" dirty="0" smtClean="0"/>
              <a:t>Updates - Tooling Transfer Process</a:t>
            </a:r>
          </a:p>
        </p:txBody>
      </p:sp>
      <p:sp>
        <p:nvSpPr>
          <p:cNvPr id="3" name="Content Placeholder 2"/>
          <p:cNvSpPr>
            <a:spLocks noGrp="1"/>
          </p:cNvSpPr>
          <p:nvPr>
            <p:ph idx="1"/>
          </p:nvPr>
        </p:nvSpPr>
        <p:spPr>
          <a:xfrm>
            <a:off x="304800" y="1295400"/>
            <a:ext cx="8229600" cy="4525963"/>
          </a:xfrm>
        </p:spPr>
        <p:txBody>
          <a:bodyPr>
            <a:normAutofit/>
          </a:bodyPr>
          <a:lstStyle/>
          <a:p>
            <a:pPr lvl="0"/>
            <a:endParaRPr lang="en-US" dirty="0" smtClean="0"/>
          </a:p>
          <a:p>
            <a:pPr lvl="0"/>
            <a:r>
              <a:rPr lang="en-US" sz="2400" dirty="0" smtClean="0"/>
              <a:t>Any Tool Relocation requires notification to TM, SM, and SDM,  prior to the move.  (SREA is Required)</a:t>
            </a:r>
          </a:p>
          <a:p>
            <a:pPr lvl="0"/>
            <a:endParaRPr lang="en-US" sz="1200" dirty="0" smtClean="0"/>
          </a:p>
          <a:p>
            <a:r>
              <a:rPr lang="en-US" sz="2400" dirty="0" smtClean="0"/>
              <a:t>Tool transfers initiated either by Supplier or Navistar</a:t>
            </a:r>
          </a:p>
          <a:p>
            <a:endParaRPr lang="en-US" sz="1200" dirty="0" smtClean="0"/>
          </a:p>
          <a:p>
            <a:pPr lvl="0"/>
            <a:r>
              <a:rPr lang="en-US" sz="2400" dirty="0" smtClean="0"/>
              <a:t>A tool move will require a new Tooling Acceptance Report –TAR,  provided to the Tooling Manager </a:t>
            </a:r>
          </a:p>
          <a:p>
            <a:pPr lvl="0"/>
            <a:endParaRPr lang="en-US" sz="1200" dirty="0" smtClean="0"/>
          </a:p>
          <a:p>
            <a:pPr lvl="0"/>
            <a:r>
              <a:rPr lang="en-US" sz="2400" dirty="0" smtClean="0"/>
              <a:t>Navistar is required to maintain accurate record of asset location</a:t>
            </a:r>
          </a:p>
          <a:p>
            <a:pPr lvl="0"/>
            <a:endParaRPr lang="en-US" dirty="0" smtClean="0"/>
          </a:p>
          <a:p>
            <a:pPr lvl="0"/>
            <a:endParaRPr lang="en-US" dirty="0" smtClean="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90600"/>
          </a:xfrm>
        </p:spPr>
        <p:txBody>
          <a:bodyPr>
            <a:normAutofit/>
          </a:bodyPr>
          <a:lstStyle/>
          <a:p>
            <a:r>
              <a:rPr lang="en-US" sz="2400" b="0" dirty="0" smtClean="0"/>
              <a:t>Updates - Tool Inventory</a:t>
            </a:r>
            <a:br>
              <a:rPr lang="en-US" sz="2400" b="0" dirty="0" smtClean="0"/>
            </a:br>
            <a:endParaRPr lang="en-US" sz="2400" b="0" dirty="0"/>
          </a:p>
        </p:txBody>
      </p:sp>
      <p:sp>
        <p:nvSpPr>
          <p:cNvPr id="3" name="Content Placeholder 2"/>
          <p:cNvSpPr>
            <a:spLocks noGrp="1"/>
          </p:cNvSpPr>
          <p:nvPr>
            <p:ph idx="1"/>
          </p:nvPr>
        </p:nvSpPr>
        <p:spPr>
          <a:xfrm>
            <a:off x="304800" y="1417637"/>
            <a:ext cx="8229600" cy="4525963"/>
          </a:xfrm>
        </p:spPr>
        <p:txBody>
          <a:bodyPr>
            <a:normAutofit/>
          </a:bodyPr>
          <a:lstStyle/>
          <a:p>
            <a:pPr>
              <a:buNone/>
            </a:pPr>
            <a:r>
              <a:rPr lang="en-US" sz="2400" dirty="0" smtClean="0"/>
              <a:t>Expectations of Supplier Tool Inventory Activity:</a:t>
            </a:r>
          </a:p>
          <a:p>
            <a:endParaRPr lang="en-US" sz="1200" dirty="0" smtClean="0"/>
          </a:p>
          <a:p>
            <a:r>
              <a:rPr lang="en-US" sz="2400" dirty="0" smtClean="0"/>
              <a:t>Accurate Inventory will be maintained by suppliers, up to date with the detail forms provided by Navistar</a:t>
            </a:r>
          </a:p>
          <a:p>
            <a:endParaRPr lang="en-US" sz="1200" dirty="0" smtClean="0"/>
          </a:p>
          <a:p>
            <a:r>
              <a:rPr lang="en-US" sz="2400" dirty="0" smtClean="0"/>
              <a:t>Detail to include complete description, including physical attributes, digital pictures, CAD as requested</a:t>
            </a:r>
          </a:p>
          <a:p>
            <a:endParaRPr lang="en-US" sz="1200" dirty="0" smtClean="0"/>
          </a:p>
          <a:p>
            <a:pPr>
              <a:buNone/>
            </a:pPr>
            <a:r>
              <a:rPr lang="en-US" sz="2400" dirty="0" smtClean="0"/>
              <a:t>Deliverables:</a:t>
            </a:r>
          </a:p>
          <a:p>
            <a:r>
              <a:rPr lang="en-US" sz="2400" dirty="0" smtClean="0"/>
              <a:t>TAR-Tooling Acceptance Report</a:t>
            </a:r>
          </a:p>
          <a:p>
            <a:r>
              <a:rPr lang="en-US" sz="2400" dirty="0" smtClean="0"/>
              <a:t>TIM-Tooling Inventory Master</a:t>
            </a:r>
          </a:p>
          <a:p>
            <a:endParaRPr lang="en-US" dirty="0" smtClean="0"/>
          </a:p>
          <a:p>
            <a:endParaRPr lang="en-US" dirty="0" smtClean="0"/>
          </a:p>
          <a:p>
            <a:endParaRPr lang="en-US" dirty="0" smtClean="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Tooling Summit  – (Ground Rules)</a:t>
            </a:r>
            <a:endParaRPr lang="en-US" sz="2400" b="0" dirty="0"/>
          </a:p>
        </p:txBody>
      </p:sp>
      <p:sp>
        <p:nvSpPr>
          <p:cNvPr id="3" name="Slide Number Placeholder 2"/>
          <p:cNvSpPr>
            <a:spLocks noGrp="1"/>
          </p:cNvSpPr>
          <p:nvPr>
            <p:ph type="sldNum" sz="quarter" idx="11"/>
          </p:nvPr>
        </p:nvSpPr>
        <p:spPr/>
        <p:txBody>
          <a:bodyPr/>
          <a:lstStyle/>
          <a:p>
            <a:fld id="{7C064691-6E96-493E-964A-1F9C4A1B0224}" type="slidenum">
              <a:rPr lang="en-US" smtClean="0">
                <a:solidFill>
                  <a:prstClr val="white"/>
                </a:solidFill>
              </a:rPr>
              <a:pPr/>
              <a:t>2</a:t>
            </a:fld>
            <a:endParaRPr lang="en-US" dirty="0">
              <a:solidFill>
                <a:prstClr val="white"/>
              </a:solidFill>
            </a:endParaRPr>
          </a:p>
        </p:txBody>
      </p:sp>
      <p:sp>
        <p:nvSpPr>
          <p:cNvPr id="4" name="TextBox 3"/>
          <p:cNvSpPr txBox="1"/>
          <p:nvPr/>
        </p:nvSpPr>
        <p:spPr>
          <a:xfrm>
            <a:off x="228600" y="1371600"/>
            <a:ext cx="8763000" cy="5632311"/>
          </a:xfrm>
          <a:prstGeom prst="rect">
            <a:avLst/>
          </a:prstGeom>
          <a:noFill/>
        </p:spPr>
        <p:txBody>
          <a:bodyPr wrap="square" rtlCol="0">
            <a:spAutoFit/>
          </a:bodyPr>
          <a:lstStyle/>
          <a:p>
            <a:pPr marL="342900" indent="-342900">
              <a:buFont typeface="+mj-lt"/>
              <a:buAutoNum type="arabicPeriod"/>
            </a:pPr>
            <a:r>
              <a:rPr lang="en-US" dirty="0" smtClean="0"/>
              <a:t>Hold Questions – Time permitting at the end of each Presentation, Before we break for lunch - (More detailed Questions can be addressed in the breakout sessions).</a:t>
            </a:r>
          </a:p>
          <a:p>
            <a:pPr marL="342900" indent="-342900">
              <a:buFont typeface="+mj-lt"/>
              <a:buAutoNum type="arabicPeriod"/>
            </a:pPr>
            <a:endParaRPr lang="en-US" sz="1200" dirty="0" smtClean="0"/>
          </a:p>
          <a:p>
            <a:pPr marL="342900" indent="-342900">
              <a:buFont typeface="+mj-lt"/>
              <a:buAutoNum type="arabicPeriod"/>
            </a:pPr>
            <a:r>
              <a:rPr lang="en-US" dirty="0" smtClean="0"/>
              <a:t>Please enjoy Water and Coffee anytime</a:t>
            </a:r>
          </a:p>
          <a:p>
            <a:pPr marL="342900" indent="-342900">
              <a:buFont typeface="+mj-lt"/>
              <a:buAutoNum type="arabicPeriod"/>
            </a:pPr>
            <a:endParaRPr lang="en-US" sz="1200" dirty="0" smtClean="0"/>
          </a:p>
          <a:p>
            <a:pPr marL="342900" indent="-342900">
              <a:buFont typeface="+mj-lt"/>
              <a:buAutoNum type="arabicPeriod"/>
            </a:pPr>
            <a:r>
              <a:rPr lang="en-US" dirty="0" smtClean="0"/>
              <a:t>Washrooms are located out the doors and to the right</a:t>
            </a:r>
          </a:p>
          <a:p>
            <a:pPr marL="342900" indent="-342900">
              <a:buFont typeface="+mj-lt"/>
              <a:buAutoNum type="arabicPeriod"/>
            </a:pPr>
            <a:endParaRPr lang="en-US" sz="1200" dirty="0" smtClean="0"/>
          </a:p>
          <a:p>
            <a:pPr marL="342900" indent="-342900">
              <a:buFont typeface="+mj-lt"/>
              <a:buAutoNum type="arabicPeriod"/>
            </a:pPr>
            <a:r>
              <a:rPr lang="en-US" dirty="0" smtClean="0"/>
              <a:t>Box Lunch will be served here in the auditorium</a:t>
            </a:r>
          </a:p>
          <a:p>
            <a:pPr marL="342900" indent="-342900">
              <a:buFont typeface="+mj-lt"/>
              <a:buAutoNum type="arabicPeriod"/>
            </a:pPr>
            <a:endParaRPr lang="en-US" sz="1200" dirty="0" smtClean="0"/>
          </a:p>
          <a:p>
            <a:pPr marL="342900" indent="-342900">
              <a:buFont typeface="+mj-lt"/>
              <a:buAutoNum type="arabicPeriod"/>
            </a:pPr>
            <a:r>
              <a:rPr lang="en-US" dirty="0" smtClean="0"/>
              <a:t>We ask that you turn your cell phones to vibrate during the presentations</a:t>
            </a:r>
          </a:p>
          <a:p>
            <a:pPr marL="342900" indent="-342900">
              <a:buFont typeface="+mj-lt"/>
              <a:buAutoNum type="arabicPeriod"/>
            </a:pPr>
            <a:endParaRPr lang="en-US" sz="1200" dirty="0" smtClean="0"/>
          </a:p>
          <a:p>
            <a:pPr marL="342900" indent="-342900">
              <a:buFont typeface="+mj-lt"/>
              <a:buAutoNum type="arabicPeriod"/>
            </a:pPr>
            <a:r>
              <a:rPr lang="en-US" dirty="0" smtClean="0"/>
              <a:t>Remember as you move to other areas in the building you must be escorted (Breakout Rooms)</a:t>
            </a:r>
          </a:p>
          <a:p>
            <a:pPr marL="342900" indent="-342900">
              <a:buFont typeface="+mj-lt"/>
              <a:buAutoNum type="arabicPeriod"/>
            </a:pPr>
            <a:endParaRPr lang="en-US" sz="1200" dirty="0" smtClean="0"/>
          </a:p>
          <a:p>
            <a:pPr marL="342900" indent="-342900">
              <a:buFont typeface="+mj-lt"/>
              <a:buAutoNum type="arabicPeriod"/>
            </a:pPr>
            <a:r>
              <a:rPr lang="en-US" dirty="0" smtClean="0"/>
              <a:t>Please remember upon your departure to turn in your security badges at the front entrance</a:t>
            </a:r>
          </a:p>
          <a:p>
            <a:pPr marL="342900" indent="-342900">
              <a:buFont typeface="+mj-lt"/>
              <a:buAutoNum type="arabicPeriod"/>
            </a:pPr>
            <a:endParaRPr lang="en-US" sz="1200" dirty="0" smtClean="0"/>
          </a:p>
          <a:p>
            <a:pPr marL="342900" indent="-342900">
              <a:buFont typeface="+mj-lt"/>
              <a:buAutoNum type="arabicPeriod"/>
            </a:pPr>
            <a:r>
              <a:rPr lang="en-US" dirty="0" smtClean="0"/>
              <a:t>A copy of today’s presentation will be posted to the Navistar Supplier Tooling Website. </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latin typeface="+mn-lt"/>
              </a:rPr>
              <a:t>Updates - Supplier Record Retention</a:t>
            </a:r>
            <a:endParaRPr lang="en-US" sz="2400" b="0" dirty="0">
              <a:latin typeface="+mn-lt"/>
            </a:endParaRPr>
          </a:p>
        </p:txBody>
      </p:sp>
      <p:sp>
        <p:nvSpPr>
          <p:cNvPr id="3" name="Content Placeholder 2"/>
          <p:cNvSpPr>
            <a:spLocks noGrp="1"/>
          </p:cNvSpPr>
          <p:nvPr>
            <p:ph idx="1"/>
          </p:nvPr>
        </p:nvSpPr>
        <p:spPr>
          <a:xfrm>
            <a:off x="228600" y="1371600"/>
            <a:ext cx="8229600" cy="4525963"/>
          </a:xfrm>
        </p:spPr>
        <p:txBody>
          <a:bodyPr>
            <a:normAutofit fontScale="92500" lnSpcReduction="10000"/>
          </a:bodyPr>
          <a:lstStyle/>
          <a:p>
            <a:endParaRPr lang="en-US" dirty="0" smtClean="0"/>
          </a:p>
          <a:p>
            <a:r>
              <a:rPr lang="en-US" sz="2600" dirty="0" smtClean="0">
                <a:latin typeface="+mn-lt"/>
              </a:rPr>
              <a:t>Purpose : Navistar reserves the right to validate any and all costs to determine whether tool charges are </a:t>
            </a:r>
            <a:r>
              <a:rPr lang="en-US" sz="2600" u="sng" dirty="0" smtClean="0">
                <a:latin typeface="+mn-lt"/>
              </a:rPr>
              <a:t>fair and reasonable</a:t>
            </a:r>
            <a:r>
              <a:rPr lang="en-US" sz="2600" dirty="0" smtClean="0">
                <a:latin typeface="+mn-lt"/>
              </a:rPr>
              <a:t>, and to verify that records are accurate. </a:t>
            </a:r>
          </a:p>
          <a:p>
            <a:pPr>
              <a:buNone/>
            </a:pPr>
            <a:endParaRPr lang="en-US" sz="2600" dirty="0" smtClean="0">
              <a:latin typeface="+mn-lt"/>
            </a:endParaRPr>
          </a:p>
          <a:p>
            <a:r>
              <a:rPr lang="en-US" sz="2600" dirty="0" smtClean="0">
                <a:latin typeface="+mn-lt"/>
              </a:rPr>
              <a:t>Suppliers are advised to maintain complete tool purchase documentation for all tooling for a period of two years from start of production.</a:t>
            </a:r>
          </a:p>
          <a:p>
            <a:endParaRPr lang="en-US" sz="2600" dirty="0" smtClean="0">
              <a:latin typeface="+mn-lt"/>
            </a:endParaRPr>
          </a:p>
          <a:p>
            <a:r>
              <a:rPr lang="en-US" sz="2600" dirty="0" smtClean="0">
                <a:latin typeface="+mn-lt"/>
              </a:rPr>
              <a:t> Navistar may request and review these documents   </a:t>
            </a:r>
          </a:p>
          <a:p>
            <a:pPr>
              <a:buNone/>
            </a:pPr>
            <a:r>
              <a:rPr lang="en-US" sz="2600" dirty="0" smtClean="0"/>
              <a:t>      </a:t>
            </a:r>
            <a:r>
              <a:rPr lang="en-US" sz="2600" dirty="0" smtClean="0">
                <a:latin typeface="+mn-lt"/>
              </a:rPr>
              <a:t>within this time period.</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pPr>
              <a:buNone/>
            </a:pPr>
            <a:endParaRPr lang="en-US" u="sng" dirty="0" smtClean="0"/>
          </a:p>
          <a:p>
            <a:endParaRPr lang="en-US" dirty="0" smtClean="0"/>
          </a:p>
          <a:p>
            <a:endParaRPr lang="en-US" dirty="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1143000"/>
          </a:xfrm>
        </p:spPr>
        <p:txBody>
          <a:bodyPr>
            <a:normAutofit/>
          </a:bodyPr>
          <a:lstStyle/>
          <a:p>
            <a:r>
              <a:rPr lang="en-US" sz="2400" b="0" dirty="0" smtClean="0"/>
              <a:t>When a Financial  Tooling Audit is requested by Navistar </a:t>
            </a:r>
            <a:endParaRPr lang="en-US" sz="2400" b="0" dirty="0"/>
          </a:p>
        </p:txBody>
      </p:sp>
      <p:sp>
        <p:nvSpPr>
          <p:cNvPr id="5" name="Date Placeholder 4"/>
          <p:cNvSpPr>
            <a:spLocks noGrp="1"/>
          </p:cNvSpPr>
          <p:nvPr>
            <p:ph type="dt" sz="half" idx="2"/>
          </p:nvPr>
        </p:nvSpPr>
        <p:spPr/>
        <p:txBody>
          <a:bodyPr/>
          <a:lstStyle/>
          <a:p>
            <a:fld id="{ADA10CBB-E30E-4573-AD34-0A8BB6201F14}" type="datetime1">
              <a:rPr lang="en-US" smtClean="0"/>
              <a:pPr/>
              <a:t>9/24/2012</a:t>
            </a:fld>
            <a:endParaRPr lang="en-US" dirty="0"/>
          </a:p>
        </p:txBody>
      </p:sp>
      <p:sp>
        <p:nvSpPr>
          <p:cNvPr id="6" name="Content Placeholder 5"/>
          <p:cNvSpPr>
            <a:spLocks noGrp="1"/>
          </p:cNvSpPr>
          <p:nvPr>
            <p:ph idx="1"/>
          </p:nvPr>
        </p:nvSpPr>
        <p:spPr>
          <a:xfrm>
            <a:off x="152400" y="1371600"/>
            <a:ext cx="8610600" cy="4419600"/>
          </a:xfrm>
        </p:spPr>
        <p:txBody>
          <a:bodyPr>
            <a:normAutofit fontScale="92500" lnSpcReduction="20000"/>
          </a:bodyPr>
          <a:lstStyle/>
          <a:p>
            <a:endParaRPr lang="en-US" dirty="0" smtClean="0"/>
          </a:p>
          <a:p>
            <a:pPr>
              <a:buNone/>
            </a:pPr>
            <a:r>
              <a:rPr lang="en-US" sz="2600" dirty="0" smtClean="0"/>
              <a:t>1.) Supplier receives a letter from Navistar requesting a </a:t>
            </a:r>
          </a:p>
          <a:p>
            <a:pPr>
              <a:buNone/>
            </a:pPr>
            <a:r>
              <a:rPr lang="en-US" sz="2600" dirty="0" smtClean="0"/>
              <a:t>      date for the Financial Tooling Audit.</a:t>
            </a:r>
          </a:p>
          <a:p>
            <a:pPr>
              <a:buNone/>
            </a:pPr>
            <a:endParaRPr lang="en-US" sz="2600" dirty="0" smtClean="0"/>
          </a:p>
          <a:p>
            <a:pPr>
              <a:buNone/>
            </a:pPr>
            <a:r>
              <a:rPr lang="en-US" sz="2600" dirty="0" smtClean="0"/>
              <a:t>2.) Navistar will submit a checklist of required </a:t>
            </a:r>
          </a:p>
          <a:p>
            <a:pPr>
              <a:buNone/>
            </a:pPr>
            <a:r>
              <a:rPr lang="en-US" sz="2600" dirty="0" smtClean="0"/>
              <a:t>     documents and details.</a:t>
            </a:r>
          </a:p>
          <a:p>
            <a:pPr>
              <a:buNone/>
            </a:pPr>
            <a:endParaRPr lang="en-US" sz="2600" dirty="0" smtClean="0"/>
          </a:p>
          <a:p>
            <a:pPr>
              <a:buNone/>
            </a:pPr>
            <a:r>
              <a:rPr lang="en-US" sz="2600" dirty="0" smtClean="0"/>
              <a:t>3.) Supplier will prepare the requested information for  </a:t>
            </a:r>
          </a:p>
          <a:p>
            <a:pPr>
              <a:buNone/>
            </a:pPr>
            <a:r>
              <a:rPr lang="en-US" sz="2600" dirty="0" smtClean="0"/>
              <a:t>      each purchase order in question.</a:t>
            </a:r>
          </a:p>
          <a:p>
            <a:pPr>
              <a:buNone/>
            </a:pPr>
            <a:endParaRPr lang="en-US" sz="2600" dirty="0" smtClean="0"/>
          </a:p>
          <a:p>
            <a:pPr>
              <a:buNone/>
            </a:pPr>
            <a:r>
              <a:rPr lang="en-US" sz="2600" dirty="0" smtClean="0"/>
              <a:t>4.) Parties agree on timing of audit  and set up a date</a:t>
            </a:r>
          </a:p>
          <a:p>
            <a:pPr>
              <a:buNone/>
            </a:pPr>
            <a:endParaRPr lang="en-US" sz="3200" dirty="0" smtClean="0"/>
          </a:p>
          <a:p>
            <a:endParaRPr lang="en-US" sz="3200" dirty="0" smtClean="0"/>
          </a:p>
          <a:p>
            <a:endParaRPr lang="en-US" sz="2900" dirty="0" smtClean="0"/>
          </a:p>
        </p:txBody>
      </p:sp>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Information Required for the Audit</a:t>
            </a:r>
            <a:endParaRPr lang="en-US" sz="2400" b="0" dirty="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
        <p:nvSpPr>
          <p:cNvPr id="7" name="Content Placeholder 2"/>
          <p:cNvSpPr>
            <a:spLocks noGrp="1"/>
          </p:cNvSpPr>
          <p:nvPr>
            <p:ph idx="1"/>
          </p:nvPr>
        </p:nvSpPr>
        <p:spPr>
          <a:xfrm>
            <a:off x="228600" y="1447800"/>
            <a:ext cx="8229600" cy="4876800"/>
          </a:xfrm>
        </p:spPr>
        <p:txBody>
          <a:bodyPr>
            <a:normAutofit lnSpcReduction="10000"/>
          </a:bodyPr>
          <a:lstStyle/>
          <a:p>
            <a:pPr marL="514350" lvl="0" indent="-514350">
              <a:lnSpc>
                <a:spcPct val="120000"/>
              </a:lnSpc>
              <a:buFont typeface="+mj-lt"/>
              <a:buAutoNum type="arabicPeriod"/>
            </a:pPr>
            <a:r>
              <a:rPr lang="en-US" sz="2400" dirty="0" smtClean="0"/>
              <a:t>Original Navistar tooling purchase order, or a copy</a:t>
            </a:r>
          </a:p>
          <a:p>
            <a:pPr marL="514350" lvl="0" indent="-514350">
              <a:lnSpc>
                <a:spcPct val="120000"/>
              </a:lnSpc>
              <a:buAutoNum type="arabicPeriod" startAt="2"/>
            </a:pPr>
            <a:r>
              <a:rPr lang="en-US" sz="2400" dirty="0" smtClean="0"/>
              <a:t>Signed/completed TAR Form (Tooling Acceptance report)</a:t>
            </a:r>
          </a:p>
          <a:p>
            <a:pPr marL="514350" lvl="0" indent="-514350">
              <a:lnSpc>
                <a:spcPct val="120000"/>
              </a:lnSpc>
              <a:buNone/>
            </a:pPr>
            <a:r>
              <a:rPr lang="en-US" sz="2400" dirty="0" smtClean="0"/>
              <a:t>3.	Purchase orders issued to selected tool sources</a:t>
            </a:r>
          </a:p>
          <a:p>
            <a:pPr marL="514350" lvl="0" indent="-514350">
              <a:lnSpc>
                <a:spcPct val="120000"/>
              </a:lnSpc>
              <a:buAutoNum type="arabicPeriod" startAt="4"/>
            </a:pPr>
            <a:r>
              <a:rPr lang="en-US" sz="2400" dirty="0" smtClean="0"/>
              <a:t>Invoices &amp; Quotes from tool sources </a:t>
            </a:r>
          </a:p>
          <a:p>
            <a:pPr marL="514350" lvl="0" indent="-514350">
              <a:lnSpc>
                <a:spcPct val="120000"/>
              </a:lnSpc>
              <a:buNone/>
            </a:pPr>
            <a:r>
              <a:rPr lang="en-US" sz="2400" dirty="0" smtClean="0"/>
              <a:t>5.	 Lien Release if requested</a:t>
            </a:r>
          </a:p>
          <a:p>
            <a:pPr marL="514350" lvl="0" indent="-514350">
              <a:lnSpc>
                <a:spcPct val="120000"/>
              </a:lnSpc>
              <a:buNone/>
            </a:pPr>
            <a:r>
              <a:rPr lang="en-US" sz="2400" dirty="0" smtClean="0"/>
              <a:t>6.	Any related design change requests and costs</a:t>
            </a:r>
          </a:p>
          <a:p>
            <a:pPr lvl="1">
              <a:lnSpc>
                <a:spcPct val="120000"/>
              </a:lnSpc>
            </a:pPr>
            <a:r>
              <a:rPr lang="en-US" dirty="0" smtClean="0"/>
              <a:t>Tool quote for design changes</a:t>
            </a:r>
          </a:p>
          <a:p>
            <a:pPr lvl="1">
              <a:lnSpc>
                <a:spcPct val="120000"/>
              </a:lnSpc>
            </a:pPr>
            <a:r>
              <a:rPr lang="en-US" dirty="0" smtClean="0"/>
              <a:t>Copy of purchase order showing design changes</a:t>
            </a:r>
          </a:p>
          <a:p>
            <a:pPr lvl="0">
              <a:buNone/>
            </a:pPr>
            <a:r>
              <a:rPr lang="en-US" sz="2400" dirty="0" smtClean="0"/>
              <a:t>7.    Proof of payment </a:t>
            </a:r>
          </a:p>
          <a:p>
            <a:pPr lvl="0">
              <a:buNone/>
            </a:pPr>
            <a:r>
              <a:rPr lang="en-US" sz="2400" dirty="0" smtClean="0"/>
              <a:t>	  </a:t>
            </a:r>
          </a:p>
          <a:p>
            <a:pPr lvl="1"/>
            <a:endParaRPr lang="en-US" sz="1600" dirty="0" smtClean="0"/>
          </a:p>
          <a:p>
            <a:pPr lvl="0"/>
            <a:endParaRPr lang="en-US" dirty="0"/>
          </a:p>
        </p:txBody>
      </p:sp>
    </p:spTree>
  </p:cSld>
  <p:clrMapOvr>
    <a:masterClrMapping/>
  </p:clrMapOvr>
  <p:transition spd="slow">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Information required for the Audit - Cont’d</a:t>
            </a:r>
            <a:endParaRPr lang="en-US" sz="2400" b="0" dirty="0"/>
          </a:p>
        </p:txBody>
      </p:sp>
      <p:sp>
        <p:nvSpPr>
          <p:cNvPr id="3" name="Content Placeholder 2"/>
          <p:cNvSpPr>
            <a:spLocks noGrp="1"/>
          </p:cNvSpPr>
          <p:nvPr>
            <p:ph idx="1"/>
          </p:nvPr>
        </p:nvSpPr>
        <p:spPr>
          <a:xfrm>
            <a:off x="0" y="1371600"/>
            <a:ext cx="9144000" cy="4038600"/>
          </a:xfrm>
        </p:spPr>
        <p:txBody>
          <a:bodyPr>
            <a:normAutofit/>
          </a:bodyPr>
          <a:lstStyle/>
          <a:p>
            <a:pPr lvl="1"/>
            <a:endParaRPr lang="en-US" sz="1600" dirty="0" smtClean="0"/>
          </a:p>
          <a:p>
            <a:pPr lvl="0"/>
            <a:r>
              <a:rPr lang="en-US" sz="2400" dirty="0" smtClean="0"/>
              <a:t>Tooling  that resides at sub-suppliers is subject to this </a:t>
            </a:r>
          </a:p>
          <a:p>
            <a:pPr lvl="0">
              <a:buNone/>
            </a:pPr>
            <a:r>
              <a:rPr lang="en-US" sz="2400" dirty="0" smtClean="0"/>
              <a:t>      tooling audit process.</a:t>
            </a:r>
          </a:p>
          <a:p>
            <a:pPr lvl="0">
              <a:buNone/>
            </a:pPr>
            <a:endParaRPr lang="en-US" sz="2400" dirty="0" smtClean="0"/>
          </a:p>
          <a:p>
            <a:pPr>
              <a:buNone/>
            </a:pPr>
            <a:r>
              <a:rPr lang="en-US" sz="2400" dirty="0" smtClean="0"/>
              <a:t>	</a:t>
            </a:r>
          </a:p>
          <a:p>
            <a:pPr>
              <a:buNone/>
            </a:pPr>
            <a:endParaRPr lang="en-US" sz="2400" dirty="0" smtClean="0"/>
          </a:p>
          <a:p>
            <a:r>
              <a:rPr lang="en-US" sz="2400" dirty="0" smtClean="0"/>
              <a:t> All requested documentation needs to be ready for review</a:t>
            </a:r>
          </a:p>
          <a:p>
            <a:pPr>
              <a:buNone/>
            </a:pPr>
            <a:r>
              <a:rPr lang="en-US" sz="2400" dirty="0" smtClean="0"/>
              <a:t>	 on the day of the audit separated by purchase order</a:t>
            </a:r>
            <a:r>
              <a:rPr lang="en-US" sz="2200" dirty="0" smtClean="0"/>
              <a:t>. </a:t>
            </a:r>
            <a:endParaRPr lang="en-US" sz="2200" dirty="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pic>
        <p:nvPicPr>
          <p:cNvPr id="4117" name="Picture 21" descr="C:\Documents and Settings\U01B954\Local Settings\Temporary Internet Files\Content.IE5\LC4SW55A\MC900297985[1].wmf"/>
          <p:cNvPicPr>
            <a:picLocks noChangeAspect="1" noChangeArrowheads="1"/>
          </p:cNvPicPr>
          <p:nvPr/>
        </p:nvPicPr>
        <p:blipFill>
          <a:blip r:embed="rId2" cstate="print"/>
          <a:srcRect/>
          <a:stretch>
            <a:fillRect/>
          </a:stretch>
        </p:blipFill>
        <p:spPr bwMode="auto">
          <a:xfrm>
            <a:off x="6858000" y="1905000"/>
            <a:ext cx="1905000" cy="1752600"/>
          </a:xfrm>
          <a:prstGeom prst="rect">
            <a:avLst/>
          </a:prstGeom>
          <a:noFill/>
        </p:spPr>
      </p:pic>
    </p:spTree>
  </p:cSld>
  <p:clrMapOvr>
    <a:masterClrMapping/>
  </p:clrMapOvr>
  <p:transition spd="slow">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Guidelines URL Location </a:t>
            </a:r>
            <a:endParaRPr lang="en-US" sz="2400" b="0" dirty="0"/>
          </a:p>
        </p:txBody>
      </p:sp>
      <p:sp>
        <p:nvSpPr>
          <p:cNvPr id="3" name="Content Placeholder 2"/>
          <p:cNvSpPr>
            <a:spLocks noGrp="1"/>
          </p:cNvSpPr>
          <p:nvPr>
            <p:ph idx="1"/>
          </p:nvPr>
        </p:nvSpPr>
        <p:spPr/>
        <p:txBody>
          <a:bodyPr/>
          <a:lstStyle/>
          <a:p>
            <a:endParaRPr lang="en-US" dirty="0" smtClean="0">
              <a:hlinkClick r:id="rId2"/>
            </a:endParaRPr>
          </a:p>
          <a:p>
            <a:r>
              <a:rPr lang="en-US" dirty="0" smtClean="0"/>
              <a:t>The guidelines and other tooling documents are available online at:</a:t>
            </a:r>
          </a:p>
          <a:p>
            <a:pPr>
              <a:buNone/>
            </a:pPr>
            <a:endParaRPr lang="en-US" dirty="0" smtClean="0">
              <a:hlinkClick r:id="rId2"/>
            </a:endParaRPr>
          </a:p>
          <a:p>
            <a:r>
              <a:rPr lang="en-US" dirty="0" smtClean="0">
                <a:hlinkClick r:id="rId2"/>
              </a:rPr>
              <a:t>http://www.navistarsupplier.com/SupplierTooling/SupplierTooling.asp</a:t>
            </a:r>
            <a:endParaRPr lang="en-US" dirty="0" smtClean="0"/>
          </a:p>
          <a:p>
            <a:pPr lvl="0"/>
            <a:endParaRPr lang="en-US" dirty="0" smtClean="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33600"/>
            <a:ext cx="7924800" cy="33528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SBTII Tooling Transparency (TT)</a:t>
            </a:r>
            <a:br>
              <a:rPr lang="en-US" dirty="0" smtClean="0"/>
            </a:br>
            <a:r>
              <a:rPr lang="en-US" dirty="0" smtClean="0"/>
              <a:t> </a:t>
            </a:r>
            <a:br>
              <a:rPr lang="en-US" dirty="0" smtClean="0"/>
            </a:br>
            <a:r>
              <a:rPr lang="en-US" dirty="0" smtClean="0"/>
              <a:t>  </a:t>
            </a:r>
            <a:br>
              <a:rPr lang="en-US" dirty="0" smtClean="0"/>
            </a:br>
            <a:r>
              <a:rPr lang="en-US" sz="2700" dirty="0" smtClean="0"/>
              <a:t/>
            </a:r>
            <a:br>
              <a:rPr lang="en-US" sz="2700" dirty="0" smtClean="0"/>
            </a:br>
            <a:r>
              <a:rPr lang="en-US" sz="2700" dirty="0" smtClean="0"/>
              <a:t/>
            </a:r>
            <a:br>
              <a:rPr lang="en-US" sz="2700"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0" y="4191000"/>
            <a:ext cx="3733800" cy="990600"/>
          </a:xfrm>
        </p:spPr>
        <p:txBody>
          <a:bodyPr>
            <a:normAutofit/>
          </a:bodyPr>
          <a:lstStyle/>
          <a:p>
            <a:pPr algn="l"/>
            <a:r>
              <a:rPr lang="en-US" i="1" dirty="0" smtClean="0"/>
              <a:t>Craig Brelsfoard </a:t>
            </a:r>
          </a:p>
          <a:p>
            <a:pPr algn="l"/>
            <a:r>
              <a:rPr lang="en-US" i="1" dirty="0" smtClean="0"/>
              <a:t>Supplier Tooling Manager</a:t>
            </a:r>
            <a:endParaRPr lang="en-US" i="1" dirty="0"/>
          </a:p>
        </p:txBody>
      </p:sp>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What is a NAVISTAR TT ?</a:t>
            </a:r>
            <a:endParaRPr lang="en-US" sz="2400" b="0" dirty="0"/>
          </a:p>
        </p:txBody>
      </p:sp>
      <p:sp>
        <p:nvSpPr>
          <p:cNvPr id="4" name="Date Placeholder 3"/>
          <p:cNvSpPr>
            <a:spLocks noGrp="1"/>
          </p:cNvSpPr>
          <p:nvPr>
            <p:ph type="dt" sz="half" idx="2"/>
          </p:nvPr>
        </p:nvSpPr>
        <p:spPr/>
        <p:txBody>
          <a:bodyPr/>
          <a:lstStyle/>
          <a:p>
            <a:fld id="{CFD306DF-26A8-46FC-B76C-E97A751D863C}" type="datetime1">
              <a:rPr lang="en-US" smtClean="0"/>
              <a:pPr/>
              <a:t>9/24/2012</a:t>
            </a:fld>
            <a:endParaRPr lang="en-US" dirty="0"/>
          </a:p>
        </p:txBody>
      </p:sp>
      <p:sp>
        <p:nvSpPr>
          <p:cNvPr id="5" name="Content Placeholder 5"/>
          <p:cNvSpPr>
            <a:spLocks noGrp="1"/>
          </p:cNvSpPr>
          <p:nvPr>
            <p:ph idx="1"/>
          </p:nvPr>
        </p:nvSpPr>
        <p:spPr>
          <a:xfrm>
            <a:off x="0" y="1676400"/>
            <a:ext cx="9144000" cy="4648200"/>
          </a:xfrm>
          <a:ln>
            <a:noFill/>
          </a:ln>
        </p:spPr>
        <p:txBody>
          <a:bodyPr>
            <a:normAutofit/>
          </a:bodyPr>
          <a:lstStyle/>
          <a:p>
            <a:r>
              <a:rPr lang="en-US" sz="2400" u="sng" dirty="0" smtClean="0"/>
              <a:t>TT stands for (Tooling Transparency) </a:t>
            </a:r>
            <a:r>
              <a:rPr lang="en-US" sz="2400" dirty="0" smtClean="0"/>
              <a:t>which is a document supplied by Navistar to each of their tier 1 suppliers to fill in all required detail tooling cost information .</a:t>
            </a:r>
          </a:p>
          <a:p>
            <a:r>
              <a:rPr lang="en-US" sz="2400" dirty="0" smtClean="0"/>
              <a:t>When submitted back to Navistar this will load the fields in to the Navistar PSTAR format which will start the P.O. approval process.</a:t>
            </a:r>
          </a:p>
          <a:p>
            <a:pPr>
              <a:buNone/>
            </a:pPr>
            <a:r>
              <a:rPr lang="en-US" sz="2400" dirty="0" smtClean="0"/>
              <a:t>	 </a:t>
            </a:r>
            <a:r>
              <a:rPr lang="en-US" sz="2400" dirty="0" smtClean="0">
                <a:solidFill>
                  <a:srgbClr val="FF0000"/>
                </a:solidFill>
              </a:rPr>
              <a:t>(See example next slide )</a:t>
            </a:r>
          </a:p>
          <a:p>
            <a:pPr>
              <a:buNone/>
            </a:pPr>
            <a:endParaRPr lang="en-US" sz="2400" dirty="0" smtClean="0">
              <a:solidFill>
                <a:srgbClr val="FF0000"/>
              </a:solidFill>
            </a:endParaRPr>
          </a:p>
          <a:p>
            <a:r>
              <a:rPr lang="en-US" sz="2400" dirty="0" smtClean="0"/>
              <a:t>The TT form can be found on the Navistar Supplier website:</a:t>
            </a:r>
          </a:p>
          <a:p>
            <a:pPr>
              <a:buNone/>
            </a:pPr>
            <a:r>
              <a:rPr lang="en-US" sz="2400" dirty="0" smtClean="0"/>
              <a:t>	</a:t>
            </a:r>
            <a:r>
              <a:rPr lang="en-US" sz="2400" dirty="0" smtClean="0">
                <a:hlinkClick r:id="rId2"/>
              </a:rPr>
              <a:t>www.navistarsupplier.com/SupplierTooling/SupplierTooling.asp</a:t>
            </a:r>
            <a:endParaRPr lang="en-US" sz="2400" dirty="0" smtClean="0"/>
          </a:p>
          <a:p>
            <a:pPr>
              <a:buNone/>
            </a:pPr>
            <a:r>
              <a:rPr lang="en-US" sz="2400" dirty="0" smtClean="0"/>
              <a:t>		</a:t>
            </a: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a:r>
              <a:rPr lang="en-US" sz="2400" b="0" dirty="0" smtClean="0"/>
              <a:t>TT (Tooling Transparency) - Example</a:t>
            </a:r>
            <a:endParaRPr lang="en-US" sz="2400" b="0" dirty="0"/>
          </a:p>
        </p:txBody>
      </p:sp>
      <p:sp>
        <p:nvSpPr>
          <p:cNvPr id="4" name="Date Placeholder 3"/>
          <p:cNvSpPr>
            <a:spLocks noGrp="1"/>
          </p:cNvSpPr>
          <p:nvPr>
            <p:ph type="dt" sz="half" idx="2"/>
          </p:nvPr>
        </p:nvSpPr>
        <p:spPr>
          <a:xfrm>
            <a:off x="0" y="6492875"/>
            <a:ext cx="2133600" cy="365125"/>
          </a:xfrm>
        </p:spPr>
        <p:txBody>
          <a:bodyPr/>
          <a:lstStyle/>
          <a:p>
            <a:fld id="{DBEAF3FF-A2D2-4BFF-92DE-2AC84F0A6522}" type="datetime1">
              <a:rPr lang="en-US" smtClean="0"/>
              <a:pPr/>
              <a:t>9/24/2012</a:t>
            </a:fld>
            <a:endParaRPr lang="en-US" dirty="0"/>
          </a:p>
        </p:txBody>
      </p:sp>
      <p:sp>
        <p:nvSpPr>
          <p:cNvPr id="6" name="TextBox 5"/>
          <p:cNvSpPr txBox="1"/>
          <p:nvPr/>
        </p:nvSpPr>
        <p:spPr>
          <a:xfrm>
            <a:off x="0" y="5879068"/>
            <a:ext cx="9144000" cy="369332"/>
          </a:xfrm>
          <a:prstGeom prst="rect">
            <a:avLst/>
          </a:prstGeom>
          <a:solidFill>
            <a:srgbClr val="FF0000"/>
          </a:solidFill>
        </p:spPr>
        <p:txBody>
          <a:bodyPr wrap="square" rtlCol="0">
            <a:spAutoFit/>
          </a:bodyPr>
          <a:lstStyle/>
          <a:p>
            <a:pPr algn="ctr"/>
            <a:r>
              <a:rPr lang="en-US" b="1" dirty="0" smtClean="0">
                <a:solidFill>
                  <a:schemeClr val="bg2"/>
                </a:solidFill>
              </a:rPr>
              <a:t>TT  has Pop up help boxes to guide you through the required fields</a:t>
            </a:r>
            <a:endParaRPr lang="en-US" b="1" dirty="0">
              <a:solidFill>
                <a:schemeClr val="bg2"/>
              </a:solidFill>
            </a:endParaRPr>
          </a:p>
        </p:txBody>
      </p:sp>
      <p:pic>
        <p:nvPicPr>
          <p:cNvPr id="1031" name="Picture 7" descr="C:\Documents and Settings\U01B954\Desktop\hover-overs-example.JPG"/>
          <p:cNvPicPr>
            <a:picLocks noChangeAspect="1" noChangeArrowheads="1"/>
          </p:cNvPicPr>
          <p:nvPr/>
        </p:nvPicPr>
        <p:blipFill>
          <a:blip r:embed="rId2" cstate="print"/>
          <a:srcRect/>
          <a:stretch>
            <a:fillRect/>
          </a:stretch>
        </p:blipFill>
        <p:spPr bwMode="auto">
          <a:xfrm>
            <a:off x="0" y="1219201"/>
            <a:ext cx="9144000" cy="4724399"/>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U01B954\Desktop\header and footer-example.JPG"/>
          <p:cNvPicPr>
            <a:picLocks noChangeAspect="1" noChangeArrowheads="1"/>
          </p:cNvPicPr>
          <p:nvPr/>
        </p:nvPicPr>
        <p:blipFill>
          <a:blip r:embed="rId2" cstate="print"/>
          <a:srcRect/>
          <a:stretch>
            <a:fillRect/>
          </a:stretch>
        </p:blipFill>
        <p:spPr bwMode="auto">
          <a:xfrm>
            <a:off x="76200" y="1295400"/>
            <a:ext cx="8991600" cy="4876800"/>
          </a:xfrm>
          <a:prstGeom prst="rect">
            <a:avLst/>
          </a:prstGeom>
          <a:noFill/>
        </p:spPr>
      </p:pic>
      <p:sp>
        <p:nvSpPr>
          <p:cNvPr id="2" name="Title 1"/>
          <p:cNvSpPr>
            <a:spLocks noGrp="1"/>
          </p:cNvSpPr>
          <p:nvPr>
            <p:ph type="title"/>
          </p:nvPr>
        </p:nvSpPr>
        <p:spPr/>
        <p:txBody>
          <a:bodyPr>
            <a:normAutofit/>
          </a:bodyPr>
          <a:lstStyle/>
          <a:p>
            <a:r>
              <a:rPr lang="en-US" sz="2400" b="0" dirty="0" smtClean="0"/>
              <a:t>Header - Details of the TT </a:t>
            </a:r>
            <a:endParaRPr lang="en-US" sz="2400" b="0" dirty="0"/>
          </a:p>
        </p:txBody>
      </p:sp>
      <p:sp>
        <p:nvSpPr>
          <p:cNvPr id="4" name="Date Placeholder 3"/>
          <p:cNvSpPr>
            <a:spLocks noGrp="1"/>
          </p:cNvSpPr>
          <p:nvPr>
            <p:ph type="dt" sz="half" idx="2"/>
          </p:nvPr>
        </p:nvSpPr>
        <p:spPr/>
        <p:txBody>
          <a:bodyPr/>
          <a:lstStyle/>
          <a:p>
            <a:fld id="{850CD1E0-19FE-4750-A4D5-50096F706B2C}" type="datetime1">
              <a:rPr lang="en-US" smtClean="0"/>
              <a:pPr/>
              <a:t>9/24/2012</a:t>
            </a:fld>
            <a:endParaRPr lang="en-US" dirty="0"/>
          </a:p>
        </p:txBody>
      </p:sp>
      <p:sp>
        <p:nvSpPr>
          <p:cNvPr id="6" name="TextBox 5"/>
          <p:cNvSpPr txBox="1"/>
          <p:nvPr/>
        </p:nvSpPr>
        <p:spPr>
          <a:xfrm>
            <a:off x="5638800" y="1676400"/>
            <a:ext cx="3352800" cy="400110"/>
          </a:xfrm>
          <a:prstGeom prst="rect">
            <a:avLst/>
          </a:prstGeom>
          <a:solidFill>
            <a:schemeClr val="accent2">
              <a:lumMod val="40000"/>
              <a:lumOff val="60000"/>
            </a:schemeClr>
          </a:solidFill>
          <a:ln w="12700">
            <a:solidFill>
              <a:schemeClr val="tx1"/>
            </a:solidFill>
          </a:ln>
        </p:spPr>
        <p:txBody>
          <a:bodyPr wrap="square" rtlCol="0">
            <a:spAutoFit/>
          </a:bodyPr>
          <a:lstStyle/>
          <a:p>
            <a:r>
              <a:rPr lang="en-US" sz="2000" dirty="0" smtClean="0"/>
              <a:t>Purchase Order Information</a:t>
            </a:r>
            <a:endParaRPr lang="en-US" sz="2000" dirty="0"/>
          </a:p>
        </p:txBody>
      </p:sp>
      <p:sp>
        <p:nvSpPr>
          <p:cNvPr id="8" name="Content Placeholder 2"/>
          <p:cNvSpPr txBox="1">
            <a:spLocks/>
          </p:cNvSpPr>
          <p:nvPr/>
        </p:nvSpPr>
        <p:spPr>
          <a:xfrm>
            <a:off x="2438400" y="2590800"/>
            <a:ext cx="2590800" cy="381000"/>
          </a:xfrm>
          <a:prstGeom prst="rect">
            <a:avLst/>
          </a:prstGeom>
          <a:solidFill>
            <a:schemeClr val="accent3">
              <a:lumMod val="60000"/>
              <a:lumOff val="40000"/>
            </a:schemeClr>
          </a:solidFill>
          <a:ln w="12700">
            <a:solidFill>
              <a:schemeClr val="tx1"/>
            </a:solidFill>
          </a:ln>
          <a:effectLst/>
          <a:scene3d>
            <a:camera prst="orthographicFront"/>
            <a:lightRig rig="threePt" dir="t"/>
          </a:scene3d>
          <a:sp3d prstMaterial="dkEdge"/>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Required Fields (Header)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TextBox 6"/>
          <p:cNvSpPr txBox="1"/>
          <p:nvPr/>
        </p:nvSpPr>
        <p:spPr>
          <a:xfrm>
            <a:off x="0" y="3581400"/>
            <a:ext cx="3657600" cy="400110"/>
          </a:xfrm>
          <a:prstGeom prst="rect">
            <a:avLst/>
          </a:prstGeom>
          <a:solidFill>
            <a:srgbClr val="FFFF00"/>
          </a:solidFill>
          <a:ln w="12700">
            <a:solidFill>
              <a:schemeClr val="tx1"/>
            </a:solidFill>
          </a:ln>
        </p:spPr>
        <p:txBody>
          <a:bodyPr wrap="square" rtlCol="0">
            <a:spAutoFit/>
          </a:bodyPr>
          <a:lstStyle/>
          <a:p>
            <a:r>
              <a:rPr lang="en-US" sz="2000" dirty="0" smtClean="0"/>
              <a:t>Hover Over Instructions (Header)</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Header - Details of the TT</a:t>
            </a:r>
            <a:endParaRPr lang="en-US" sz="2400" b="0" dirty="0"/>
          </a:p>
        </p:txBody>
      </p:sp>
      <p:sp>
        <p:nvSpPr>
          <p:cNvPr id="3" name="Content Placeholder 2"/>
          <p:cNvSpPr>
            <a:spLocks noGrp="1"/>
          </p:cNvSpPr>
          <p:nvPr>
            <p:ph idx="1"/>
          </p:nvPr>
        </p:nvSpPr>
        <p:spPr>
          <a:xfrm>
            <a:off x="304800" y="2286000"/>
            <a:ext cx="3657600" cy="457200"/>
          </a:xfrm>
        </p:spPr>
        <p:txBody>
          <a:bodyPr/>
          <a:lstStyle/>
          <a:p>
            <a:pPr>
              <a:buNone/>
            </a:pPr>
            <a:r>
              <a:rPr lang="en-US" sz="2400" dirty="0" smtClean="0"/>
              <a:t>Currency (Cell 21)</a:t>
            </a:r>
            <a:endParaRPr lang="en-US" dirty="0"/>
          </a:p>
        </p:txBody>
      </p:sp>
      <p:sp>
        <p:nvSpPr>
          <p:cNvPr id="4" name="Date Placeholder 3"/>
          <p:cNvSpPr>
            <a:spLocks noGrp="1"/>
          </p:cNvSpPr>
          <p:nvPr>
            <p:ph type="dt" sz="half" idx="2"/>
          </p:nvPr>
        </p:nvSpPr>
        <p:spPr/>
        <p:txBody>
          <a:bodyPr/>
          <a:lstStyle/>
          <a:p>
            <a:fld id="{850CD1E0-19FE-4750-A4D5-50096F706B2C}" type="datetime1">
              <a:rPr lang="en-US" smtClean="0"/>
              <a:pPr/>
              <a:t>9/24/2012</a:t>
            </a:fld>
            <a:endParaRPr lang="en-US" dirty="0"/>
          </a:p>
        </p:txBody>
      </p:sp>
      <p:pic>
        <p:nvPicPr>
          <p:cNvPr id="26625" name="Picture 1" descr="C:\Documents and Settings\U01B954\Desktop\cel-21.JPG"/>
          <p:cNvPicPr>
            <a:picLocks noChangeAspect="1" noChangeArrowheads="1"/>
          </p:cNvPicPr>
          <p:nvPr/>
        </p:nvPicPr>
        <p:blipFill>
          <a:blip r:embed="rId2" cstate="print"/>
          <a:srcRect/>
          <a:stretch>
            <a:fillRect/>
          </a:stretch>
        </p:blipFill>
        <p:spPr bwMode="auto">
          <a:xfrm>
            <a:off x="4267200" y="1447800"/>
            <a:ext cx="4105275" cy="1504950"/>
          </a:xfrm>
          <a:prstGeom prst="rect">
            <a:avLst/>
          </a:prstGeom>
          <a:noFill/>
        </p:spPr>
      </p:pic>
      <p:pic>
        <p:nvPicPr>
          <p:cNvPr id="26626" name="Picture 2" descr="C:\Documents and Settings\U01B954\Desktop\cel-29.JPG"/>
          <p:cNvPicPr>
            <a:picLocks noChangeAspect="1" noChangeArrowheads="1"/>
          </p:cNvPicPr>
          <p:nvPr/>
        </p:nvPicPr>
        <p:blipFill>
          <a:blip r:embed="rId3" cstate="print"/>
          <a:srcRect/>
          <a:stretch>
            <a:fillRect/>
          </a:stretch>
        </p:blipFill>
        <p:spPr bwMode="auto">
          <a:xfrm>
            <a:off x="5181600" y="3733800"/>
            <a:ext cx="3837771" cy="2346463"/>
          </a:xfrm>
          <a:prstGeom prst="rect">
            <a:avLst/>
          </a:prstGeom>
          <a:noFill/>
        </p:spPr>
      </p:pic>
      <p:sp>
        <p:nvSpPr>
          <p:cNvPr id="7" name="Content Placeholder 2"/>
          <p:cNvSpPr txBox="1">
            <a:spLocks/>
          </p:cNvSpPr>
          <p:nvPr/>
        </p:nvSpPr>
        <p:spPr>
          <a:xfrm>
            <a:off x="228600" y="4724400"/>
            <a:ext cx="4876800" cy="53340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Quoted Annual Volume (Cell 29)</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latin typeface="Arial" pitchFamily="34" charset="0"/>
              </a:rPr>
              <a:t>Tooling Summit Learning Objectives</a:t>
            </a:r>
            <a:endParaRPr lang="en-US" sz="2400" b="0" dirty="0">
              <a:latin typeface="Arial" pitchFamily="34" charset="0"/>
            </a:endParaRPr>
          </a:p>
        </p:txBody>
      </p:sp>
      <p:sp>
        <p:nvSpPr>
          <p:cNvPr id="3" name="Slide Number Placeholder 2"/>
          <p:cNvSpPr>
            <a:spLocks noGrp="1"/>
          </p:cNvSpPr>
          <p:nvPr>
            <p:ph type="sldNum" sz="quarter" idx="11"/>
          </p:nvPr>
        </p:nvSpPr>
        <p:spPr/>
        <p:txBody>
          <a:bodyPr/>
          <a:lstStyle/>
          <a:p>
            <a:fld id="{7C064691-6E96-493E-964A-1F9C4A1B0224}" type="slidenum">
              <a:rPr lang="en-US" smtClean="0">
                <a:solidFill>
                  <a:prstClr val="white"/>
                </a:solidFill>
              </a:rPr>
              <a:pPr/>
              <a:t>3</a:t>
            </a:fld>
            <a:endParaRPr lang="en-US" dirty="0">
              <a:solidFill>
                <a:prstClr val="white"/>
              </a:solidFill>
            </a:endParaRPr>
          </a:p>
        </p:txBody>
      </p:sp>
      <p:sp>
        <p:nvSpPr>
          <p:cNvPr id="6" name="TextBox 5"/>
          <p:cNvSpPr txBox="1"/>
          <p:nvPr/>
        </p:nvSpPr>
        <p:spPr>
          <a:xfrm>
            <a:off x="0" y="1295400"/>
            <a:ext cx="9144000" cy="5601533"/>
          </a:xfrm>
          <a:prstGeom prst="rect">
            <a:avLst/>
          </a:prstGeom>
          <a:noFill/>
        </p:spPr>
        <p:txBody>
          <a:bodyPr wrap="square" rtlCol="0">
            <a:spAutoFit/>
          </a:bodyPr>
          <a:lstStyle/>
          <a:p>
            <a:pPr algn="ctr"/>
            <a:r>
              <a:rPr lang="en-US" sz="2400" u="sng" dirty="0" smtClean="0"/>
              <a:t>During the session today the following are the high-level take aways:</a:t>
            </a:r>
          </a:p>
          <a:p>
            <a:endParaRPr lang="en-US" sz="2000" dirty="0" smtClean="0"/>
          </a:p>
          <a:p>
            <a:r>
              <a:rPr lang="en-US" sz="2000" dirty="0" smtClean="0"/>
              <a:t>1.) An understanding of the requirement to support </a:t>
            </a:r>
            <a:r>
              <a:rPr lang="en-US" sz="2000" u="sng" dirty="0" smtClean="0"/>
              <a:t>Navistar’s Tooling Inventory </a:t>
            </a:r>
            <a:r>
              <a:rPr lang="en-US" sz="2000" dirty="0" smtClean="0"/>
              <a:t>	</a:t>
            </a:r>
            <a:r>
              <a:rPr lang="en-US" sz="2000" u="sng" dirty="0" smtClean="0"/>
              <a:t>Objectives and the new (TIM) Form</a:t>
            </a:r>
          </a:p>
          <a:p>
            <a:endParaRPr lang="en-US" sz="2000" dirty="0" smtClean="0"/>
          </a:p>
          <a:p>
            <a:r>
              <a:rPr lang="en-US" sz="2000" dirty="0" smtClean="0"/>
              <a:t>2.) The New Documents required to submit a </a:t>
            </a:r>
            <a:r>
              <a:rPr lang="en-US" sz="2000" u="sng" dirty="0" smtClean="0"/>
              <a:t>Tooling Invoice Package &amp;  (TAR) Form</a:t>
            </a:r>
          </a:p>
          <a:p>
            <a:endParaRPr lang="en-US" sz="2000" dirty="0" smtClean="0"/>
          </a:p>
          <a:p>
            <a:r>
              <a:rPr lang="en-US" sz="2000" dirty="0" smtClean="0"/>
              <a:t>3.) Introduction to the Updated </a:t>
            </a:r>
            <a:r>
              <a:rPr lang="en-US" sz="2000" u="sng" dirty="0" smtClean="0"/>
              <a:t>Navistar Tooling Guidelines</a:t>
            </a:r>
            <a:endParaRPr lang="en-US" sz="2000" dirty="0" smtClean="0"/>
          </a:p>
          <a:p>
            <a:endParaRPr lang="en-US" sz="2000" dirty="0" smtClean="0"/>
          </a:p>
          <a:p>
            <a:r>
              <a:rPr lang="en-US" sz="2000" dirty="0" smtClean="0"/>
              <a:t>4.) Review of the Requirements to </a:t>
            </a:r>
            <a:r>
              <a:rPr lang="en-US" sz="2000" u="sng" dirty="0" smtClean="0"/>
              <a:t>Communicate Tooling Life to Navistar (TLM) Form</a:t>
            </a:r>
          </a:p>
          <a:p>
            <a:endParaRPr lang="en-US" sz="2000" dirty="0" smtClean="0"/>
          </a:p>
          <a:p>
            <a:r>
              <a:rPr lang="en-US" sz="2000" dirty="0" smtClean="0"/>
              <a:t>5.) A working knowledge of the </a:t>
            </a:r>
            <a:r>
              <a:rPr lang="en-US" sz="2000" u="sng" dirty="0" smtClean="0"/>
              <a:t>New Tooling Transparency (TT) Form </a:t>
            </a:r>
          </a:p>
          <a:p>
            <a:endParaRPr lang="en-US" sz="2000" dirty="0" smtClean="0"/>
          </a:p>
          <a:p>
            <a:r>
              <a:rPr lang="en-US" sz="2000" dirty="0" smtClean="0"/>
              <a:t>6.) Exposure to the Enhanced </a:t>
            </a:r>
            <a:r>
              <a:rPr lang="en-US" sz="2000" u="sng" dirty="0" smtClean="0"/>
              <a:t>Tooling Bailment Agreement </a:t>
            </a:r>
            <a:r>
              <a:rPr lang="en-US" sz="2000" dirty="0" smtClean="0"/>
              <a:t>Requirements</a:t>
            </a:r>
          </a:p>
          <a:p>
            <a:endParaRPr lang="en-US" sz="2000" dirty="0" smtClean="0"/>
          </a:p>
          <a:p>
            <a:endParaRPr lang="en-US" sz="2000" u="sng" dirty="0" smtClean="0"/>
          </a:p>
          <a:p>
            <a:endParaRPr lang="en-US" sz="1700" dirty="0" smtClean="0"/>
          </a:p>
          <a:p>
            <a:endParaRPr lang="en-US" sz="1700"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U01B954\Desktop\header and footer-example.JPG"/>
          <p:cNvPicPr>
            <a:picLocks noChangeAspect="1" noChangeArrowheads="1"/>
          </p:cNvPicPr>
          <p:nvPr/>
        </p:nvPicPr>
        <p:blipFill>
          <a:blip r:embed="rId2" cstate="print"/>
          <a:srcRect/>
          <a:stretch>
            <a:fillRect/>
          </a:stretch>
        </p:blipFill>
        <p:spPr bwMode="auto">
          <a:xfrm>
            <a:off x="76200" y="1295400"/>
            <a:ext cx="8991600" cy="4953000"/>
          </a:xfrm>
          <a:prstGeom prst="rect">
            <a:avLst/>
          </a:prstGeom>
          <a:noFill/>
        </p:spPr>
      </p:pic>
      <p:sp>
        <p:nvSpPr>
          <p:cNvPr id="2" name="Title 1"/>
          <p:cNvSpPr>
            <a:spLocks noGrp="1"/>
          </p:cNvSpPr>
          <p:nvPr>
            <p:ph type="title"/>
          </p:nvPr>
        </p:nvSpPr>
        <p:spPr/>
        <p:txBody>
          <a:bodyPr>
            <a:normAutofit/>
          </a:bodyPr>
          <a:lstStyle/>
          <a:p>
            <a:r>
              <a:rPr lang="en-US" sz="2400" b="0" dirty="0" smtClean="0"/>
              <a:t>Body - Details of the TT</a:t>
            </a:r>
            <a:endParaRPr lang="en-US" sz="2400" b="0" dirty="0"/>
          </a:p>
        </p:txBody>
      </p:sp>
      <p:sp>
        <p:nvSpPr>
          <p:cNvPr id="4" name="Date Placeholder 3"/>
          <p:cNvSpPr>
            <a:spLocks noGrp="1"/>
          </p:cNvSpPr>
          <p:nvPr>
            <p:ph type="dt" sz="half" idx="2"/>
          </p:nvPr>
        </p:nvSpPr>
        <p:spPr/>
        <p:txBody>
          <a:bodyPr/>
          <a:lstStyle/>
          <a:p>
            <a:fld id="{850CD1E0-19FE-4750-A4D5-50096F706B2C}" type="datetime1">
              <a:rPr lang="en-US" smtClean="0"/>
              <a:pPr/>
              <a:t>9/24/2012</a:t>
            </a:fld>
            <a:endParaRPr lang="en-US" dirty="0"/>
          </a:p>
        </p:txBody>
      </p:sp>
      <p:sp>
        <p:nvSpPr>
          <p:cNvPr id="6" name="TextBox 5"/>
          <p:cNvSpPr txBox="1"/>
          <p:nvPr/>
        </p:nvSpPr>
        <p:spPr>
          <a:xfrm>
            <a:off x="1066800" y="4953000"/>
            <a:ext cx="3352800" cy="400110"/>
          </a:xfrm>
          <a:prstGeom prst="rect">
            <a:avLst/>
          </a:prstGeom>
          <a:solidFill>
            <a:schemeClr val="accent2">
              <a:lumMod val="40000"/>
              <a:lumOff val="60000"/>
            </a:schemeClr>
          </a:solidFill>
          <a:ln w="12700">
            <a:solidFill>
              <a:schemeClr val="tx1"/>
            </a:solidFill>
          </a:ln>
        </p:spPr>
        <p:txBody>
          <a:bodyPr wrap="square" rtlCol="0">
            <a:spAutoFit/>
          </a:bodyPr>
          <a:lstStyle/>
          <a:p>
            <a:r>
              <a:rPr lang="en-US" sz="2000" dirty="0" smtClean="0"/>
              <a:t>Detailed Tooling Descriptions</a:t>
            </a:r>
            <a:endParaRPr lang="en-US" sz="2000" dirty="0"/>
          </a:p>
        </p:txBody>
      </p:sp>
      <p:sp>
        <p:nvSpPr>
          <p:cNvPr id="8" name="Content Placeholder 2"/>
          <p:cNvSpPr txBox="1">
            <a:spLocks/>
          </p:cNvSpPr>
          <p:nvPr/>
        </p:nvSpPr>
        <p:spPr>
          <a:xfrm>
            <a:off x="5715000" y="3200400"/>
            <a:ext cx="2819400" cy="381000"/>
          </a:xfrm>
          <a:prstGeom prst="rect">
            <a:avLst/>
          </a:prstGeom>
          <a:solidFill>
            <a:schemeClr val="accent3">
              <a:lumMod val="60000"/>
              <a:lumOff val="40000"/>
            </a:schemeClr>
          </a:solidFill>
          <a:ln w="12700">
            <a:solidFill>
              <a:schemeClr val="tx1"/>
            </a:solidFill>
          </a:ln>
          <a:effectLst/>
          <a:scene3d>
            <a:camera prst="orthographicFront"/>
            <a:lightRig rig="threePt" dir="t"/>
          </a:scene3d>
          <a:sp3d prstMaterial="dkEdge"/>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Required Fields (Body)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TextBox 6"/>
          <p:cNvSpPr txBox="1"/>
          <p:nvPr/>
        </p:nvSpPr>
        <p:spPr>
          <a:xfrm>
            <a:off x="533400" y="2952690"/>
            <a:ext cx="3657600" cy="400110"/>
          </a:xfrm>
          <a:prstGeom prst="rect">
            <a:avLst/>
          </a:prstGeom>
          <a:solidFill>
            <a:srgbClr val="FFFF00"/>
          </a:solidFill>
          <a:ln w="12700">
            <a:solidFill>
              <a:schemeClr val="tx1"/>
            </a:solidFill>
          </a:ln>
        </p:spPr>
        <p:txBody>
          <a:bodyPr wrap="square" rtlCol="0">
            <a:spAutoFit/>
          </a:bodyPr>
          <a:lstStyle/>
          <a:p>
            <a:r>
              <a:rPr lang="en-US" sz="2000" dirty="0" smtClean="0"/>
              <a:t>Hover Over Instructions (Body)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Body - Details of the TT</a:t>
            </a:r>
            <a:endParaRPr lang="en-US" sz="2400" b="0" dirty="0"/>
          </a:p>
        </p:txBody>
      </p:sp>
      <p:sp>
        <p:nvSpPr>
          <p:cNvPr id="3" name="Content Placeholder 2"/>
          <p:cNvSpPr>
            <a:spLocks noGrp="1"/>
          </p:cNvSpPr>
          <p:nvPr>
            <p:ph idx="1"/>
          </p:nvPr>
        </p:nvSpPr>
        <p:spPr>
          <a:xfrm>
            <a:off x="304800" y="1371601"/>
            <a:ext cx="5257800" cy="533400"/>
          </a:xfrm>
        </p:spPr>
        <p:txBody>
          <a:bodyPr>
            <a:normAutofit/>
          </a:bodyPr>
          <a:lstStyle/>
          <a:p>
            <a:pPr>
              <a:buNone/>
            </a:pPr>
            <a:r>
              <a:rPr lang="en-US" sz="2400" dirty="0" smtClean="0"/>
              <a:t>Add/Mod. (Cell 30)                          </a:t>
            </a:r>
            <a:endParaRPr lang="en-US" dirty="0"/>
          </a:p>
        </p:txBody>
      </p:sp>
      <p:sp>
        <p:nvSpPr>
          <p:cNvPr id="4" name="Date Placeholder 3"/>
          <p:cNvSpPr>
            <a:spLocks noGrp="1"/>
          </p:cNvSpPr>
          <p:nvPr>
            <p:ph type="dt" sz="half" idx="2"/>
          </p:nvPr>
        </p:nvSpPr>
        <p:spPr/>
        <p:txBody>
          <a:bodyPr/>
          <a:lstStyle/>
          <a:p>
            <a:fld id="{850CD1E0-19FE-4750-A4D5-50096F706B2C}" type="datetime1">
              <a:rPr lang="en-US" smtClean="0"/>
              <a:pPr/>
              <a:t>9/24/2012</a:t>
            </a:fld>
            <a:endParaRPr lang="en-US" dirty="0"/>
          </a:p>
        </p:txBody>
      </p:sp>
      <p:pic>
        <p:nvPicPr>
          <p:cNvPr id="20483" name="Picture 3" descr="C:\Documents and Settings\U01B954\Desktop\cell-30.JPG"/>
          <p:cNvPicPr>
            <a:picLocks noChangeAspect="1" noChangeArrowheads="1"/>
          </p:cNvPicPr>
          <p:nvPr/>
        </p:nvPicPr>
        <p:blipFill>
          <a:blip r:embed="rId2" cstate="print"/>
          <a:srcRect/>
          <a:stretch>
            <a:fillRect/>
          </a:stretch>
        </p:blipFill>
        <p:spPr bwMode="auto">
          <a:xfrm>
            <a:off x="1752600" y="2286000"/>
            <a:ext cx="6244604" cy="28956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Body - Details of the TT</a:t>
            </a:r>
            <a:endParaRPr lang="en-US" sz="2400" b="0" dirty="0"/>
          </a:p>
        </p:txBody>
      </p:sp>
      <p:sp>
        <p:nvSpPr>
          <p:cNvPr id="3" name="Content Placeholder 2"/>
          <p:cNvSpPr>
            <a:spLocks noGrp="1"/>
          </p:cNvSpPr>
          <p:nvPr>
            <p:ph idx="1"/>
          </p:nvPr>
        </p:nvSpPr>
        <p:spPr>
          <a:xfrm>
            <a:off x="304800" y="1371601"/>
            <a:ext cx="5257800" cy="533400"/>
          </a:xfrm>
        </p:spPr>
        <p:txBody>
          <a:bodyPr/>
          <a:lstStyle/>
          <a:p>
            <a:pPr>
              <a:buNone/>
            </a:pPr>
            <a:r>
              <a:rPr lang="en-US" sz="2400" dirty="0" smtClean="0"/>
              <a:t>Navistar Tool Tag Number (Cell 31)                          </a:t>
            </a:r>
            <a:endParaRPr lang="en-US" dirty="0"/>
          </a:p>
        </p:txBody>
      </p:sp>
      <p:sp>
        <p:nvSpPr>
          <p:cNvPr id="4" name="Date Placeholder 3"/>
          <p:cNvSpPr>
            <a:spLocks noGrp="1"/>
          </p:cNvSpPr>
          <p:nvPr>
            <p:ph type="dt" sz="half" idx="2"/>
          </p:nvPr>
        </p:nvSpPr>
        <p:spPr/>
        <p:txBody>
          <a:bodyPr/>
          <a:lstStyle/>
          <a:p>
            <a:fld id="{850CD1E0-19FE-4750-A4D5-50096F706B2C}" type="datetime1">
              <a:rPr lang="en-US" smtClean="0"/>
              <a:pPr/>
              <a:t>9/24/2012</a:t>
            </a:fld>
            <a:endParaRPr lang="en-US" dirty="0"/>
          </a:p>
        </p:txBody>
      </p:sp>
      <p:pic>
        <p:nvPicPr>
          <p:cNvPr id="20482" name="Picture 2" descr="C:\Documents and Settings\U01B954\Desktop\cell-31.JPG"/>
          <p:cNvPicPr>
            <a:picLocks noChangeAspect="1" noChangeArrowheads="1"/>
          </p:cNvPicPr>
          <p:nvPr/>
        </p:nvPicPr>
        <p:blipFill>
          <a:blip r:embed="rId2" cstate="print"/>
          <a:srcRect/>
          <a:stretch>
            <a:fillRect/>
          </a:stretch>
        </p:blipFill>
        <p:spPr bwMode="auto">
          <a:xfrm>
            <a:off x="1219200" y="2057400"/>
            <a:ext cx="7115175" cy="35814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Body - Details of the TT</a:t>
            </a:r>
            <a:endParaRPr lang="en-US" sz="2400" b="0" dirty="0"/>
          </a:p>
        </p:txBody>
      </p:sp>
      <p:sp>
        <p:nvSpPr>
          <p:cNvPr id="3" name="Content Placeholder 2"/>
          <p:cNvSpPr>
            <a:spLocks noGrp="1"/>
          </p:cNvSpPr>
          <p:nvPr>
            <p:ph idx="1"/>
          </p:nvPr>
        </p:nvSpPr>
        <p:spPr/>
        <p:txBody>
          <a:bodyPr/>
          <a:lstStyle/>
          <a:p>
            <a:endParaRPr lang="en-US" sz="2400" dirty="0" smtClean="0"/>
          </a:p>
          <a:p>
            <a:pPr>
              <a:buNone/>
            </a:pPr>
            <a:r>
              <a:rPr lang="en-US" sz="2400" dirty="0" smtClean="0"/>
              <a:t> </a:t>
            </a:r>
            <a:r>
              <a:rPr lang="en-US" sz="2000" dirty="0" smtClean="0"/>
              <a:t>Tool Type (Cell 34)</a:t>
            </a:r>
          </a:p>
          <a:p>
            <a:endParaRPr lang="en-US" sz="2400" dirty="0" smtClean="0"/>
          </a:p>
          <a:p>
            <a:endParaRPr lang="en-US" sz="2400" dirty="0" smtClean="0"/>
          </a:p>
          <a:p>
            <a:endParaRPr lang="en-US" sz="2400" dirty="0" smtClean="0"/>
          </a:p>
          <a:p>
            <a:pPr>
              <a:buNone/>
            </a:pPr>
            <a:r>
              <a:rPr lang="en-US" sz="2000" dirty="0" smtClean="0"/>
              <a:t>Tool Subtype (Cell 35)</a:t>
            </a:r>
          </a:p>
          <a:p>
            <a:endParaRPr lang="en-US" dirty="0"/>
          </a:p>
        </p:txBody>
      </p:sp>
      <p:sp>
        <p:nvSpPr>
          <p:cNvPr id="4" name="Date Placeholder 3"/>
          <p:cNvSpPr>
            <a:spLocks noGrp="1"/>
          </p:cNvSpPr>
          <p:nvPr>
            <p:ph type="dt" sz="half" idx="2"/>
          </p:nvPr>
        </p:nvSpPr>
        <p:spPr/>
        <p:txBody>
          <a:bodyPr/>
          <a:lstStyle/>
          <a:p>
            <a:fld id="{850CD1E0-19FE-4750-A4D5-50096F706B2C}" type="datetime1">
              <a:rPr lang="en-US" smtClean="0"/>
              <a:pPr/>
              <a:t>9/24/2012</a:t>
            </a:fld>
            <a:endParaRPr lang="en-US" dirty="0"/>
          </a:p>
        </p:txBody>
      </p:sp>
      <p:pic>
        <p:nvPicPr>
          <p:cNvPr id="23554" name="Picture 2" descr="C:\Documents and Settings\U01B954\Desktop\cell-35.JPG"/>
          <p:cNvPicPr>
            <a:picLocks noChangeAspect="1" noChangeArrowheads="1"/>
          </p:cNvPicPr>
          <p:nvPr/>
        </p:nvPicPr>
        <p:blipFill>
          <a:blip r:embed="rId2" cstate="print"/>
          <a:srcRect/>
          <a:stretch>
            <a:fillRect/>
          </a:stretch>
        </p:blipFill>
        <p:spPr bwMode="auto">
          <a:xfrm>
            <a:off x="1524000" y="4105275"/>
            <a:ext cx="7248525" cy="1914525"/>
          </a:xfrm>
          <a:prstGeom prst="rect">
            <a:avLst/>
          </a:prstGeom>
          <a:noFill/>
        </p:spPr>
      </p:pic>
      <p:pic>
        <p:nvPicPr>
          <p:cNvPr id="23555" name="Picture 3" descr="C:\Documents and Settings\U01B954\Desktop\cell-34.JPG"/>
          <p:cNvPicPr>
            <a:picLocks noChangeAspect="1" noChangeArrowheads="1"/>
          </p:cNvPicPr>
          <p:nvPr/>
        </p:nvPicPr>
        <p:blipFill>
          <a:blip r:embed="rId3" cstate="print"/>
          <a:srcRect/>
          <a:stretch>
            <a:fillRect/>
          </a:stretch>
        </p:blipFill>
        <p:spPr bwMode="auto">
          <a:xfrm>
            <a:off x="2895600" y="1295400"/>
            <a:ext cx="5372100" cy="2162175"/>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Body - Details of the TT</a:t>
            </a:r>
            <a:endParaRPr lang="en-US" sz="2400" b="0" dirty="0"/>
          </a:p>
        </p:txBody>
      </p:sp>
      <p:sp>
        <p:nvSpPr>
          <p:cNvPr id="3" name="Content Placeholder 2"/>
          <p:cNvSpPr>
            <a:spLocks noGrp="1"/>
          </p:cNvSpPr>
          <p:nvPr>
            <p:ph idx="1"/>
          </p:nvPr>
        </p:nvSpPr>
        <p:spPr/>
        <p:txBody>
          <a:bodyPr/>
          <a:lstStyle/>
          <a:p>
            <a:endParaRPr lang="en-US" sz="2400" dirty="0" smtClean="0"/>
          </a:p>
          <a:p>
            <a:pPr>
              <a:buNone/>
            </a:pPr>
            <a:r>
              <a:rPr lang="en-US" sz="2400" dirty="0" smtClean="0"/>
              <a:t> </a:t>
            </a:r>
            <a:r>
              <a:rPr lang="en-US" sz="2000" dirty="0" smtClean="0"/>
              <a:t>Press Size (Cell 37)</a:t>
            </a:r>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r>
              <a:rPr lang="en-US" sz="2000" dirty="0" smtClean="0"/>
              <a:t>Tool Life Cycles (Cell 50)</a:t>
            </a:r>
          </a:p>
          <a:p>
            <a:endParaRPr lang="en-US" dirty="0"/>
          </a:p>
        </p:txBody>
      </p:sp>
      <p:sp>
        <p:nvSpPr>
          <p:cNvPr id="4" name="Date Placeholder 3"/>
          <p:cNvSpPr>
            <a:spLocks noGrp="1"/>
          </p:cNvSpPr>
          <p:nvPr>
            <p:ph type="dt" sz="half" idx="2"/>
          </p:nvPr>
        </p:nvSpPr>
        <p:spPr/>
        <p:txBody>
          <a:bodyPr/>
          <a:lstStyle/>
          <a:p>
            <a:fld id="{850CD1E0-19FE-4750-A4D5-50096F706B2C}" type="datetime1">
              <a:rPr lang="en-US" smtClean="0"/>
              <a:pPr/>
              <a:t>9/24/2012</a:t>
            </a:fld>
            <a:endParaRPr lang="en-US" dirty="0"/>
          </a:p>
        </p:txBody>
      </p:sp>
      <p:pic>
        <p:nvPicPr>
          <p:cNvPr id="27649" name="Picture 1" descr="C:\Documents and Settings\U01B954\Desktop\cel-50.JPG"/>
          <p:cNvPicPr>
            <a:picLocks noChangeAspect="1" noChangeArrowheads="1"/>
          </p:cNvPicPr>
          <p:nvPr/>
        </p:nvPicPr>
        <p:blipFill>
          <a:blip r:embed="rId2" cstate="print"/>
          <a:srcRect/>
          <a:stretch>
            <a:fillRect/>
          </a:stretch>
        </p:blipFill>
        <p:spPr bwMode="auto">
          <a:xfrm>
            <a:off x="3827884" y="3733800"/>
            <a:ext cx="4096916" cy="2268349"/>
          </a:xfrm>
          <a:prstGeom prst="rect">
            <a:avLst/>
          </a:prstGeom>
          <a:noFill/>
        </p:spPr>
      </p:pic>
      <p:pic>
        <p:nvPicPr>
          <p:cNvPr id="22530" name="Picture 2" descr="C:\Documents and Settings\U01B954\Desktop\cell-36-37.JPG"/>
          <p:cNvPicPr>
            <a:picLocks noChangeAspect="1" noChangeArrowheads="1"/>
          </p:cNvPicPr>
          <p:nvPr/>
        </p:nvPicPr>
        <p:blipFill>
          <a:blip r:embed="rId3" cstate="print"/>
          <a:srcRect/>
          <a:stretch>
            <a:fillRect/>
          </a:stretch>
        </p:blipFill>
        <p:spPr bwMode="auto">
          <a:xfrm>
            <a:off x="3429000" y="1447800"/>
            <a:ext cx="5562600" cy="2070196"/>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2400" dirty="0" smtClean="0"/>
              <a:t> </a:t>
            </a:r>
            <a:r>
              <a:rPr lang="en-US" sz="2400" b="0" dirty="0" smtClean="0"/>
              <a:t>FAQ’s  -- TT (Tooling Transparency) </a:t>
            </a:r>
            <a:endParaRPr lang="en-US" sz="2400" b="0" dirty="0"/>
          </a:p>
        </p:txBody>
      </p:sp>
      <p:sp>
        <p:nvSpPr>
          <p:cNvPr id="3" name="Content Placeholder 2"/>
          <p:cNvSpPr>
            <a:spLocks noGrp="1"/>
          </p:cNvSpPr>
          <p:nvPr>
            <p:ph idx="1"/>
          </p:nvPr>
        </p:nvSpPr>
        <p:spPr>
          <a:xfrm>
            <a:off x="228600" y="1371600"/>
            <a:ext cx="8382000" cy="4648200"/>
          </a:xfrm>
        </p:spPr>
        <p:txBody>
          <a:bodyPr>
            <a:normAutofit/>
          </a:bodyPr>
          <a:lstStyle/>
          <a:p>
            <a:pPr>
              <a:buNone/>
            </a:pPr>
            <a:r>
              <a:rPr lang="en-US" sz="2000" dirty="0" smtClean="0">
                <a:solidFill>
                  <a:srgbClr val="FF0000"/>
                </a:solidFill>
              </a:rPr>
              <a:t>Q: Do I have to fill out all the fields on the TT before I can send it in to Navistar?</a:t>
            </a:r>
          </a:p>
          <a:p>
            <a:pPr>
              <a:buNone/>
            </a:pPr>
            <a:r>
              <a:rPr lang="en-US" sz="1800" dirty="0" smtClean="0"/>
              <a:t>A: NO.</a:t>
            </a:r>
            <a:r>
              <a:rPr lang="en-US" sz="2000" dirty="0" smtClean="0"/>
              <a:t> The required fields are the only fields that need to be filled in.</a:t>
            </a:r>
          </a:p>
          <a:p>
            <a:pPr>
              <a:buNone/>
            </a:pPr>
            <a:endParaRPr lang="en-US" sz="900" dirty="0" smtClean="0"/>
          </a:p>
          <a:p>
            <a:pPr>
              <a:buNone/>
            </a:pPr>
            <a:r>
              <a:rPr lang="en-US" sz="2000" dirty="0" smtClean="0">
                <a:solidFill>
                  <a:srgbClr val="FF0000"/>
                </a:solidFill>
              </a:rPr>
              <a:t>Q: Can I get my P.O. if I do not submit the TT?</a:t>
            </a:r>
          </a:p>
          <a:p>
            <a:pPr>
              <a:buNone/>
            </a:pPr>
            <a:r>
              <a:rPr lang="en-US" sz="2000" dirty="0" smtClean="0"/>
              <a:t>A: No. The TT form is required, then uploaded in order to generate the P.O.</a:t>
            </a:r>
          </a:p>
          <a:p>
            <a:pPr>
              <a:buNone/>
            </a:pPr>
            <a:endParaRPr lang="en-US" sz="2000" dirty="0" smtClean="0"/>
          </a:p>
          <a:p>
            <a:pPr>
              <a:buNone/>
            </a:pPr>
            <a:endParaRPr lang="en-US" sz="2000" dirty="0" smtClean="0"/>
          </a:p>
          <a:p>
            <a:pPr>
              <a:buNone/>
            </a:pPr>
            <a:endParaRPr lang="en-US" sz="2000" dirty="0" smtClean="0"/>
          </a:p>
          <a:p>
            <a:pPr>
              <a:buNone/>
            </a:pPr>
            <a:r>
              <a:rPr lang="en-US" sz="2000" dirty="0" smtClean="0">
                <a:solidFill>
                  <a:srgbClr val="7030A0"/>
                </a:solidFill>
              </a:rPr>
              <a:t>Note: the TT form will be used for input to start the PSTAR system and must be supplied in Provided Excel format.</a:t>
            </a:r>
          </a:p>
          <a:p>
            <a:pPr>
              <a:buNone/>
            </a:pPr>
            <a:endParaRPr lang="en-US" sz="2000" dirty="0">
              <a:solidFill>
                <a:srgbClr val="7030A0"/>
              </a:solidFill>
            </a:endParaRPr>
          </a:p>
        </p:txBody>
      </p:sp>
      <p:sp>
        <p:nvSpPr>
          <p:cNvPr id="4" name="Date Placeholder 3"/>
          <p:cNvSpPr>
            <a:spLocks noGrp="1"/>
          </p:cNvSpPr>
          <p:nvPr>
            <p:ph type="dt" sz="half" idx="2"/>
          </p:nvPr>
        </p:nvSpPr>
        <p:spPr/>
        <p:txBody>
          <a:bodyPr/>
          <a:lstStyle/>
          <a:p>
            <a:fld id="{D8101ED9-1F8B-4598-AA5F-9700E0D6050F}" type="datetime1">
              <a:rPr lang="en-US" smtClean="0"/>
              <a:pPr/>
              <a:t>9/24/2012</a:t>
            </a:fld>
            <a:endParaRPr lang="en-US" dirty="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371600"/>
            <a:ext cx="7924800" cy="33528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TAR  (Tooling Acceptance Report)  </a:t>
            </a:r>
            <a:br>
              <a:rPr lang="en-US" dirty="0" smtClean="0"/>
            </a:br>
            <a:r>
              <a:rPr lang="en-US" sz="2700" dirty="0" smtClean="0"/>
              <a:t/>
            </a:r>
            <a:br>
              <a:rPr lang="en-US" sz="2700" dirty="0" smtClean="0"/>
            </a:br>
            <a:r>
              <a:rPr lang="en-US" sz="2700" dirty="0" smtClean="0"/>
              <a:t>TIM  (Tooling Inventory Master)</a:t>
            </a:r>
            <a:br>
              <a:rPr lang="en-US" sz="2700" dirty="0" smtClean="0"/>
            </a:br>
            <a:r>
              <a:rPr lang="en-US" sz="2700" dirty="0" smtClean="0"/>
              <a:t/>
            </a:r>
            <a:br>
              <a:rPr lang="en-US" sz="2700" dirty="0" smtClean="0"/>
            </a:br>
            <a:r>
              <a:rPr lang="en-US" sz="2700" dirty="0" smtClean="0"/>
              <a:t>Final Invoice Procedure</a:t>
            </a:r>
            <a:br>
              <a:rPr lang="en-US" sz="2700" dirty="0" smtClean="0"/>
            </a:br>
            <a:r>
              <a:rPr lang="en-US" sz="2700" dirty="0" smtClean="0"/>
              <a:t/>
            </a:r>
            <a:br>
              <a:rPr lang="en-US" sz="2700" dirty="0" smtClean="0"/>
            </a:br>
            <a:r>
              <a:rPr lang="en-US" sz="2400" dirty="0" smtClean="0"/>
              <a:t> Financial Request - Asset Verification Inventory </a:t>
            </a:r>
            <a:r>
              <a:rPr lang="en-US" sz="2700" dirty="0" smtClean="0"/>
              <a:t/>
            </a:r>
            <a:br>
              <a:rPr lang="en-US" sz="2700"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0" y="4191000"/>
            <a:ext cx="3733800" cy="990600"/>
          </a:xfrm>
        </p:spPr>
        <p:txBody>
          <a:bodyPr>
            <a:normAutofit/>
          </a:bodyPr>
          <a:lstStyle/>
          <a:p>
            <a:pPr algn="l"/>
            <a:r>
              <a:rPr lang="en-US" i="1" dirty="0" smtClean="0"/>
              <a:t>James Felbinger </a:t>
            </a:r>
          </a:p>
          <a:p>
            <a:pPr algn="l"/>
            <a:r>
              <a:rPr lang="en-US" i="1" dirty="0" smtClean="0"/>
              <a:t>Supplier Tooling Manager</a:t>
            </a:r>
            <a:endParaRPr lang="en-US" i="1" dirty="0"/>
          </a:p>
        </p:txBody>
      </p:sp>
    </p:spTree>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The New TAR &amp; TIM  Documents</a:t>
            </a:r>
            <a:endParaRPr lang="en-US" sz="2400" b="0" dirty="0"/>
          </a:p>
        </p:txBody>
      </p:sp>
      <p:sp>
        <p:nvSpPr>
          <p:cNvPr id="3" name="Content Placeholder 2"/>
          <p:cNvSpPr>
            <a:spLocks noGrp="1"/>
          </p:cNvSpPr>
          <p:nvPr>
            <p:ph idx="1"/>
          </p:nvPr>
        </p:nvSpPr>
        <p:spPr>
          <a:xfrm>
            <a:off x="152400" y="1447800"/>
            <a:ext cx="8534400" cy="4724400"/>
          </a:xfrm>
        </p:spPr>
        <p:txBody>
          <a:bodyPr>
            <a:normAutofit/>
          </a:bodyPr>
          <a:lstStyle/>
          <a:p>
            <a:r>
              <a:rPr lang="en-US" sz="2000" dirty="0" smtClean="0"/>
              <a:t>I would like to introduce the </a:t>
            </a:r>
            <a:r>
              <a:rPr lang="en-US" sz="2000" u="sng" dirty="0" smtClean="0"/>
              <a:t>Newly Created </a:t>
            </a:r>
            <a:r>
              <a:rPr lang="en-US" sz="2000" dirty="0" smtClean="0">
                <a:solidFill>
                  <a:srgbClr val="FF0000"/>
                </a:solidFill>
              </a:rPr>
              <a:t>TAR</a:t>
            </a:r>
            <a:r>
              <a:rPr lang="en-US" sz="2000" dirty="0" smtClean="0"/>
              <a:t> and </a:t>
            </a:r>
            <a:r>
              <a:rPr lang="en-US" sz="2000" dirty="0" smtClean="0">
                <a:solidFill>
                  <a:srgbClr val="FF0000"/>
                </a:solidFill>
              </a:rPr>
              <a:t>TIM</a:t>
            </a:r>
            <a:r>
              <a:rPr lang="en-US" sz="2000" dirty="0" smtClean="0"/>
              <a:t> forms. These 2 forms will be used for the collection of Tooling Detail data and inventory asset management data from Navistar suppliers and their sub suppliers.</a:t>
            </a:r>
          </a:p>
          <a:p>
            <a:r>
              <a:rPr lang="en-US" sz="2000" dirty="0" smtClean="0">
                <a:solidFill>
                  <a:srgbClr val="FF0000"/>
                </a:solidFill>
              </a:rPr>
              <a:t>Note:  collecting tooling inventory is not a completely new process to most of you. This is just an attempt to standardize the forms so that we all can benefit from the tooling information collected. </a:t>
            </a:r>
            <a:r>
              <a:rPr lang="en-US" sz="2000" dirty="0" smtClean="0">
                <a:solidFill>
                  <a:srgbClr val="00B050"/>
                </a:solidFill>
              </a:rPr>
              <a:t>This data will also integrate into our system for an automatic inventory management process.</a:t>
            </a:r>
          </a:p>
          <a:p>
            <a:endParaRPr lang="en-US" sz="800" dirty="0" smtClean="0">
              <a:solidFill>
                <a:srgbClr val="FF0000"/>
              </a:solidFill>
            </a:endParaRPr>
          </a:p>
          <a:p>
            <a:r>
              <a:rPr lang="en-US" sz="2000" dirty="0" smtClean="0"/>
              <a:t>The </a:t>
            </a:r>
            <a:r>
              <a:rPr lang="en-US" sz="2000" dirty="0" smtClean="0">
                <a:solidFill>
                  <a:srgbClr val="FF0000"/>
                </a:solidFill>
              </a:rPr>
              <a:t>TAR’S</a:t>
            </a:r>
            <a:r>
              <a:rPr lang="en-US" sz="2000" dirty="0" smtClean="0"/>
              <a:t> focus is to effectively collect and record the Detailed Tooling Information related to each Purchase Order for tooling owned by Navistar.</a:t>
            </a:r>
          </a:p>
          <a:p>
            <a:r>
              <a:rPr lang="en-US" sz="2000" dirty="0" smtClean="0"/>
              <a:t>The TAR will only have tooling details for a </a:t>
            </a:r>
            <a:r>
              <a:rPr lang="en-US" sz="2000" u="sng" dirty="0" smtClean="0"/>
              <a:t>single Purchase Order</a:t>
            </a:r>
            <a:r>
              <a:rPr lang="en-US" sz="2000" dirty="0" smtClean="0"/>
              <a:t>.</a:t>
            </a:r>
          </a:p>
          <a:p>
            <a:endParaRPr lang="en-US" sz="1050" dirty="0" smtClean="0"/>
          </a:p>
          <a:p>
            <a:r>
              <a:rPr lang="en-US" sz="2000" dirty="0" smtClean="0"/>
              <a:t>The </a:t>
            </a:r>
            <a:r>
              <a:rPr lang="en-US" sz="2000" dirty="0" smtClean="0">
                <a:solidFill>
                  <a:srgbClr val="FF0000"/>
                </a:solidFill>
              </a:rPr>
              <a:t>TIM’s</a:t>
            </a:r>
            <a:r>
              <a:rPr lang="en-US" sz="2000" dirty="0" smtClean="0"/>
              <a:t> focus is to effectively collect and record the Detailed Tooling Information related to </a:t>
            </a:r>
            <a:r>
              <a:rPr lang="en-US" sz="2000" u="sng" dirty="0" smtClean="0"/>
              <a:t>All Tooling </a:t>
            </a:r>
            <a:r>
              <a:rPr lang="en-US" sz="2000" dirty="0" smtClean="0"/>
              <a:t>located at the tier 1 and there sub-suppliers for tooling owned by Navistar.</a:t>
            </a:r>
            <a:endParaRPr lang="en-US" sz="2000" dirty="0"/>
          </a:p>
        </p:txBody>
      </p:sp>
      <p:sp>
        <p:nvSpPr>
          <p:cNvPr id="4" name="Date Placeholder 3"/>
          <p:cNvSpPr>
            <a:spLocks noGrp="1"/>
          </p:cNvSpPr>
          <p:nvPr>
            <p:ph type="dt" sz="half" idx="2"/>
          </p:nvPr>
        </p:nvSpPr>
        <p:spPr/>
        <p:txBody>
          <a:bodyPr/>
          <a:lstStyle/>
          <a:p>
            <a:fld id="{5BC32B8C-6382-4EEE-A164-9FB283E3B4F6}" type="datetime1">
              <a:rPr lang="en-US" smtClean="0"/>
              <a:pPr/>
              <a:t>9/24/2012</a:t>
            </a:fld>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What is a NAVISTAR TAR ?</a:t>
            </a:r>
            <a:endParaRPr lang="en-US" sz="2400" b="0" dirty="0"/>
          </a:p>
        </p:txBody>
      </p:sp>
      <p:sp>
        <p:nvSpPr>
          <p:cNvPr id="4" name="Date Placeholder 3"/>
          <p:cNvSpPr>
            <a:spLocks noGrp="1"/>
          </p:cNvSpPr>
          <p:nvPr>
            <p:ph type="dt" sz="half" idx="2"/>
          </p:nvPr>
        </p:nvSpPr>
        <p:spPr/>
        <p:txBody>
          <a:bodyPr/>
          <a:lstStyle/>
          <a:p>
            <a:fld id="{CFD306DF-26A8-46FC-B76C-E97A751D863C}" type="datetime1">
              <a:rPr lang="en-US" smtClean="0"/>
              <a:pPr/>
              <a:t>9/24/2012</a:t>
            </a:fld>
            <a:endParaRPr lang="en-US" dirty="0"/>
          </a:p>
        </p:txBody>
      </p:sp>
      <p:sp>
        <p:nvSpPr>
          <p:cNvPr id="5" name="Content Placeholder 5"/>
          <p:cNvSpPr>
            <a:spLocks noGrp="1"/>
          </p:cNvSpPr>
          <p:nvPr>
            <p:ph idx="1"/>
          </p:nvPr>
        </p:nvSpPr>
        <p:spPr>
          <a:xfrm>
            <a:off x="0" y="1371600"/>
            <a:ext cx="9144000" cy="4648200"/>
          </a:xfrm>
          <a:ln>
            <a:noFill/>
          </a:ln>
        </p:spPr>
        <p:txBody>
          <a:bodyPr>
            <a:normAutofit fontScale="70000" lnSpcReduction="20000"/>
          </a:bodyPr>
          <a:lstStyle/>
          <a:p>
            <a:r>
              <a:rPr lang="en-US" dirty="0" smtClean="0"/>
              <a:t>TAR stands for (Tool Acceptance Report) which is a document that shows in detail all tools, fixtures, and Gages as listed on a specific Purchase Order. (See example )</a:t>
            </a:r>
          </a:p>
          <a:p>
            <a:endParaRPr lang="en-US" sz="1400" dirty="0" smtClean="0"/>
          </a:p>
          <a:p>
            <a:r>
              <a:rPr lang="en-US" dirty="0" smtClean="0"/>
              <a:t>The TAR is designed to capture specific tooling details related to each P.O. and is required when sending invoice for final payment.</a:t>
            </a:r>
          </a:p>
          <a:p>
            <a:endParaRPr lang="en-US" dirty="0" smtClean="0"/>
          </a:p>
          <a:p>
            <a:r>
              <a:rPr lang="en-US" dirty="0" smtClean="0"/>
              <a:t>The TAR must be signed off by the Supplier and then submitted as part of the Final Invoice Package Submission.</a:t>
            </a:r>
          </a:p>
          <a:p>
            <a:endParaRPr lang="en-US" sz="1300" dirty="0" smtClean="0"/>
          </a:p>
          <a:p>
            <a:r>
              <a:rPr lang="en-US" dirty="0" smtClean="0">
                <a:solidFill>
                  <a:srgbClr val="FF0000"/>
                </a:solidFill>
              </a:rPr>
              <a:t>TAR  Form must be submitted in Excel format as provided.</a:t>
            </a:r>
          </a:p>
          <a:p>
            <a:endParaRPr lang="en-US" sz="1000" dirty="0" smtClean="0"/>
          </a:p>
          <a:p>
            <a:endParaRPr lang="en-US" sz="1100" dirty="0" smtClean="0"/>
          </a:p>
          <a:p>
            <a:r>
              <a:rPr lang="en-US" dirty="0" smtClean="0"/>
              <a:t>The TAR process is scheduled to start on </a:t>
            </a:r>
            <a:r>
              <a:rPr lang="en-US" b="1" u="sng" dirty="0" smtClean="0"/>
              <a:t>November 1</a:t>
            </a:r>
            <a:r>
              <a:rPr lang="en-US" b="1" u="sng" baseline="30000" dirty="0" smtClean="0"/>
              <a:t>st</a:t>
            </a:r>
            <a:r>
              <a:rPr lang="en-US" b="1" u="sng" dirty="0" smtClean="0"/>
              <a:t>, 2012.</a:t>
            </a:r>
          </a:p>
          <a:p>
            <a:endParaRPr lang="en-US" b="1" u="sng" dirty="0" smtClean="0">
              <a:solidFill>
                <a:schemeClr val="accent6">
                  <a:lumMod val="50000"/>
                </a:schemeClr>
              </a:solidFill>
            </a:endParaRPr>
          </a:p>
          <a:p>
            <a:r>
              <a:rPr lang="en-US" dirty="0" smtClean="0"/>
              <a:t>A  blank TAR form can be found on the Navistar Supplier website:</a:t>
            </a:r>
          </a:p>
          <a:p>
            <a:pPr>
              <a:buNone/>
            </a:pPr>
            <a:r>
              <a:rPr lang="en-US" dirty="0" smtClean="0"/>
              <a:t>	</a:t>
            </a:r>
            <a:r>
              <a:rPr lang="en-US" dirty="0" smtClean="0">
                <a:hlinkClick r:id="rId2"/>
              </a:rPr>
              <a:t>www.navistarsupplier.com/SupplierTooling/SupplierTooling.asp</a:t>
            </a:r>
            <a:endParaRPr lang="en-US" dirty="0" smtClean="0"/>
          </a:p>
          <a:p>
            <a:pPr>
              <a:buNone/>
            </a:pPr>
            <a:r>
              <a:rPr lang="en-US" dirty="0" smtClean="0"/>
              <a:t>		</a:t>
            </a: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152400" y="1295400"/>
          <a:ext cx="8770722" cy="6096000"/>
        </p:xfrm>
        <a:graphic>
          <a:graphicData uri="http://schemas.openxmlformats.org/presentationml/2006/ole">
            <p:oleObj spid="_x0000_s124930" name="Worksheet" r:id="rId3" imgW="11630025" imgH="11449050" progId="Excel.Sheet.8">
              <p:embed/>
            </p:oleObj>
          </a:graphicData>
        </a:graphic>
      </p:graphicFrame>
      <p:sp>
        <p:nvSpPr>
          <p:cNvPr id="2" name="Title 1"/>
          <p:cNvSpPr>
            <a:spLocks noGrp="1"/>
          </p:cNvSpPr>
          <p:nvPr>
            <p:ph type="title"/>
          </p:nvPr>
        </p:nvSpPr>
        <p:spPr>
          <a:xfrm>
            <a:off x="0" y="0"/>
            <a:ext cx="9144000" cy="1219200"/>
          </a:xfrm>
        </p:spPr>
        <p:txBody>
          <a:bodyPr>
            <a:normAutofit/>
          </a:bodyPr>
          <a:lstStyle/>
          <a:p>
            <a:r>
              <a:rPr lang="en-US" sz="2400" b="0" dirty="0" smtClean="0"/>
              <a:t>   TAR (Tooling Acceptance Report)  - Example</a:t>
            </a:r>
            <a:endParaRPr lang="en-US" sz="2400" b="0" dirty="0"/>
          </a:p>
        </p:txBody>
      </p:sp>
      <p:sp>
        <p:nvSpPr>
          <p:cNvPr id="4" name="Date Placeholder 3"/>
          <p:cNvSpPr>
            <a:spLocks noGrp="1"/>
          </p:cNvSpPr>
          <p:nvPr>
            <p:ph type="dt" sz="half" idx="2"/>
          </p:nvPr>
        </p:nvSpPr>
        <p:spPr>
          <a:xfrm>
            <a:off x="0" y="6492875"/>
            <a:ext cx="2133600" cy="365125"/>
          </a:xfrm>
        </p:spPr>
        <p:txBody>
          <a:bodyPr/>
          <a:lstStyle/>
          <a:p>
            <a:fld id="{DBEAF3FF-A2D2-4BFF-92DE-2AC84F0A6522}" type="datetime1">
              <a:rPr lang="en-US" smtClean="0"/>
              <a:pPr/>
              <a:t>9/24/2012</a:t>
            </a:fld>
            <a:endParaRPr lang="en-US" dirty="0"/>
          </a:p>
        </p:txBody>
      </p:sp>
      <p:sp>
        <p:nvSpPr>
          <p:cNvPr id="6" name="TextBox 5"/>
          <p:cNvSpPr txBox="1"/>
          <p:nvPr/>
        </p:nvSpPr>
        <p:spPr>
          <a:xfrm>
            <a:off x="0" y="5867400"/>
            <a:ext cx="9144000" cy="369332"/>
          </a:xfrm>
          <a:prstGeom prst="rect">
            <a:avLst/>
          </a:prstGeom>
          <a:solidFill>
            <a:srgbClr val="FF0000"/>
          </a:solidFill>
        </p:spPr>
        <p:txBody>
          <a:bodyPr wrap="square" rtlCol="0">
            <a:spAutoFit/>
          </a:bodyPr>
          <a:lstStyle/>
          <a:p>
            <a:pPr algn="ctr"/>
            <a:r>
              <a:rPr lang="en-US" b="1" dirty="0" smtClean="0">
                <a:solidFill>
                  <a:schemeClr val="bg2"/>
                </a:solidFill>
              </a:rPr>
              <a:t>TAR  has Pop up help boxes to guide you through the required fields</a:t>
            </a:r>
            <a:endParaRPr lang="en-US" b="1" dirty="0">
              <a:solidFill>
                <a:schemeClr val="bg2"/>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2400" b="0" dirty="0" smtClean="0">
                <a:latin typeface="Arial" pitchFamily="34" charset="0"/>
              </a:rPr>
              <a:t>   Supplier Tooling Summit  -  Agenda </a:t>
            </a:r>
            <a:endParaRPr lang="en-US" sz="2400" b="0" dirty="0">
              <a:latin typeface="Arial" pitchFamily="34" charset="0"/>
            </a:endParaRPr>
          </a:p>
        </p:txBody>
      </p:sp>
      <p:sp>
        <p:nvSpPr>
          <p:cNvPr id="5" name="Slide Number Placeholder 4"/>
          <p:cNvSpPr>
            <a:spLocks noGrp="1"/>
          </p:cNvSpPr>
          <p:nvPr>
            <p:ph type="sldNum" sz="quarter" idx="11"/>
          </p:nvPr>
        </p:nvSpPr>
        <p:spPr/>
        <p:txBody>
          <a:bodyPr/>
          <a:lstStyle/>
          <a:p>
            <a:fld id="{7C064691-6E96-493E-964A-1F9C4A1B0224}" type="slidenum">
              <a:rPr lang="en-US" smtClean="0">
                <a:solidFill>
                  <a:prstClr val="white"/>
                </a:solidFill>
              </a:rPr>
              <a:pPr/>
              <a:t>4</a:t>
            </a:fld>
            <a:endParaRPr lang="en-US" dirty="0">
              <a:solidFill>
                <a:prstClr val="white"/>
              </a:solidFill>
            </a:endParaRPr>
          </a:p>
        </p:txBody>
      </p:sp>
      <p:graphicFrame>
        <p:nvGraphicFramePr>
          <p:cNvPr id="6" name="Table 5"/>
          <p:cNvGraphicFramePr>
            <a:graphicFrameLocks noGrp="1"/>
          </p:cNvGraphicFramePr>
          <p:nvPr/>
        </p:nvGraphicFramePr>
        <p:xfrm>
          <a:off x="152400" y="1295399"/>
          <a:ext cx="8839200" cy="4876800"/>
        </p:xfrm>
        <a:graphic>
          <a:graphicData uri="http://schemas.openxmlformats.org/drawingml/2006/table">
            <a:tbl>
              <a:tblPr/>
              <a:tblGrid>
                <a:gridCol w="4532922"/>
                <a:gridCol w="2477340"/>
                <a:gridCol w="1828938"/>
              </a:tblGrid>
              <a:tr h="356801">
                <a:tc>
                  <a:txBody>
                    <a:bodyPr/>
                    <a:lstStyle/>
                    <a:p>
                      <a:pPr marL="0" marR="0">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Welcome – Introduction </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Pat Morello</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8:30am </a:t>
                      </a:r>
                      <a:r>
                        <a:rPr lang="en-US" sz="1400" dirty="0">
                          <a:solidFill>
                            <a:sysClr val="windowText" lastClr="000000"/>
                          </a:solidFill>
                          <a:latin typeface="Arial" pitchFamily="34" charset="0"/>
                          <a:ea typeface="Times New Roman"/>
                          <a:cs typeface="Arial" pitchFamily="34" charset="0"/>
                        </a:rPr>
                        <a:t>– </a:t>
                      </a:r>
                      <a:r>
                        <a:rPr lang="en-US" sz="1400" dirty="0" smtClean="0">
                          <a:solidFill>
                            <a:sysClr val="windowText" lastClr="000000"/>
                          </a:solidFill>
                          <a:latin typeface="Arial" pitchFamily="34" charset="0"/>
                          <a:ea typeface="Times New Roman"/>
                          <a:cs typeface="Arial" pitchFamily="34" charset="0"/>
                        </a:rPr>
                        <a:t>8:40am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9520">
                <a:tc>
                  <a:txBody>
                    <a:bodyPr/>
                    <a:lstStyle/>
                    <a:p>
                      <a:pPr marL="0" marR="0">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Summit Learning Objectives – Tooling Organization &amp; Responsibility</a:t>
                      </a:r>
                      <a:r>
                        <a:rPr lang="en-US" sz="1400" baseline="0" dirty="0" smtClean="0">
                          <a:solidFill>
                            <a:sysClr val="windowText" lastClr="000000"/>
                          </a:solidFill>
                          <a:latin typeface="Arial" pitchFamily="34" charset="0"/>
                          <a:ea typeface="Times New Roman"/>
                          <a:cs typeface="Arial" pitchFamily="34" charset="0"/>
                        </a:rPr>
                        <a:t> Overview</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Ralph Johnson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8:40am – 9:00am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617">
                <a:tc>
                  <a:txBody>
                    <a:bodyPr/>
                    <a:lstStyle/>
                    <a:p>
                      <a:pPr marL="0" marR="0">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Updated Supplier Tooling Guidelines</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Jerry Steiner</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9:00am </a:t>
                      </a:r>
                      <a:r>
                        <a:rPr lang="en-US" sz="1400" dirty="0">
                          <a:solidFill>
                            <a:sysClr val="windowText" lastClr="000000"/>
                          </a:solidFill>
                          <a:latin typeface="Arial" pitchFamily="34" charset="0"/>
                          <a:ea typeface="Times New Roman"/>
                          <a:cs typeface="Arial" pitchFamily="34" charset="0"/>
                        </a:rPr>
                        <a:t>– </a:t>
                      </a:r>
                      <a:r>
                        <a:rPr lang="en-US" sz="1400" dirty="0" smtClean="0">
                          <a:solidFill>
                            <a:sysClr val="windowText" lastClr="000000"/>
                          </a:solidFill>
                          <a:latin typeface="Arial" pitchFamily="34" charset="0"/>
                          <a:ea typeface="Times New Roman"/>
                          <a:cs typeface="Arial" pitchFamily="34" charset="0"/>
                        </a:rPr>
                        <a:t>9:30am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8161">
                <a:tc>
                  <a:txBody>
                    <a:bodyPr/>
                    <a:lstStyle/>
                    <a:p>
                      <a:pPr marL="0" marR="0">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New Tooling Transparency Form (TT)</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Craig Brelsfoard</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9:30am </a:t>
                      </a:r>
                      <a:r>
                        <a:rPr lang="en-US" sz="1400" dirty="0">
                          <a:solidFill>
                            <a:sysClr val="windowText" lastClr="000000"/>
                          </a:solidFill>
                          <a:latin typeface="Arial" pitchFamily="34" charset="0"/>
                          <a:ea typeface="Times New Roman"/>
                          <a:cs typeface="Arial" pitchFamily="34" charset="0"/>
                        </a:rPr>
                        <a:t>– </a:t>
                      </a:r>
                      <a:r>
                        <a:rPr lang="en-US" sz="1400" dirty="0" smtClean="0">
                          <a:solidFill>
                            <a:sysClr val="windowText" lastClr="000000"/>
                          </a:solidFill>
                          <a:latin typeface="Arial" pitchFamily="34" charset="0"/>
                          <a:ea typeface="Times New Roman"/>
                          <a:cs typeface="Arial" pitchFamily="34" charset="0"/>
                        </a:rPr>
                        <a:t>9:45am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5285">
                <a:tc>
                  <a:txBody>
                    <a:bodyPr/>
                    <a:lstStyle/>
                    <a:p>
                      <a:pPr marL="0" marR="0">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New Inventory</a:t>
                      </a:r>
                      <a:r>
                        <a:rPr lang="en-US" sz="1400" baseline="0" dirty="0" smtClean="0">
                          <a:solidFill>
                            <a:sysClr val="windowText" lastClr="000000"/>
                          </a:solidFill>
                          <a:latin typeface="Arial" pitchFamily="34" charset="0"/>
                          <a:ea typeface="Times New Roman"/>
                          <a:cs typeface="Arial" pitchFamily="34" charset="0"/>
                        </a:rPr>
                        <a:t> Process and Invoice Requirements (TAR/TIM)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Jim Felbinger</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9:45am </a:t>
                      </a:r>
                      <a:r>
                        <a:rPr lang="en-US" sz="1400" dirty="0">
                          <a:solidFill>
                            <a:sysClr val="windowText" lastClr="000000"/>
                          </a:solidFill>
                          <a:latin typeface="Arial" pitchFamily="34" charset="0"/>
                          <a:ea typeface="Times New Roman"/>
                          <a:cs typeface="Arial" pitchFamily="34" charset="0"/>
                        </a:rPr>
                        <a:t>– </a:t>
                      </a:r>
                      <a:r>
                        <a:rPr lang="en-US" sz="1400" dirty="0" smtClean="0">
                          <a:solidFill>
                            <a:sysClr val="windowText" lastClr="000000"/>
                          </a:solidFill>
                          <a:latin typeface="Arial" pitchFamily="34" charset="0"/>
                          <a:ea typeface="Times New Roman"/>
                          <a:cs typeface="Arial" pitchFamily="34" charset="0"/>
                        </a:rPr>
                        <a:t>10:15am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617">
                <a:tc>
                  <a:txBody>
                    <a:bodyPr/>
                    <a:lstStyle/>
                    <a:p>
                      <a:pPr marL="0" marR="0">
                        <a:spcBef>
                          <a:spcPts val="0"/>
                        </a:spcBef>
                        <a:spcAft>
                          <a:spcPts val="0"/>
                        </a:spcAft>
                      </a:pPr>
                      <a:r>
                        <a:rPr lang="en-US" sz="1400" dirty="0">
                          <a:solidFill>
                            <a:sysClr val="windowText" lastClr="000000"/>
                          </a:solidFill>
                          <a:latin typeface="Arial" pitchFamily="34" charset="0"/>
                          <a:ea typeface="Times New Roman"/>
                          <a:cs typeface="Arial" pitchFamily="34" charset="0"/>
                        </a:rPr>
                        <a:t>Break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10:15am </a:t>
                      </a:r>
                      <a:r>
                        <a:rPr lang="en-US" sz="1400" dirty="0">
                          <a:solidFill>
                            <a:sysClr val="windowText" lastClr="000000"/>
                          </a:solidFill>
                          <a:latin typeface="Arial" pitchFamily="34" charset="0"/>
                          <a:ea typeface="Times New Roman"/>
                          <a:cs typeface="Arial" pitchFamily="34" charset="0"/>
                        </a:rPr>
                        <a:t>– </a:t>
                      </a:r>
                      <a:r>
                        <a:rPr lang="en-US" sz="1400" dirty="0" smtClean="0">
                          <a:solidFill>
                            <a:sysClr val="windowText" lastClr="000000"/>
                          </a:solidFill>
                          <a:latin typeface="Arial" pitchFamily="34" charset="0"/>
                          <a:ea typeface="Times New Roman"/>
                          <a:cs typeface="Arial" pitchFamily="34" charset="0"/>
                        </a:rPr>
                        <a:t>10:45am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28161">
                <a:tc>
                  <a:txBody>
                    <a:bodyPr/>
                    <a:lstStyle/>
                    <a:p>
                      <a:pPr marL="0" marR="0">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New Supplier Tooling Life Report (TLM)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Chris Koranda</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10:45am </a:t>
                      </a:r>
                      <a:r>
                        <a:rPr lang="en-US" sz="1400" dirty="0">
                          <a:solidFill>
                            <a:sysClr val="windowText" lastClr="000000"/>
                          </a:solidFill>
                          <a:latin typeface="Arial" pitchFamily="34" charset="0"/>
                          <a:ea typeface="Times New Roman"/>
                          <a:cs typeface="Arial" pitchFamily="34" charset="0"/>
                        </a:rPr>
                        <a:t>– </a:t>
                      </a:r>
                      <a:r>
                        <a:rPr lang="en-US" sz="1400" dirty="0" smtClean="0">
                          <a:solidFill>
                            <a:sysClr val="windowText" lastClr="000000"/>
                          </a:solidFill>
                          <a:latin typeface="Arial" pitchFamily="34" charset="0"/>
                          <a:ea typeface="Times New Roman"/>
                          <a:cs typeface="Arial" pitchFamily="34" charset="0"/>
                        </a:rPr>
                        <a:t>11:15am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3890">
                <a:tc>
                  <a:txBody>
                    <a:bodyPr/>
                    <a:lstStyle/>
                    <a:p>
                      <a:pPr marL="0" marR="0">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Updated Tooling Bailment</a:t>
                      </a:r>
                      <a:r>
                        <a:rPr lang="en-US" sz="1400" baseline="0" dirty="0" smtClean="0">
                          <a:solidFill>
                            <a:sysClr val="windowText" lastClr="000000"/>
                          </a:solidFill>
                          <a:latin typeface="Arial" pitchFamily="34" charset="0"/>
                          <a:ea typeface="Times New Roman"/>
                          <a:cs typeface="Arial" pitchFamily="34" charset="0"/>
                        </a:rPr>
                        <a:t>  Agreement</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Dan Rowe</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11:15am </a:t>
                      </a:r>
                      <a:r>
                        <a:rPr lang="en-US" sz="1400" dirty="0">
                          <a:solidFill>
                            <a:sysClr val="windowText" lastClr="000000"/>
                          </a:solidFill>
                          <a:latin typeface="Arial" pitchFamily="34" charset="0"/>
                          <a:ea typeface="Times New Roman"/>
                          <a:cs typeface="Arial" pitchFamily="34" charset="0"/>
                        </a:rPr>
                        <a:t>– </a:t>
                      </a:r>
                      <a:r>
                        <a:rPr lang="en-US" sz="1400" dirty="0" smtClean="0">
                          <a:solidFill>
                            <a:sysClr val="windowText" lastClr="000000"/>
                          </a:solidFill>
                          <a:latin typeface="Arial" pitchFamily="34" charset="0"/>
                          <a:ea typeface="Times New Roman"/>
                          <a:cs typeface="Arial" pitchFamily="34" charset="0"/>
                        </a:rPr>
                        <a:t>11:30am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8161">
                <a:tc>
                  <a:txBody>
                    <a:bodyPr/>
                    <a:lstStyle/>
                    <a:p>
                      <a:pPr marL="0" marR="0">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FAQ </a:t>
                      </a:r>
                      <a:r>
                        <a:rPr lang="en-US" sz="1400" dirty="0">
                          <a:solidFill>
                            <a:sysClr val="windowText" lastClr="000000"/>
                          </a:solidFill>
                          <a:latin typeface="Arial" pitchFamily="34" charset="0"/>
                          <a:ea typeface="Times New Roman"/>
                          <a:cs typeface="Arial" pitchFamily="34" charset="0"/>
                        </a:rPr>
                        <a:t>and Wrap-Up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Ralph Johnson</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11:30am </a:t>
                      </a:r>
                      <a:r>
                        <a:rPr lang="en-US" sz="1400" dirty="0">
                          <a:solidFill>
                            <a:sysClr val="windowText" lastClr="000000"/>
                          </a:solidFill>
                          <a:latin typeface="Arial" pitchFamily="34" charset="0"/>
                          <a:ea typeface="Times New Roman"/>
                          <a:cs typeface="Arial" pitchFamily="34" charset="0"/>
                        </a:rPr>
                        <a:t>– 12:00pm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8161">
                <a:tc>
                  <a:txBody>
                    <a:bodyPr/>
                    <a:lstStyle/>
                    <a:p>
                      <a:pPr marL="0" marR="0">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Lunch (served to Auditorium)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400" dirty="0">
                          <a:solidFill>
                            <a:sysClr val="windowText" lastClr="000000"/>
                          </a:solidFill>
                          <a:latin typeface="Arial" pitchFamily="34" charset="0"/>
                          <a:ea typeface="Times New Roman"/>
                          <a:cs typeface="Arial" pitchFamily="34" charset="0"/>
                        </a:rPr>
                        <a:t>12:00pm – 1:00pm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599426">
                <a:tc>
                  <a:txBody>
                    <a:bodyPr/>
                    <a:lstStyle/>
                    <a:p>
                      <a:pPr marL="0" marR="0">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Individual Supplier Breakout Sessions (As Scheduled)</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Tooling Managers</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solidFill>
                            <a:sysClr val="windowText" lastClr="000000"/>
                          </a:solidFill>
                          <a:latin typeface="Arial" pitchFamily="34" charset="0"/>
                          <a:ea typeface="Times New Roman"/>
                          <a:cs typeface="Arial" pitchFamily="34" charset="0"/>
                        </a:rPr>
                        <a:t>1:00pm </a:t>
                      </a:r>
                      <a:r>
                        <a:rPr lang="en-US" sz="1400" dirty="0">
                          <a:solidFill>
                            <a:sysClr val="windowText" lastClr="000000"/>
                          </a:solidFill>
                          <a:latin typeface="Arial" pitchFamily="34" charset="0"/>
                          <a:ea typeface="Times New Roman"/>
                          <a:cs typeface="Arial" pitchFamily="34" charset="0"/>
                        </a:rPr>
                        <a:t>– </a:t>
                      </a:r>
                      <a:r>
                        <a:rPr lang="en-US" sz="1400" dirty="0" smtClean="0">
                          <a:solidFill>
                            <a:sysClr val="windowText" lastClr="000000"/>
                          </a:solidFill>
                          <a:latin typeface="Arial" pitchFamily="34" charset="0"/>
                          <a:ea typeface="Times New Roman"/>
                          <a:cs typeface="Arial" pitchFamily="34" charset="0"/>
                        </a:rPr>
                        <a:t>4:00pm</a:t>
                      </a:r>
                      <a:endParaRPr lang="en-US" sz="1400" dirty="0">
                        <a:solidFill>
                          <a:sysClr val="windowText" lastClr="000000"/>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2400" b="0" dirty="0" smtClean="0"/>
              <a:t>  FAQ’s  -- TAR (Tooling Acceptance Report) </a:t>
            </a:r>
            <a:endParaRPr lang="en-US" sz="2400" b="0" dirty="0"/>
          </a:p>
        </p:txBody>
      </p:sp>
      <p:sp>
        <p:nvSpPr>
          <p:cNvPr id="3" name="Content Placeholder 2"/>
          <p:cNvSpPr>
            <a:spLocks noGrp="1"/>
          </p:cNvSpPr>
          <p:nvPr>
            <p:ph idx="1"/>
          </p:nvPr>
        </p:nvSpPr>
        <p:spPr>
          <a:xfrm>
            <a:off x="228600" y="1371600"/>
            <a:ext cx="8382000" cy="4648200"/>
          </a:xfrm>
        </p:spPr>
        <p:txBody>
          <a:bodyPr>
            <a:normAutofit/>
          </a:bodyPr>
          <a:lstStyle/>
          <a:p>
            <a:pPr>
              <a:buNone/>
            </a:pPr>
            <a:r>
              <a:rPr lang="en-US" sz="2000" dirty="0" smtClean="0">
                <a:solidFill>
                  <a:srgbClr val="FF0000"/>
                </a:solidFill>
              </a:rPr>
              <a:t>Q: Do I have to fill out all the fields on the TAR before I can send it in to get final payment?</a:t>
            </a:r>
          </a:p>
          <a:p>
            <a:pPr>
              <a:buNone/>
            </a:pPr>
            <a:r>
              <a:rPr lang="en-US" sz="1800" dirty="0" smtClean="0"/>
              <a:t>A: </a:t>
            </a:r>
            <a:r>
              <a:rPr lang="en-US" sz="2000" dirty="0" smtClean="0"/>
              <a:t>Yes.  You will need to use the P.O. as reference to fill in all the required fields.  Please match information from the transparency/P.O. to the TAR document. Then add all of the fields to complete each tool’s detail related to size, weight, and supplier locations.</a:t>
            </a:r>
          </a:p>
          <a:p>
            <a:pPr>
              <a:buNone/>
            </a:pPr>
            <a:r>
              <a:rPr lang="en-US" sz="2000" dirty="0" smtClean="0"/>
              <a:t>	 </a:t>
            </a:r>
            <a:r>
              <a:rPr lang="en-US" sz="2000" dirty="0" smtClean="0">
                <a:solidFill>
                  <a:srgbClr val="FF0000"/>
                </a:solidFill>
              </a:rPr>
              <a:t>(TAR must stay in the Excel format provided) </a:t>
            </a:r>
          </a:p>
          <a:p>
            <a:pPr>
              <a:buNone/>
            </a:pPr>
            <a:endParaRPr lang="en-US" sz="900" dirty="0" smtClean="0"/>
          </a:p>
          <a:p>
            <a:pPr>
              <a:buNone/>
            </a:pPr>
            <a:r>
              <a:rPr lang="en-US" sz="2000" dirty="0" smtClean="0">
                <a:solidFill>
                  <a:srgbClr val="FF0000"/>
                </a:solidFill>
              </a:rPr>
              <a:t>Q: Can I get my final payment if I do not submit the TAR?</a:t>
            </a:r>
          </a:p>
          <a:p>
            <a:pPr>
              <a:buNone/>
            </a:pPr>
            <a:r>
              <a:rPr lang="en-US" sz="2000" dirty="0" smtClean="0"/>
              <a:t>A: No. you </a:t>
            </a:r>
            <a:r>
              <a:rPr lang="en-US" sz="2000" u="sng" dirty="0" smtClean="0"/>
              <a:t>must</a:t>
            </a:r>
            <a:r>
              <a:rPr lang="en-US" sz="2000" dirty="0" smtClean="0"/>
              <a:t> submit the completed TAR form with your final invoice package.</a:t>
            </a:r>
          </a:p>
          <a:p>
            <a:pPr>
              <a:buNone/>
            </a:pPr>
            <a:endParaRPr lang="en-US" sz="2000" dirty="0" smtClean="0"/>
          </a:p>
          <a:p>
            <a:pPr>
              <a:buNone/>
            </a:pPr>
            <a:r>
              <a:rPr lang="en-US" sz="2000" dirty="0" smtClean="0">
                <a:solidFill>
                  <a:srgbClr val="7030A0"/>
                </a:solidFill>
              </a:rPr>
              <a:t>Note: the TAR form will be ported into a database in the future.</a:t>
            </a:r>
          </a:p>
          <a:p>
            <a:pPr>
              <a:buNone/>
            </a:pPr>
            <a:endParaRPr lang="en-US" sz="2000" dirty="0">
              <a:solidFill>
                <a:srgbClr val="7030A0"/>
              </a:solidFill>
            </a:endParaRPr>
          </a:p>
        </p:txBody>
      </p:sp>
      <p:sp>
        <p:nvSpPr>
          <p:cNvPr id="4" name="Date Placeholder 3"/>
          <p:cNvSpPr>
            <a:spLocks noGrp="1"/>
          </p:cNvSpPr>
          <p:nvPr>
            <p:ph type="dt" sz="half" idx="2"/>
          </p:nvPr>
        </p:nvSpPr>
        <p:spPr/>
        <p:txBody>
          <a:bodyPr/>
          <a:lstStyle/>
          <a:p>
            <a:fld id="{D8101ED9-1F8B-4598-AA5F-9700E0D6050F}" type="datetime1">
              <a:rPr lang="en-US" smtClean="0"/>
              <a:pPr/>
              <a:t>9/24/2012</a:t>
            </a:fld>
            <a:endParaRPr lang="en-US" dirty="0"/>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0" dirty="0" smtClean="0"/>
              <a:t>FAQ’s  --TAR (Tooling Acceptance Report) Cont’d. </a:t>
            </a:r>
            <a:endParaRPr lang="en-US" sz="2400" b="0" dirty="0"/>
          </a:p>
        </p:txBody>
      </p:sp>
      <p:sp>
        <p:nvSpPr>
          <p:cNvPr id="3" name="Content Placeholder 2"/>
          <p:cNvSpPr>
            <a:spLocks noGrp="1"/>
          </p:cNvSpPr>
          <p:nvPr>
            <p:ph idx="1"/>
          </p:nvPr>
        </p:nvSpPr>
        <p:spPr>
          <a:xfrm>
            <a:off x="152400" y="1371600"/>
            <a:ext cx="8763000" cy="4800600"/>
          </a:xfrm>
        </p:spPr>
        <p:txBody>
          <a:bodyPr>
            <a:normAutofit fontScale="70000" lnSpcReduction="20000"/>
          </a:bodyPr>
          <a:lstStyle/>
          <a:p>
            <a:pPr>
              <a:buNone/>
            </a:pPr>
            <a:r>
              <a:rPr lang="en-US" dirty="0" smtClean="0">
                <a:solidFill>
                  <a:srgbClr val="FF0000"/>
                </a:solidFill>
              </a:rPr>
              <a:t>Q: If I have a P.O. in process do I have to submit a TAR form with my final payment?</a:t>
            </a:r>
          </a:p>
          <a:p>
            <a:pPr>
              <a:buNone/>
            </a:pPr>
            <a:endParaRPr lang="en-US" sz="1050" dirty="0" smtClean="0">
              <a:solidFill>
                <a:srgbClr val="FF0000"/>
              </a:solidFill>
            </a:endParaRPr>
          </a:p>
          <a:p>
            <a:pPr>
              <a:buNone/>
            </a:pPr>
            <a:r>
              <a:rPr lang="en-US" dirty="0" smtClean="0"/>
              <a:t>A: Yes. If there is a current  P.O. in process and you have not submitted the final invoice by </a:t>
            </a:r>
            <a:r>
              <a:rPr lang="en-US" b="1" u="sng" dirty="0" smtClean="0"/>
              <a:t>November 1</a:t>
            </a:r>
            <a:r>
              <a:rPr lang="en-US" b="1" u="sng" baseline="30000" dirty="0" smtClean="0"/>
              <a:t>st</a:t>
            </a:r>
            <a:r>
              <a:rPr lang="en-US" b="1" u="sng" dirty="0" smtClean="0"/>
              <a:t>, 2012 </a:t>
            </a:r>
            <a:r>
              <a:rPr lang="en-US" b="1" dirty="0" smtClean="0"/>
              <a:t>, </a:t>
            </a:r>
            <a:r>
              <a:rPr lang="en-US" dirty="0" smtClean="0"/>
              <a:t>you will need to submit a TAR form with the details of your tooling to match the P.O.. (If you did not receive a pre-populated form – you will need to fill the TAR form in manually.)</a:t>
            </a:r>
          </a:p>
          <a:p>
            <a:pPr>
              <a:buNone/>
            </a:pPr>
            <a:endParaRPr lang="en-US" sz="1000" dirty="0" smtClean="0"/>
          </a:p>
          <a:p>
            <a:pPr>
              <a:buNone/>
            </a:pPr>
            <a:r>
              <a:rPr lang="en-US" dirty="0" smtClean="0">
                <a:solidFill>
                  <a:srgbClr val="FF0000"/>
                </a:solidFill>
              </a:rPr>
              <a:t>Q: If I move a tool to a new production location, do I have to resubmit a TAR form?</a:t>
            </a:r>
          </a:p>
          <a:p>
            <a:pPr>
              <a:buNone/>
            </a:pPr>
            <a:endParaRPr lang="en-US" sz="1000" dirty="0" smtClean="0">
              <a:solidFill>
                <a:srgbClr val="FF0000"/>
              </a:solidFill>
            </a:endParaRPr>
          </a:p>
          <a:p>
            <a:pPr>
              <a:buNone/>
            </a:pPr>
            <a:r>
              <a:rPr lang="en-US" dirty="0" smtClean="0"/>
              <a:t>A: Yes.  Whenever a tool moves to a different production location the supplier </a:t>
            </a:r>
            <a:r>
              <a:rPr lang="en-US" u="sng" dirty="0" smtClean="0"/>
              <a:t>must submit written notification </a:t>
            </a:r>
            <a:r>
              <a:rPr lang="en-US" dirty="0" smtClean="0"/>
              <a:t>to the Navistar Supply Manager,&amp; Tooling Manager then submit a </a:t>
            </a:r>
            <a:r>
              <a:rPr lang="en-US" u="sng" dirty="0" smtClean="0"/>
              <a:t>new</a:t>
            </a:r>
            <a:r>
              <a:rPr lang="en-US" dirty="0" smtClean="0"/>
              <a:t> TAR document along with updating the TIM document.</a:t>
            </a:r>
          </a:p>
          <a:p>
            <a:pPr algn="r">
              <a:buNone/>
            </a:pPr>
            <a:endParaRPr lang="en-US" sz="1000" dirty="0" smtClean="0"/>
          </a:p>
          <a:p>
            <a:pPr>
              <a:buNone/>
            </a:pPr>
            <a:r>
              <a:rPr lang="en-US" dirty="0" smtClean="0">
                <a:solidFill>
                  <a:srgbClr val="FF0000"/>
                </a:solidFill>
              </a:rPr>
              <a:t>Q: What format should be used to submit a TAR? </a:t>
            </a:r>
          </a:p>
          <a:p>
            <a:pPr>
              <a:buNone/>
            </a:pPr>
            <a:r>
              <a:rPr lang="en-US" dirty="0" smtClean="0"/>
              <a:t>A: The Navistar TAR form </a:t>
            </a:r>
            <a:r>
              <a:rPr lang="en-US" u="sng" dirty="0" smtClean="0"/>
              <a:t>must only be submitted in the provided excel file format </a:t>
            </a:r>
          </a:p>
          <a:p>
            <a:pPr>
              <a:buNone/>
            </a:pPr>
            <a:r>
              <a:rPr lang="en-US" dirty="0" smtClean="0"/>
              <a:t>     in order for the form to be read into the Navistar Data Systems.</a:t>
            </a:r>
          </a:p>
        </p:txBody>
      </p:sp>
      <p:sp>
        <p:nvSpPr>
          <p:cNvPr id="4" name="Date Placeholder 3"/>
          <p:cNvSpPr>
            <a:spLocks noGrp="1"/>
          </p:cNvSpPr>
          <p:nvPr>
            <p:ph type="dt" sz="half" idx="2"/>
          </p:nvPr>
        </p:nvSpPr>
        <p:spPr/>
        <p:txBody>
          <a:bodyPr/>
          <a:lstStyle/>
          <a:p>
            <a:fld id="{538BBD0A-72FA-4ED9-A875-4738E751FB06}" type="datetime1">
              <a:rPr lang="en-US" smtClean="0"/>
              <a:pPr/>
              <a:t>9/24/2012</a:t>
            </a:fld>
            <a:endParaRPr lang="en-US" dirty="0"/>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What is a NAVISTAR TIM ?</a:t>
            </a:r>
            <a:endParaRPr lang="en-US" sz="2400" b="0" dirty="0"/>
          </a:p>
        </p:txBody>
      </p:sp>
      <p:sp>
        <p:nvSpPr>
          <p:cNvPr id="4" name="Date Placeholder 3"/>
          <p:cNvSpPr>
            <a:spLocks noGrp="1"/>
          </p:cNvSpPr>
          <p:nvPr>
            <p:ph type="dt" sz="half" idx="2"/>
          </p:nvPr>
        </p:nvSpPr>
        <p:spPr/>
        <p:txBody>
          <a:bodyPr/>
          <a:lstStyle/>
          <a:p>
            <a:fld id="{E9A31448-3303-49E4-89FA-E5B1F299C454}" type="datetime1">
              <a:rPr lang="en-US" smtClean="0"/>
              <a:pPr/>
              <a:t>9/24/2012</a:t>
            </a:fld>
            <a:endParaRPr lang="en-US" dirty="0"/>
          </a:p>
        </p:txBody>
      </p:sp>
      <p:sp>
        <p:nvSpPr>
          <p:cNvPr id="5" name="Content Placeholder 2"/>
          <p:cNvSpPr>
            <a:spLocks noGrp="1"/>
          </p:cNvSpPr>
          <p:nvPr>
            <p:ph idx="1"/>
          </p:nvPr>
        </p:nvSpPr>
        <p:spPr>
          <a:xfrm>
            <a:off x="152400" y="1524000"/>
            <a:ext cx="8763000" cy="4572000"/>
          </a:xfrm>
        </p:spPr>
        <p:txBody>
          <a:bodyPr>
            <a:normAutofit/>
          </a:bodyPr>
          <a:lstStyle/>
          <a:p>
            <a:r>
              <a:rPr lang="en-US" sz="2000" dirty="0" smtClean="0"/>
              <a:t>TIM stands for Tooling Inventory Master. Which is a list of all the tooling at a given tier 1 supplier or their sub suppliers, which they are responsible for. </a:t>
            </a:r>
            <a:r>
              <a:rPr lang="en-US" sz="2000" dirty="0" smtClean="0">
                <a:solidFill>
                  <a:srgbClr val="FF0000"/>
                </a:solidFill>
              </a:rPr>
              <a:t>(see next slide example)</a:t>
            </a:r>
          </a:p>
          <a:p>
            <a:r>
              <a:rPr lang="en-US" sz="2000" dirty="0" smtClean="0"/>
              <a:t>The TIM is the NEW standard format for Navistar suppliers to capture tooling inventory at their production locations.</a:t>
            </a:r>
            <a:endParaRPr lang="en-US" sz="2000" dirty="0" smtClean="0">
              <a:solidFill>
                <a:srgbClr val="FF0000"/>
              </a:solidFill>
            </a:endParaRPr>
          </a:p>
          <a:p>
            <a:endParaRPr lang="en-US" sz="800" dirty="0" smtClean="0">
              <a:solidFill>
                <a:srgbClr val="FF0000"/>
              </a:solidFill>
            </a:endParaRPr>
          </a:p>
          <a:p>
            <a:r>
              <a:rPr lang="en-US" sz="2000" dirty="0" smtClean="0"/>
              <a:t>Each supplier and sub supplier will have a number related to a production address listed on the header of the TIM (Tooling Inventory Master).</a:t>
            </a:r>
          </a:p>
          <a:p>
            <a:endParaRPr lang="en-US" sz="800" dirty="0" smtClean="0"/>
          </a:p>
          <a:p>
            <a:endParaRPr lang="en-US" sz="800" dirty="0" smtClean="0"/>
          </a:p>
          <a:p>
            <a:r>
              <a:rPr lang="en-US" sz="2000" dirty="0" smtClean="0"/>
              <a:t>Each line item on the TIM will give all tools detail information, including part numbers and P.O. #’s, sizes and weights, along with production tool location number.</a:t>
            </a:r>
          </a:p>
          <a:p>
            <a:endParaRPr lang="en-US" sz="800" dirty="0" smtClean="0"/>
          </a:p>
          <a:p>
            <a:r>
              <a:rPr lang="en-US" sz="2000" dirty="0" smtClean="0">
                <a:solidFill>
                  <a:srgbClr val="FF0000"/>
                </a:solidFill>
              </a:rPr>
              <a:t>TIM form must be submitted in Excel format as provided.</a:t>
            </a:r>
            <a:endParaRPr lang="en-US" sz="2000" dirty="0" smtClean="0"/>
          </a:p>
          <a:p>
            <a:endParaRPr lang="en-US" sz="2000"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algn="ctr"/>
            <a:r>
              <a:rPr lang="en-US" sz="2400" b="0" dirty="0" smtClean="0"/>
              <a:t>TIM  (Tooling Inventory Master)</a:t>
            </a:r>
            <a:br>
              <a:rPr lang="en-US" sz="2400" b="0" dirty="0" smtClean="0"/>
            </a:br>
            <a:r>
              <a:rPr lang="en-US" sz="2400" b="0" dirty="0" smtClean="0"/>
              <a:t>Example</a:t>
            </a:r>
            <a:endParaRPr lang="en-US" sz="2400" b="0" dirty="0"/>
          </a:p>
        </p:txBody>
      </p:sp>
      <p:sp>
        <p:nvSpPr>
          <p:cNvPr id="4" name="Date Placeholder 3"/>
          <p:cNvSpPr>
            <a:spLocks noGrp="1"/>
          </p:cNvSpPr>
          <p:nvPr>
            <p:ph type="dt" sz="half" idx="2"/>
          </p:nvPr>
        </p:nvSpPr>
        <p:spPr/>
        <p:txBody>
          <a:bodyPr/>
          <a:lstStyle/>
          <a:p>
            <a:fld id="{8489D90A-BD45-4EA7-89C4-C09958DE99A5}" type="datetime1">
              <a:rPr lang="en-US" smtClean="0"/>
              <a:pPr/>
              <a:t>9/24/2012</a:t>
            </a:fld>
            <a:endParaRPr lang="en-US" dirty="0"/>
          </a:p>
        </p:txBody>
      </p:sp>
      <p:sp>
        <p:nvSpPr>
          <p:cNvPr id="10" name="TextBox 9"/>
          <p:cNvSpPr txBox="1"/>
          <p:nvPr/>
        </p:nvSpPr>
        <p:spPr>
          <a:xfrm>
            <a:off x="533400" y="5943600"/>
            <a:ext cx="8077200" cy="369332"/>
          </a:xfrm>
          <a:prstGeom prst="rect">
            <a:avLst/>
          </a:prstGeom>
          <a:solidFill>
            <a:srgbClr val="FF0000"/>
          </a:solidFill>
        </p:spPr>
        <p:txBody>
          <a:bodyPr wrap="square" rtlCol="0">
            <a:spAutoFit/>
          </a:bodyPr>
          <a:lstStyle/>
          <a:p>
            <a:pPr algn="ctr"/>
            <a:r>
              <a:rPr lang="en-US" b="1" dirty="0" smtClean="0">
                <a:solidFill>
                  <a:schemeClr val="bg1"/>
                </a:solidFill>
              </a:rPr>
              <a:t>TIM  has pop ups to help guide you through the required fields</a:t>
            </a:r>
            <a:endParaRPr lang="en-US" b="1" dirty="0">
              <a:solidFill>
                <a:schemeClr val="bg1"/>
              </a:solidFill>
            </a:endParaRPr>
          </a:p>
        </p:txBody>
      </p:sp>
      <p:pic>
        <p:nvPicPr>
          <p:cNvPr id="20483" name="Picture 3"/>
          <p:cNvPicPr>
            <a:picLocks noChangeAspect="1" noChangeArrowheads="1"/>
          </p:cNvPicPr>
          <p:nvPr/>
        </p:nvPicPr>
        <p:blipFill>
          <a:blip r:embed="rId2" cstate="print"/>
          <a:srcRect/>
          <a:stretch>
            <a:fillRect/>
          </a:stretch>
        </p:blipFill>
        <p:spPr bwMode="auto">
          <a:xfrm>
            <a:off x="152400" y="1295400"/>
            <a:ext cx="8839200" cy="4648200"/>
          </a:xfrm>
          <a:prstGeom prst="rect">
            <a:avLst/>
          </a:prstGeom>
          <a:noFill/>
          <a:ln w="9525">
            <a:noFill/>
            <a:miter lim="800000"/>
            <a:headEnd/>
            <a:tailEnd/>
          </a:ln>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38200"/>
          </a:xfrm>
        </p:spPr>
        <p:txBody>
          <a:bodyPr>
            <a:normAutofit fontScale="90000"/>
          </a:bodyPr>
          <a:lstStyle/>
          <a:p>
            <a:r>
              <a:rPr lang="en-US" sz="2400" b="0" dirty="0" smtClean="0"/>
              <a:t>TAR &amp; TIM  Signature Requirements</a:t>
            </a:r>
            <a:r>
              <a:rPr lang="en-US" dirty="0" smtClean="0"/>
              <a:t/>
            </a:r>
            <a:br>
              <a:rPr lang="en-US" dirty="0" smtClean="0"/>
            </a:br>
            <a:endParaRPr lang="en-US" dirty="0"/>
          </a:p>
        </p:txBody>
      </p:sp>
      <p:sp>
        <p:nvSpPr>
          <p:cNvPr id="4" name="Date Placeholder 3"/>
          <p:cNvSpPr>
            <a:spLocks noGrp="1"/>
          </p:cNvSpPr>
          <p:nvPr>
            <p:ph type="dt" sz="half" idx="2"/>
          </p:nvPr>
        </p:nvSpPr>
        <p:spPr/>
        <p:txBody>
          <a:bodyPr/>
          <a:lstStyle/>
          <a:p>
            <a:fld id="{850CD1E0-19FE-4750-A4D5-50096F706B2C}" type="datetime1">
              <a:rPr lang="en-US" smtClean="0"/>
              <a:pPr/>
              <a:t>9/24/2012</a:t>
            </a:fld>
            <a:endParaRPr lang="en-US" dirty="0"/>
          </a:p>
        </p:txBody>
      </p:sp>
      <p:pic>
        <p:nvPicPr>
          <p:cNvPr id="21507" name="Picture 3" descr="Z:\Tooling\Felbinger\TAR AUDIT\8-23-2012\signature-capture.JPG"/>
          <p:cNvPicPr>
            <a:picLocks noChangeAspect="1" noChangeArrowheads="1"/>
          </p:cNvPicPr>
          <p:nvPr/>
        </p:nvPicPr>
        <p:blipFill>
          <a:blip r:embed="rId2" cstate="print"/>
          <a:srcRect/>
          <a:stretch>
            <a:fillRect/>
          </a:stretch>
        </p:blipFill>
        <p:spPr bwMode="auto">
          <a:xfrm>
            <a:off x="914400" y="3200400"/>
            <a:ext cx="7086600" cy="2851368"/>
          </a:xfrm>
          <a:prstGeom prst="rect">
            <a:avLst/>
          </a:prstGeom>
          <a:noFill/>
        </p:spPr>
      </p:pic>
      <p:sp>
        <p:nvSpPr>
          <p:cNvPr id="6" name="Content Placeholder 2"/>
          <p:cNvSpPr txBox="1">
            <a:spLocks/>
          </p:cNvSpPr>
          <p:nvPr/>
        </p:nvSpPr>
        <p:spPr>
          <a:xfrm>
            <a:off x="152400" y="1371600"/>
            <a:ext cx="8991600" cy="1676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rPr>
              <a:t>Below is an example of the </a:t>
            </a:r>
            <a:r>
              <a:rPr kumimoji="0" lang="en-US" sz="1800" b="0" i="0" u="none" strike="noStrike" kern="1200" cap="none" spc="0" normalizeH="0" baseline="0" noProof="0" dirty="0" smtClean="0">
                <a:ln>
                  <a:noFill/>
                </a:ln>
                <a:solidFill>
                  <a:srgbClr val="FF0000"/>
                </a:solidFill>
                <a:effectLst/>
                <a:uLnTx/>
                <a:uFillTx/>
                <a:latin typeface="+mn-lt"/>
                <a:ea typeface="+mn-ea"/>
                <a:cs typeface="Arial" pitchFamily="34" charset="0"/>
              </a:rPr>
              <a:t>REQUIRED</a:t>
            </a:r>
            <a:r>
              <a: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rPr>
              <a:t> signature field on both the TAR and the TIM documents.(This field must be filled in before being submitted for final payment.)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Arial" pitchFamily="34" charset="0"/>
              </a:rPr>
              <a:t>THIS FIELD MUST HAVE THE TYPED IN SUPPLIER REPRESENTATIVES NAME</a:t>
            </a:r>
            <a:endPara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rPr>
              <a:t>By using this excel file with a predefined font, just select the field and type in supplier representatives name in the left field and the standard text name in the right field.</a:t>
            </a:r>
            <a:endParaRPr kumimoji="0" lang="en-US" sz="18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TIM  (Tooling Inventory Master) Cont’d.</a:t>
            </a:r>
            <a:endParaRPr lang="en-US" sz="2400" b="0" dirty="0"/>
          </a:p>
        </p:txBody>
      </p:sp>
      <p:sp>
        <p:nvSpPr>
          <p:cNvPr id="3" name="Content Placeholder 2"/>
          <p:cNvSpPr>
            <a:spLocks noGrp="1"/>
          </p:cNvSpPr>
          <p:nvPr>
            <p:ph idx="1"/>
          </p:nvPr>
        </p:nvSpPr>
        <p:spPr>
          <a:xfrm>
            <a:off x="152400" y="1371600"/>
            <a:ext cx="8763000" cy="4648200"/>
          </a:xfrm>
        </p:spPr>
        <p:txBody>
          <a:bodyPr>
            <a:normAutofit/>
          </a:bodyPr>
          <a:lstStyle/>
          <a:p>
            <a:endParaRPr lang="en-US" sz="800" dirty="0" smtClean="0"/>
          </a:p>
          <a:p>
            <a:r>
              <a:rPr lang="en-US" sz="1900" dirty="0" smtClean="0"/>
              <a:t>90% of the required information for the TIM comes directly off the TAR form. </a:t>
            </a:r>
          </a:p>
          <a:p>
            <a:pPr>
              <a:buNone/>
            </a:pPr>
            <a:r>
              <a:rPr lang="en-US" sz="1900" dirty="0" smtClean="0"/>
              <a:t>	So the fields can be copied and pasted from the TAR to the TIM.</a:t>
            </a:r>
          </a:p>
          <a:p>
            <a:pPr>
              <a:buNone/>
            </a:pPr>
            <a:r>
              <a:rPr lang="en-US" sz="1900" dirty="0" smtClean="0"/>
              <a:t>	(Fields are lined up for this purpose on both forms,-- </a:t>
            </a:r>
            <a:r>
              <a:rPr lang="en-US" sz="1900" dirty="0" smtClean="0">
                <a:solidFill>
                  <a:srgbClr val="FF0000"/>
                </a:solidFill>
              </a:rPr>
              <a:t>on next slide</a:t>
            </a:r>
            <a:r>
              <a:rPr lang="en-US" sz="1900" dirty="0" smtClean="0"/>
              <a:t>)</a:t>
            </a:r>
          </a:p>
          <a:p>
            <a:endParaRPr lang="en-US" sz="800" dirty="0" smtClean="0"/>
          </a:p>
          <a:p>
            <a:r>
              <a:rPr lang="en-US" sz="1900" dirty="0" smtClean="0"/>
              <a:t>Supplier will populate the other required information when the tool is complete, or during the final payment stage.</a:t>
            </a:r>
          </a:p>
          <a:p>
            <a:endParaRPr lang="en-US" sz="900" dirty="0" smtClean="0"/>
          </a:p>
          <a:p>
            <a:r>
              <a:rPr lang="en-US" sz="1900" dirty="0" smtClean="0"/>
              <a:t>This document should be kept up to date, (quarterly at minimum), and sent to the Navistar Tooling Manager upon request.</a:t>
            </a:r>
          </a:p>
          <a:p>
            <a:endParaRPr lang="en-US" sz="1900" dirty="0" smtClean="0"/>
          </a:p>
          <a:p>
            <a:r>
              <a:rPr lang="en-US" sz="1900" dirty="0" smtClean="0">
                <a:solidFill>
                  <a:srgbClr val="FF0000"/>
                </a:solidFill>
              </a:rPr>
              <a:t>The TIM form can be found on the Navistar web site:</a:t>
            </a:r>
          </a:p>
          <a:p>
            <a:pPr lvl="1">
              <a:buNone/>
            </a:pPr>
            <a:r>
              <a:rPr lang="en-US" sz="1600" dirty="0" smtClean="0">
                <a:hlinkClick r:id="rId2"/>
              </a:rPr>
              <a:t>www.navistarsupplier.com/SupplierTooling/SupplierTooling.asp</a:t>
            </a:r>
            <a:endParaRPr lang="en-US" sz="1600" dirty="0" smtClean="0"/>
          </a:p>
          <a:p>
            <a:pPr lvl="1">
              <a:buNone/>
            </a:pPr>
            <a:endParaRPr lang="en-US" sz="1600" dirty="0" smtClean="0"/>
          </a:p>
          <a:p>
            <a:r>
              <a:rPr lang="en-US" sz="1900" dirty="0" smtClean="0">
                <a:solidFill>
                  <a:srgbClr val="FF0000"/>
                </a:solidFill>
              </a:rPr>
              <a:t>The TIM form should be sent to Navistar in the provided Excel file format.</a:t>
            </a:r>
            <a:endParaRPr lang="en-US" dirty="0"/>
          </a:p>
        </p:txBody>
      </p:sp>
      <p:sp>
        <p:nvSpPr>
          <p:cNvPr id="4" name="Date Placeholder 3"/>
          <p:cNvSpPr>
            <a:spLocks noGrp="1"/>
          </p:cNvSpPr>
          <p:nvPr>
            <p:ph type="dt" sz="half" idx="2"/>
          </p:nvPr>
        </p:nvSpPr>
        <p:spPr/>
        <p:txBody>
          <a:bodyPr/>
          <a:lstStyle/>
          <a:p>
            <a:fld id="{AEB143B8-385A-45A6-AB9A-3EB236D515BB}" type="datetime1">
              <a:rPr lang="en-US" smtClean="0"/>
              <a:pPr/>
              <a:t>9/24/2012</a:t>
            </a:fld>
            <a:endParaRPr lang="en-US" dirty="0"/>
          </a:p>
        </p:txBody>
      </p:sp>
      <p:pic>
        <p:nvPicPr>
          <p:cNvPr id="3075" name="Picture 3" descr="C:\Documents and Settings\U01B954\Local Settings\Temporary Internet Files\Content.IE5\9WPXRNQ4\MC900311034[1].wmf"/>
          <p:cNvPicPr>
            <a:picLocks noChangeAspect="1" noChangeArrowheads="1"/>
          </p:cNvPicPr>
          <p:nvPr/>
        </p:nvPicPr>
        <p:blipFill>
          <a:blip r:embed="rId3" cstate="print"/>
          <a:srcRect/>
          <a:stretch>
            <a:fillRect/>
          </a:stretch>
        </p:blipFill>
        <p:spPr bwMode="auto">
          <a:xfrm>
            <a:off x="7315200" y="4191000"/>
            <a:ext cx="1616075" cy="1108443"/>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IM IMAGE.bmp"/>
          <p:cNvPicPr>
            <a:picLocks noChangeAspect="1"/>
          </p:cNvPicPr>
          <p:nvPr/>
        </p:nvPicPr>
        <p:blipFill>
          <a:blip r:embed="rId2" cstate="print"/>
          <a:stretch>
            <a:fillRect/>
          </a:stretch>
        </p:blipFill>
        <p:spPr>
          <a:xfrm>
            <a:off x="4800600" y="2590800"/>
            <a:ext cx="4055701" cy="3503342"/>
          </a:xfrm>
          <a:prstGeom prst="rect">
            <a:avLst/>
          </a:prstGeom>
        </p:spPr>
      </p:pic>
      <p:pic>
        <p:nvPicPr>
          <p:cNvPr id="23" name="Picture 22" descr="TAR IMAGE.bmp"/>
          <p:cNvPicPr>
            <a:picLocks noChangeAspect="1"/>
          </p:cNvPicPr>
          <p:nvPr/>
        </p:nvPicPr>
        <p:blipFill>
          <a:blip r:embed="rId3" cstate="print"/>
          <a:stretch>
            <a:fillRect/>
          </a:stretch>
        </p:blipFill>
        <p:spPr>
          <a:xfrm>
            <a:off x="216395" y="2590800"/>
            <a:ext cx="3822205" cy="3267075"/>
          </a:xfrm>
          <a:prstGeom prst="rect">
            <a:avLst/>
          </a:prstGeom>
        </p:spPr>
      </p:pic>
      <p:sp>
        <p:nvSpPr>
          <p:cNvPr id="5" name="Title 4"/>
          <p:cNvSpPr>
            <a:spLocks noGrp="1"/>
          </p:cNvSpPr>
          <p:nvPr>
            <p:ph type="title"/>
          </p:nvPr>
        </p:nvSpPr>
        <p:spPr/>
        <p:txBody>
          <a:bodyPr>
            <a:normAutofit/>
          </a:bodyPr>
          <a:lstStyle/>
          <a:p>
            <a:r>
              <a:rPr lang="en-US" sz="2400" b="0" dirty="0" smtClean="0"/>
              <a:t>NAVISTAR  TAR and TIM DOCUMENTS</a:t>
            </a:r>
            <a:endParaRPr lang="en-US" sz="2400" b="0" dirty="0"/>
          </a:p>
        </p:txBody>
      </p:sp>
      <p:sp>
        <p:nvSpPr>
          <p:cNvPr id="13" name="Rounded Rectangle 12"/>
          <p:cNvSpPr/>
          <p:nvPr/>
        </p:nvSpPr>
        <p:spPr>
          <a:xfrm>
            <a:off x="152400" y="4038600"/>
            <a:ext cx="3505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Arrow Connector 14"/>
          <p:cNvCxnSpPr>
            <a:stCxn id="13" idx="3"/>
            <a:endCxn id="19" idx="1"/>
          </p:cNvCxnSpPr>
          <p:nvPr/>
        </p:nvCxnSpPr>
        <p:spPr>
          <a:xfrm flipV="1">
            <a:off x="3657600" y="4191000"/>
            <a:ext cx="1066800" cy="38100"/>
          </a:xfrm>
          <a:prstGeom prst="straightConnector1">
            <a:avLst/>
          </a:prstGeom>
          <a:ln w="28575">
            <a:solidFill>
              <a:srgbClr val="FF0000"/>
            </a:solidFill>
            <a:headEnd w="lg" len="med"/>
            <a:tailEnd type="stealth"/>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724400" y="4038600"/>
            <a:ext cx="30480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p:cNvSpPr txBox="1"/>
          <p:nvPr/>
        </p:nvSpPr>
        <p:spPr>
          <a:xfrm>
            <a:off x="4800600" y="1371600"/>
            <a:ext cx="4038600" cy="923330"/>
          </a:xfrm>
          <a:prstGeom prst="rect">
            <a:avLst/>
          </a:prstGeom>
          <a:noFill/>
        </p:spPr>
        <p:txBody>
          <a:bodyPr wrap="square" rtlCol="0">
            <a:spAutoFit/>
          </a:bodyPr>
          <a:lstStyle/>
          <a:p>
            <a:r>
              <a:rPr lang="en-US" u="sng" dirty="0">
                <a:solidFill>
                  <a:prstClr val="black"/>
                </a:solidFill>
              </a:rPr>
              <a:t>TIM</a:t>
            </a:r>
            <a:r>
              <a:rPr lang="en-US" dirty="0">
                <a:solidFill>
                  <a:prstClr val="black"/>
                </a:solidFill>
              </a:rPr>
              <a:t> – Tooling Inventory Master – </a:t>
            </a:r>
            <a:r>
              <a:rPr lang="en-US" dirty="0" smtClean="0">
                <a:solidFill>
                  <a:prstClr val="black"/>
                </a:solidFill>
              </a:rPr>
              <a:t>New standard supplier format for </a:t>
            </a:r>
            <a:r>
              <a:rPr lang="en-US" dirty="0">
                <a:solidFill>
                  <a:prstClr val="black"/>
                </a:solidFill>
              </a:rPr>
              <a:t>maintaining Navistar </a:t>
            </a:r>
            <a:r>
              <a:rPr lang="en-US" dirty="0" smtClean="0">
                <a:solidFill>
                  <a:prstClr val="black"/>
                </a:solidFill>
              </a:rPr>
              <a:t>tooling inventory.</a:t>
            </a:r>
            <a:endParaRPr lang="en-US" dirty="0">
              <a:solidFill>
                <a:prstClr val="black"/>
              </a:solidFill>
            </a:endParaRPr>
          </a:p>
        </p:txBody>
      </p:sp>
      <p:sp>
        <p:nvSpPr>
          <p:cNvPr id="21" name="TextBox 20"/>
          <p:cNvSpPr txBox="1"/>
          <p:nvPr/>
        </p:nvSpPr>
        <p:spPr>
          <a:xfrm>
            <a:off x="152400" y="1371600"/>
            <a:ext cx="4267200" cy="1200329"/>
          </a:xfrm>
          <a:prstGeom prst="rect">
            <a:avLst/>
          </a:prstGeom>
          <a:noFill/>
        </p:spPr>
        <p:txBody>
          <a:bodyPr wrap="square" rtlCol="0">
            <a:spAutoFit/>
          </a:bodyPr>
          <a:lstStyle/>
          <a:p>
            <a:r>
              <a:rPr lang="en-US" u="sng" dirty="0">
                <a:solidFill>
                  <a:prstClr val="black"/>
                </a:solidFill>
              </a:rPr>
              <a:t>TAR</a:t>
            </a:r>
            <a:r>
              <a:rPr lang="en-US" dirty="0">
                <a:solidFill>
                  <a:prstClr val="black"/>
                </a:solidFill>
              </a:rPr>
              <a:t> – Tooling Acceptance Report – </a:t>
            </a:r>
            <a:r>
              <a:rPr lang="en-US" dirty="0" smtClean="0">
                <a:solidFill>
                  <a:prstClr val="black"/>
                </a:solidFill>
              </a:rPr>
              <a:t>standard supplier format </a:t>
            </a:r>
            <a:r>
              <a:rPr lang="en-US" dirty="0">
                <a:solidFill>
                  <a:prstClr val="black"/>
                </a:solidFill>
              </a:rPr>
              <a:t>for </a:t>
            </a:r>
            <a:r>
              <a:rPr lang="en-US" dirty="0" smtClean="0">
                <a:solidFill>
                  <a:prstClr val="black"/>
                </a:solidFill>
              </a:rPr>
              <a:t>recording individual </a:t>
            </a:r>
            <a:r>
              <a:rPr lang="en-US" dirty="0">
                <a:solidFill>
                  <a:prstClr val="black"/>
                </a:solidFill>
              </a:rPr>
              <a:t>Navistar </a:t>
            </a:r>
            <a:r>
              <a:rPr lang="en-US" dirty="0" smtClean="0">
                <a:solidFill>
                  <a:prstClr val="black"/>
                </a:solidFill>
              </a:rPr>
              <a:t>tooling inventory/per P.O. related to new the </a:t>
            </a:r>
            <a:r>
              <a:rPr lang="en-US" dirty="0">
                <a:solidFill>
                  <a:prstClr val="black"/>
                </a:solidFill>
              </a:rPr>
              <a:t>invoice </a:t>
            </a:r>
            <a:r>
              <a:rPr lang="en-US" dirty="0" smtClean="0">
                <a:solidFill>
                  <a:prstClr val="black"/>
                </a:solidFill>
              </a:rPr>
              <a:t>procedure.</a:t>
            </a:r>
            <a:endParaRPr lang="en-US" dirty="0">
              <a:solidFill>
                <a:prstClr val="black"/>
              </a:solidFill>
            </a:endParaRPr>
          </a:p>
        </p:txBody>
      </p:sp>
      <p:grpSp>
        <p:nvGrpSpPr>
          <p:cNvPr id="2" name="Group 27"/>
          <p:cNvGrpSpPr/>
          <p:nvPr/>
        </p:nvGrpSpPr>
        <p:grpSpPr>
          <a:xfrm>
            <a:off x="3429000" y="4419600"/>
            <a:ext cx="2209800" cy="639461"/>
            <a:chOff x="2507864" y="4800600"/>
            <a:chExt cx="1951390" cy="457200"/>
          </a:xfrm>
        </p:grpSpPr>
        <p:sp>
          <p:nvSpPr>
            <p:cNvPr id="25" name="Right Arrow 24"/>
            <p:cNvSpPr/>
            <p:nvPr/>
          </p:nvSpPr>
          <p:spPr>
            <a:xfrm>
              <a:off x="2514600" y="4800600"/>
              <a:ext cx="14478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TextBox 26"/>
            <p:cNvSpPr txBox="1"/>
            <p:nvPr/>
          </p:nvSpPr>
          <p:spPr>
            <a:xfrm>
              <a:off x="2507864" y="4909563"/>
              <a:ext cx="1951390" cy="220054"/>
            </a:xfrm>
            <a:prstGeom prst="rect">
              <a:avLst/>
            </a:prstGeom>
            <a:noFill/>
          </p:spPr>
          <p:txBody>
            <a:bodyPr wrap="square" rtlCol="0">
              <a:spAutoFit/>
            </a:bodyPr>
            <a:lstStyle/>
            <a:p>
              <a:r>
                <a:rPr lang="en-US" sz="1400" dirty="0">
                  <a:solidFill>
                    <a:prstClr val="black"/>
                  </a:solidFill>
                </a:rPr>
                <a:t>Cut &amp; Paste exactly</a:t>
              </a:r>
            </a:p>
          </p:txBody>
        </p:sp>
      </p:grpSp>
      <p:sp>
        <p:nvSpPr>
          <p:cNvPr id="34" name="TextBox 33"/>
          <p:cNvSpPr txBox="1"/>
          <p:nvPr/>
        </p:nvSpPr>
        <p:spPr>
          <a:xfrm>
            <a:off x="457200" y="4572000"/>
            <a:ext cx="2895600" cy="24622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dirty="0" smtClean="0"/>
              <a:t>Fields in yellow are a direct match to the Tim Form</a:t>
            </a:r>
            <a:endParaRPr lang="en-US" sz="1000" dirty="0"/>
          </a:p>
        </p:txBody>
      </p:sp>
      <p:sp>
        <p:nvSpPr>
          <p:cNvPr id="16" name="Date Placeholder 15"/>
          <p:cNvSpPr>
            <a:spLocks noGrp="1"/>
          </p:cNvSpPr>
          <p:nvPr>
            <p:ph type="dt" sz="half" idx="10"/>
          </p:nvPr>
        </p:nvSpPr>
        <p:spPr/>
        <p:txBody>
          <a:bodyPr/>
          <a:lstStyle/>
          <a:p>
            <a:fld id="{FE36A25C-0197-4F07-92EC-159BC2D6FC2F}" type="datetime1">
              <a:rPr lang="en-US" smtClean="0">
                <a:solidFill>
                  <a:prstClr val="white"/>
                </a:solidFill>
              </a:rPr>
              <a:pPr/>
              <a:t>9/24/2012</a:t>
            </a:fld>
            <a:endParaRPr lang="en-US" dirty="0">
              <a:solidFill>
                <a:prstClr val="white"/>
              </a:solidFill>
            </a:endParaRPr>
          </a:p>
        </p:txBody>
      </p:sp>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FAQ’s …TIM (Tooling Inventory Master) </a:t>
            </a:r>
            <a:endParaRPr lang="en-US" sz="2400" b="0" dirty="0"/>
          </a:p>
        </p:txBody>
      </p:sp>
      <p:sp>
        <p:nvSpPr>
          <p:cNvPr id="3" name="Content Placeholder 2"/>
          <p:cNvSpPr>
            <a:spLocks noGrp="1"/>
          </p:cNvSpPr>
          <p:nvPr>
            <p:ph idx="1"/>
          </p:nvPr>
        </p:nvSpPr>
        <p:spPr>
          <a:xfrm>
            <a:off x="304800" y="1371600"/>
            <a:ext cx="8610600" cy="4800599"/>
          </a:xfrm>
        </p:spPr>
        <p:txBody>
          <a:bodyPr>
            <a:normAutofit fontScale="85000" lnSpcReduction="20000"/>
          </a:bodyPr>
          <a:lstStyle/>
          <a:p>
            <a:pPr>
              <a:buNone/>
            </a:pPr>
            <a:r>
              <a:rPr lang="en-US" sz="2000" dirty="0" smtClean="0">
                <a:solidFill>
                  <a:srgbClr val="FF0000"/>
                </a:solidFill>
              </a:rPr>
              <a:t>Q: Will I have to submit a TIM with my final P.O. to get final payment?</a:t>
            </a:r>
          </a:p>
          <a:p>
            <a:pPr>
              <a:buNone/>
            </a:pPr>
            <a:r>
              <a:rPr lang="en-US" sz="2000" dirty="0" smtClean="0"/>
              <a:t>A: No.  You will only need to submit a TAR along with your final invoice package.</a:t>
            </a:r>
          </a:p>
          <a:p>
            <a:pPr>
              <a:buNone/>
            </a:pPr>
            <a:endParaRPr lang="en-US" sz="2000" dirty="0" smtClean="0"/>
          </a:p>
          <a:p>
            <a:pPr>
              <a:buNone/>
            </a:pPr>
            <a:r>
              <a:rPr lang="en-US" sz="2000" dirty="0" smtClean="0">
                <a:solidFill>
                  <a:srgbClr val="FF0000"/>
                </a:solidFill>
              </a:rPr>
              <a:t>Q: Why do I need to fill out a TIM? When I have a TAR?</a:t>
            </a:r>
          </a:p>
          <a:p>
            <a:pPr>
              <a:buNone/>
            </a:pPr>
            <a:endParaRPr lang="en-US" sz="900" dirty="0" smtClean="0">
              <a:solidFill>
                <a:srgbClr val="FF0000"/>
              </a:solidFill>
            </a:endParaRPr>
          </a:p>
          <a:p>
            <a:pPr>
              <a:buNone/>
            </a:pPr>
            <a:r>
              <a:rPr lang="en-US" sz="2000" dirty="0" smtClean="0"/>
              <a:t>A: The </a:t>
            </a:r>
            <a:r>
              <a:rPr lang="en-US" sz="2000" dirty="0" smtClean="0">
                <a:solidFill>
                  <a:srgbClr val="FF0000"/>
                </a:solidFill>
              </a:rPr>
              <a:t>TIM</a:t>
            </a:r>
            <a:r>
              <a:rPr lang="en-US" sz="2000" dirty="0" smtClean="0"/>
              <a:t> form is a complete comprehensive list of </a:t>
            </a:r>
            <a:r>
              <a:rPr lang="en-US" sz="2000" dirty="0" smtClean="0">
                <a:solidFill>
                  <a:srgbClr val="FF0000"/>
                </a:solidFill>
              </a:rPr>
              <a:t>all tooling</a:t>
            </a:r>
          </a:p>
          <a:p>
            <a:pPr>
              <a:buNone/>
            </a:pPr>
            <a:r>
              <a:rPr lang="en-US" sz="2000" dirty="0" smtClean="0"/>
              <a:t>	that each tier 1 supplier and sub suppliers has, outlining all of the tool’s details. </a:t>
            </a:r>
          </a:p>
          <a:p>
            <a:pPr>
              <a:buNone/>
            </a:pPr>
            <a:r>
              <a:rPr lang="en-US" sz="2000" dirty="0" smtClean="0"/>
              <a:t>	The </a:t>
            </a:r>
            <a:r>
              <a:rPr lang="en-US" sz="2000" dirty="0" smtClean="0">
                <a:solidFill>
                  <a:srgbClr val="FF0000"/>
                </a:solidFill>
              </a:rPr>
              <a:t>TAR </a:t>
            </a:r>
            <a:r>
              <a:rPr lang="en-US" sz="2000" dirty="0" smtClean="0"/>
              <a:t>is a record corresponding to a single P.O..</a:t>
            </a:r>
            <a:endParaRPr lang="en-US" sz="2000" dirty="0" smtClean="0">
              <a:solidFill>
                <a:srgbClr val="FF0000"/>
              </a:solidFill>
            </a:endParaRPr>
          </a:p>
          <a:p>
            <a:pPr>
              <a:buNone/>
            </a:pPr>
            <a:r>
              <a:rPr lang="en-US" sz="2000" dirty="0" smtClean="0"/>
              <a:t>	The TIM is used for </a:t>
            </a:r>
            <a:r>
              <a:rPr lang="en-US" sz="2000" dirty="0" smtClean="0">
                <a:solidFill>
                  <a:srgbClr val="FF0000"/>
                </a:solidFill>
              </a:rPr>
              <a:t>legacy, current , and on future </a:t>
            </a:r>
            <a:r>
              <a:rPr lang="en-US" sz="2000" dirty="0" smtClean="0"/>
              <a:t>tooling inventory at the tier 1 suppliers and sub suppliers for Navistar’s quick reference, along with asset management.</a:t>
            </a:r>
          </a:p>
          <a:p>
            <a:pPr>
              <a:buNone/>
            </a:pPr>
            <a:endParaRPr lang="en-US" sz="2000" dirty="0" smtClean="0"/>
          </a:p>
          <a:p>
            <a:pPr>
              <a:buNone/>
            </a:pPr>
            <a:r>
              <a:rPr lang="en-US" sz="2000" dirty="0" smtClean="0">
                <a:solidFill>
                  <a:srgbClr val="FF0000"/>
                </a:solidFill>
              </a:rPr>
              <a:t>Q: What about the Navistar tools that I already have in house, and  have already been paid for before the </a:t>
            </a:r>
            <a:r>
              <a:rPr lang="en-US" sz="2000" dirty="0" smtClean="0"/>
              <a:t>November1</a:t>
            </a:r>
            <a:r>
              <a:rPr lang="en-US" sz="2000" baseline="30000" dirty="0" smtClean="0"/>
              <a:t>st</a:t>
            </a:r>
            <a:r>
              <a:rPr lang="en-US" sz="2000" dirty="0" smtClean="0"/>
              <a:t> dead line? </a:t>
            </a:r>
            <a:r>
              <a:rPr lang="en-US" sz="2000" dirty="0" smtClean="0">
                <a:solidFill>
                  <a:srgbClr val="FF0000"/>
                </a:solidFill>
              </a:rPr>
              <a:t> What steps do I need to take to get these tools on the inventory?</a:t>
            </a:r>
          </a:p>
          <a:p>
            <a:endParaRPr lang="en-US" sz="1400" dirty="0" smtClean="0"/>
          </a:p>
          <a:p>
            <a:pPr>
              <a:buNone/>
            </a:pPr>
            <a:r>
              <a:rPr lang="en-US" sz="2000" dirty="0" smtClean="0"/>
              <a:t>A: Tooling that has completed final payments (legacy) , will need to be included on the TIM form in order to complete a full inventory of the supplier’s tooling. This will be an ongoing process and we will need all supplier’s help to complete this task.</a:t>
            </a:r>
          </a:p>
          <a:p>
            <a:pPr>
              <a:buNone/>
            </a:pPr>
            <a:r>
              <a:rPr lang="en-US" sz="2000" dirty="0" smtClean="0"/>
              <a:t>	</a:t>
            </a:r>
            <a:r>
              <a:rPr lang="en-US" sz="2000" dirty="0" smtClean="0">
                <a:solidFill>
                  <a:srgbClr val="FF0000"/>
                </a:solidFill>
              </a:rPr>
              <a:t>(see the tooling TIM time line)</a:t>
            </a:r>
          </a:p>
          <a:p>
            <a:pPr>
              <a:buNone/>
            </a:pPr>
            <a:endParaRPr lang="en-US" sz="2000" dirty="0" smtClean="0"/>
          </a:p>
          <a:p>
            <a:pPr>
              <a:buNone/>
            </a:pPr>
            <a:endParaRPr lang="en-US" sz="2000" dirty="0" smtClean="0"/>
          </a:p>
          <a:p>
            <a:pPr>
              <a:buNone/>
            </a:pPr>
            <a:endParaRPr lang="en-US" sz="2000" dirty="0"/>
          </a:p>
        </p:txBody>
      </p:sp>
      <p:sp>
        <p:nvSpPr>
          <p:cNvPr id="4" name="Date Placeholder 3"/>
          <p:cNvSpPr>
            <a:spLocks noGrp="1"/>
          </p:cNvSpPr>
          <p:nvPr>
            <p:ph type="dt" sz="half" idx="2"/>
          </p:nvPr>
        </p:nvSpPr>
        <p:spPr/>
        <p:txBody>
          <a:bodyPr/>
          <a:lstStyle/>
          <a:p>
            <a:fld id="{87ADA3D3-DB52-450A-BD5A-6DE241E7806D}" type="datetime1">
              <a:rPr lang="en-US" smtClean="0"/>
              <a:pPr/>
              <a:t>9/24/2012</a:t>
            </a:fld>
            <a:endParaRPr lang="en-US" dirty="0"/>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064691-6E96-493E-964A-1F9C4A1B0224}" type="slidenum">
              <a:rPr lang="en-US" smtClean="0">
                <a:solidFill>
                  <a:prstClr val="white"/>
                </a:solidFill>
              </a:rPr>
              <a:pPr/>
              <a:t>48</a:t>
            </a:fld>
            <a:endParaRPr lang="en-US" dirty="0">
              <a:solidFill>
                <a:prstClr val="white"/>
              </a:solidFill>
            </a:endParaRPr>
          </a:p>
        </p:txBody>
      </p:sp>
      <p:pic>
        <p:nvPicPr>
          <p:cNvPr id="194562" name="Picture 2"/>
          <p:cNvPicPr>
            <a:picLocks noChangeAspect="1" noChangeArrowheads="1"/>
          </p:cNvPicPr>
          <p:nvPr/>
        </p:nvPicPr>
        <p:blipFill>
          <a:blip r:embed="rId2" cstate="print"/>
          <a:srcRect/>
          <a:stretch>
            <a:fillRect/>
          </a:stretch>
        </p:blipFill>
        <p:spPr bwMode="auto">
          <a:xfrm>
            <a:off x="152400" y="1371600"/>
            <a:ext cx="8839200" cy="4800600"/>
          </a:xfrm>
          <a:prstGeom prst="rect">
            <a:avLst/>
          </a:prstGeom>
          <a:noFill/>
          <a:ln w="9525">
            <a:noFill/>
            <a:miter lim="800000"/>
            <a:headEnd/>
            <a:tailEnd/>
          </a:ln>
          <a:effectLst/>
        </p:spPr>
      </p:pic>
      <p:sp>
        <p:nvSpPr>
          <p:cNvPr id="4" name="Rectangle 3"/>
          <p:cNvSpPr/>
          <p:nvPr/>
        </p:nvSpPr>
        <p:spPr>
          <a:xfrm>
            <a:off x="0" y="457200"/>
            <a:ext cx="9144000" cy="461665"/>
          </a:xfrm>
          <a:prstGeom prst="rect">
            <a:avLst/>
          </a:prstGeom>
        </p:spPr>
        <p:txBody>
          <a:bodyPr wrap="square">
            <a:spAutoFit/>
          </a:bodyPr>
          <a:lstStyle/>
          <a:p>
            <a:r>
              <a:rPr lang="en-US" sz="2400" dirty="0">
                <a:solidFill>
                  <a:prstClr val="black"/>
                </a:solidFill>
                <a:latin typeface="Arial" pitchFamily="34" charset="0"/>
              </a:rPr>
              <a:t>  </a:t>
            </a:r>
            <a:r>
              <a:rPr lang="en-US" sz="2400" dirty="0">
                <a:solidFill>
                  <a:prstClr val="white"/>
                </a:solidFill>
              </a:rPr>
              <a:t>Supplier Tooling Inventory Timeline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Purchase Orders and Responsibility</a:t>
            </a:r>
            <a:endParaRPr lang="en-US" sz="2400" b="0" dirty="0"/>
          </a:p>
        </p:txBody>
      </p:sp>
      <p:sp>
        <p:nvSpPr>
          <p:cNvPr id="3" name="Content Placeholder 2"/>
          <p:cNvSpPr>
            <a:spLocks noGrp="1"/>
          </p:cNvSpPr>
          <p:nvPr>
            <p:ph idx="1"/>
          </p:nvPr>
        </p:nvSpPr>
        <p:spPr>
          <a:xfrm>
            <a:off x="228600" y="1600200"/>
            <a:ext cx="8534400" cy="4495800"/>
          </a:xfrm>
        </p:spPr>
        <p:txBody>
          <a:bodyPr>
            <a:normAutofit fontScale="92500" lnSpcReduction="20000"/>
          </a:bodyPr>
          <a:lstStyle/>
          <a:p>
            <a:r>
              <a:rPr lang="en-US" sz="2400" dirty="0" smtClean="0"/>
              <a:t>The following guidelines pertain to all Navistar tooling P.O.’s.</a:t>
            </a:r>
          </a:p>
          <a:p>
            <a:endParaRPr lang="en-US" sz="900" dirty="0" smtClean="0"/>
          </a:p>
          <a:p>
            <a:r>
              <a:rPr lang="en-US" sz="2400" dirty="0" smtClean="0"/>
              <a:t>Tooling P.O.’s are issued from our Supplier Based Tooling group located in Lisle, IL.</a:t>
            </a:r>
          </a:p>
          <a:p>
            <a:pPr>
              <a:buNone/>
            </a:pPr>
            <a:r>
              <a:rPr lang="en-US" sz="2400" dirty="0" smtClean="0"/>
              <a:t> </a:t>
            </a:r>
          </a:p>
          <a:p>
            <a:r>
              <a:rPr lang="en-US" sz="2400" dirty="0" smtClean="0"/>
              <a:t>Suppliers are responsible for the tracking and maintenance of Navistar-owned tooling.</a:t>
            </a:r>
          </a:p>
          <a:p>
            <a:endParaRPr lang="en-US" sz="900" dirty="0" smtClean="0"/>
          </a:p>
          <a:p>
            <a:r>
              <a:rPr lang="en-US" sz="2400" dirty="0" smtClean="0"/>
              <a:t>Periodic audits of tools may be performed at tiered locations.</a:t>
            </a:r>
          </a:p>
          <a:p>
            <a:endParaRPr lang="en-US" sz="900" dirty="0" smtClean="0"/>
          </a:p>
          <a:p>
            <a:r>
              <a:rPr lang="en-US" sz="2400" dirty="0" smtClean="0"/>
              <a:t> Asset tool tags are required and photo evidence must be provided as to whether the tools are properly tagged. </a:t>
            </a:r>
          </a:p>
          <a:p>
            <a:pPr>
              <a:buNone/>
            </a:pPr>
            <a:r>
              <a:rPr lang="en-US" sz="2400" dirty="0" smtClean="0"/>
              <a:t> </a:t>
            </a:r>
          </a:p>
          <a:p>
            <a:pPr lvl="0"/>
            <a:r>
              <a:rPr lang="en-US" sz="2400" b="1" dirty="0" smtClean="0"/>
              <a:t>All tooling invoices and supporting documentation must be submitted as a complete package</a:t>
            </a:r>
            <a:r>
              <a:rPr lang="en-US" b="1" dirty="0" smtClean="0"/>
              <a:t>. </a:t>
            </a:r>
            <a:endParaRPr lang="en-US" dirty="0" smtClean="0"/>
          </a:p>
          <a:p>
            <a:endParaRPr lang="en-US" dirty="0"/>
          </a:p>
        </p:txBody>
      </p:sp>
      <p:sp>
        <p:nvSpPr>
          <p:cNvPr id="4" name="Date Placeholder 3"/>
          <p:cNvSpPr>
            <a:spLocks noGrp="1"/>
          </p:cNvSpPr>
          <p:nvPr>
            <p:ph type="dt" sz="half" idx="2"/>
          </p:nvPr>
        </p:nvSpPr>
        <p:spPr/>
        <p:txBody>
          <a:bodyPr/>
          <a:lstStyle/>
          <a:p>
            <a:fld id="{4BA53A70-164E-42B8-B34F-001B6FDCF58F}" type="datetime1">
              <a:rPr lang="en-US" smtClean="0"/>
              <a:pPr/>
              <a:t>9/24/2012</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2400" b="0" dirty="0" smtClean="0">
                <a:latin typeface="Arial" pitchFamily="34" charset="0"/>
              </a:rPr>
              <a:t>   Supplier Tooling Breakout Sessions - Room Assignments </a:t>
            </a:r>
            <a:endParaRPr lang="en-US" sz="2400" b="0" dirty="0">
              <a:latin typeface="Arial" pitchFamily="34" charset="0"/>
            </a:endParaRPr>
          </a:p>
        </p:txBody>
      </p:sp>
      <p:sp>
        <p:nvSpPr>
          <p:cNvPr id="5" name="Slide Number Placeholder 4"/>
          <p:cNvSpPr>
            <a:spLocks noGrp="1"/>
          </p:cNvSpPr>
          <p:nvPr>
            <p:ph type="sldNum" sz="quarter" idx="11"/>
          </p:nvPr>
        </p:nvSpPr>
        <p:spPr/>
        <p:txBody>
          <a:bodyPr/>
          <a:lstStyle/>
          <a:p>
            <a:fld id="{7C064691-6E96-493E-964A-1F9C4A1B0224}" type="slidenum">
              <a:rPr lang="en-US" smtClean="0">
                <a:solidFill>
                  <a:prstClr val="white"/>
                </a:solidFill>
              </a:rPr>
              <a:pPr/>
              <a:t>5</a:t>
            </a:fld>
            <a:endParaRPr lang="en-US" dirty="0">
              <a:solidFill>
                <a:prstClr val="white"/>
              </a:solidFill>
            </a:endParaRPr>
          </a:p>
        </p:txBody>
      </p:sp>
      <p:graphicFrame>
        <p:nvGraphicFramePr>
          <p:cNvPr id="6" name="Table 5"/>
          <p:cNvGraphicFramePr>
            <a:graphicFrameLocks noGrp="1"/>
          </p:cNvGraphicFramePr>
          <p:nvPr/>
        </p:nvGraphicFramePr>
        <p:xfrm>
          <a:off x="152399" y="1295396"/>
          <a:ext cx="8763002" cy="4749432"/>
        </p:xfrm>
        <a:graphic>
          <a:graphicData uri="http://schemas.openxmlformats.org/drawingml/2006/table">
            <a:tbl>
              <a:tblPr/>
              <a:tblGrid>
                <a:gridCol w="1828801"/>
                <a:gridCol w="1295400"/>
                <a:gridCol w="2743200"/>
                <a:gridCol w="2895601"/>
              </a:tblGrid>
              <a:tr h="523611">
                <a:tc>
                  <a:txBody>
                    <a:bodyPr/>
                    <a:lstStyle/>
                    <a:p>
                      <a:pPr marL="0" marR="0" algn="ctr">
                        <a:spcBef>
                          <a:spcPts val="0"/>
                        </a:spcBef>
                        <a:spcAft>
                          <a:spcPts val="0"/>
                        </a:spcAft>
                      </a:pPr>
                      <a:r>
                        <a:rPr lang="en-US" sz="1800" b="1" dirty="0" smtClean="0">
                          <a:latin typeface="+mn-lt"/>
                          <a:ea typeface="Times New Roman"/>
                          <a:cs typeface="Arial" pitchFamily="34" charset="0"/>
                        </a:rPr>
                        <a:t>Building - Room</a:t>
                      </a:r>
                      <a:endParaRPr lang="en-US" sz="1800" b="1" dirty="0">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smtClean="0">
                          <a:latin typeface="+mn-lt"/>
                          <a:ea typeface="Times New Roman"/>
                          <a:cs typeface="Arial" pitchFamily="34" charset="0"/>
                        </a:rPr>
                        <a:t>Tooling Manager</a:t>
                      </a:r>
                      <a:endParaRPr lang="en-US" sz="1800" b="1" dirty="0">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smtClean="0">
                          <a:latin typeface="+mn-lt"/>
                          <a:ea typeface="Times New Roman"/>
                          <a:cs typeface="Arial" pitchFamily="34" charset="0"/>
                        </a:rPr>
                        <a:t>Presentation </a:t>
                      </a:r>
                      <a:endParaRPr lang="en-US" sz="1800" b="1" dirty="0">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smtClean="0">
                          <a:latin typeface="+mn-lt"/>
                          <a:ea typeface="Times New Roman"/>
                          <a:cs typeface="Arial" pitchFamily="34" charset="0"/>
                        </a:rPr>
                        <a:t>Commodity</a:t>
                      </a:r>
                      <a:endParaRPr lang="en-US" sz="1800" b="1" dirty="0">
                        <a:latin typeface="+mn-lt"/>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3611">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 7-134</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Anthony</a:t>
                      </a:r>
                      <a:r>
                        <a:rPr lang="en-US" sz="1400" baseline="0" dirty="0" smtClean="0">
                          <a:latin typeface="Arial" pitchFamily="34" charset="0"/>
                          <a:ea typeface="Times New Roman"/>
                          <a:cs typeface="Arial" pitchFamily="34" charset="0"/>
                        </a:rPr>
                        <a:t> Bell</a:t>
                      </a:r>
                      <a:endParaRPr lang="en-US" sz="1400" dirty="0" smtClean="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Tooling Life</a:t>
                      </a:r>
                      <a:r>
                        <a:rPr lang="en-US" sz="1400" baseline="0" dirty="0" smtClean="0">
                          <a:latin typeface="Arial" pitchFamily="34" charset="0"/>
                          <a:ea typeface="Times New Roman"/>
                          <a:cs typeface="Arial" pitchFamily="34" charset="0"/>
                        </a:rPr>
                        <a:t> Management  (TLM)</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Stampings Chassis/Finance</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0510">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7-135 </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Jim Tomlin</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Tooling Guidelines</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Stampings Body</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3611">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7-136 </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Dan Rowe</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Bailment  Agreement</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Electrical</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0510">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7-138 </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Jim Felbinger</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Inventory (TAR/TIM),</a:t>
                      </a:r>
                      <a:r>
                        <a:rPr lang="en-US" sz="1400" baseline="0" dirty="0" smtClean="0">
                          <a:latin typeface="Arial" pitchFamily="34" charset="0"/>
                          <a:ea typeface="Times New Roman"/>
                          <a:cs typeface="Arial" pitchFamily="34" charset="0"/>
                        </a:rPr>
                        <a:t> Invoice</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A/C Module</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0510">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9-133 </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Chris</a:t>
                      </a:r>
                      <a:r>
                        <a:rPr lang="en-US" sz="1400" baseline="0" dirty="0" smtClean="0">
                          <a:latin typeface="Arial" pitchFamily="34" charset="0"/>
                          <a:ea typeface="Times New Roman"/>
                          <a:cs typeface="Arial" pitchFamily="34" charset="0"/>
                        </a:rPr>
                        <a:t> Koranda</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Tooling</a:t>
                      </a:r>
                      <a:r>
                        <a:rPr lang="en-US" sz="1400" baseline="0" dirty="0" smtClean="0">
                          <a:latin typeface="Arial" pitchFamily="34" charset="0"/>
                          <a:ea typeface="Times New Roman"/>
                          <a:cs typeface="Arial" pitchFamily="34" charset="0"/>
                        </a:rPr>
                        <a:t> Life Management TLM</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Plastics Exterior</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0510">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9-134 </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Bob Hug</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Inventory (TAR/TIM), Invoice</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Plastics Interior</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0510">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 9-135</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Jerry Steiner</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Tooling Guidelines</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SMC/Thermoform/Vacuum Form</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0510">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9-136  </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Craig</a:t>
                      </a:r>
                      <a:r>
                        <a:rPr lang="en-US" sz="1400" baseline="0" dirty="0" smtClean="0">
                          <a:latin typeface="Arial" pitchFamily="34" charset="0"/>
                          <a:ea typeface="Times New Roman"/>
                          <a:cs typeface="Arial" pitchFamily="34" charset="0"/>
                        </a:rPr>
                        <a:t> Brelsfoard</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Tooling Transparency</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Engine</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50510">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9-138      </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Gene Hetrick</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Tooling Life Management</a:t>
                      </a:r>
                      <a:r>
                        <a:rPr lang="en-US" sz="1400" baseline="0" dirty="0" smtClean="0">
                          <a:latin typeface="Arial" pitchFamily="34" charset="0"/>
                          <a:ea typeface="Times New Roman"/>
                          <a:cs typeface="Arial" pitchFamily="34" charset="0"/>
                        </a:rPr>
                        <a:t> TLM</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smtClean="0">
                          <a:latin typeface="Arial" pitchFamily="34" charset="0"/>
                          <a:ea typeface="Times New Roman"/>
                          <a:cs typeface="Arial" pitchFamily="34" charset="0"/>
                        </a:rPr>
                        <a:t>Engine/Truck</a:t>
                      </a:r>
                      <a:r>
                        <a:rPr lang="en-US" sz="1400" baseline="0" dirty="0" smtClean="0">
                          <a:latin typeface="Arial" pitchFamily="34" charset="0"/>
                          <a:ea typeface="Times New Roman"/>
                          <a:cs typeface="Arial" pitchFamily="34" charset="0"/>
                        </a:rPr>
                        <a:t> Castings</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Final Invoice Overview</a:t>
            </a:r>
            <a:endParaRPr lang="en-US" sz="2400" b="0" dirty="0"/>
          </a:p>
        </p:txBody>
      </p:sp>
      <p:sp>
        <p:nvSpPr>
          <p:cNvPr id="3" name="Content Placeholder 2"/>
          <p:cNvSpPr>
            <a:spLocks noGrp="1"/>
          </p:cNvSpPr>
          <p:nvPr>
            <p:ph idx="1"/>
          </p:nvPr>
        </p:nvSpPr>
        <p:spPr>
          <a:xfrm>
            <a:off x="0" y="1295400"/>
            <a:ext cx="8686800" cy="5029200"/>
          </a:xfrm>
        </p:spPr>
        <p:txBody>
          <a:bodyPr>
            <a:normAutofit fontScale="77500" lnSpcReduction="20000"/>
          </a:bodyPr>
          <a:lstStyle/>
          <a:p>
            <a:r>
              <a:rPr lang="en-US" dirty="0" smtClean="0"/>
              <a:t> </a:t>
            </a:r>
            <a:r>
              <a:rPr lang="en-US" b="1" dirty="0" smtClean="0"/>
              <a:t>Contents of Typical (Final) Invoice Package </a:t>
            </a:r>
            <a:endParaRPr lang="en-US" dirty="0" smtClean="0"/>
          </a:p>
          <a:p>
            <a:pPr lvl="1"/>
            <a:r>
              <a:rPr lang="en-US" dirty="0" smtClean="0"/>
              <a:t>Invoice</a:t>
            </a:r>
          </a:p>
          <a:p>
            <a:pPr lvl="1"/>
            <a:r>
              <a:rPr lang="en-US" dirty="0" smtClean="0"/>
              <a:t>Copy of Purchase Order</a:t>
            </a:r>
          </a:p>
          <a:p>
            <a:pPr lvl="1"/>
            <a:r>
              <a:rPr lang="en-US" dirty="0" smtClean="0"/>
              <a:t>Signed Tool Acceptance Report (TAR) (see Tool Acceptance Report Procedure)</a:t>
            </a:r>
          </a:p>
          <a:p>
            <a:pPr lvl="1"/>
            <a:r>
              <a:rPr lang="en-US" dirty="0" smtClean="0"/>
              <a:t>Signed Part Submission Warrant (PSW)= PPAP Approval</a:t>
            </a:r>
          </a:p>
          <a:p>
            <a:pPr lvl="1"/>
            <a:r>
              <a:rPr lang="en-US" dirty="0" smtClean="0"/>
              <a:t>Pictures of the Tooling (within the guideline set forth for photo submission.)</a:t>
            </a:r>
          </a:p>
          <a:p>
            <a:pPr lvl="1">
              <a:buNone/>
            </a:pPr>
            <a:r>
              <a:rPr lang="en-US" dirty="0" smtClean="0"/>
              <a:t>	(See  photo requirements)</a:t>
            </a:r>
          </a:p>
          <a:p>
            <a:pPr lvl="1"/>
            <a:endParaRPr lang="en-US" sz="1200" dirty="0" smtClean="0"/>
          </a:p>
          <a:p>
            <a:r>
              <a:rPr lang="en-US" dirty="0" smtClean="0"/>
              <a:t> </a:t>
            </a:r>
            <a:r>
              <a:rPr lang="en-US" b="1" dirty="0" smtClean="0"/>
              <a:t>Additional Invoice Requirements</a:t>
            </a:r>
            <a:endParaRPr lang="en-US" dirty="0" smtClean="0"/>
          </a:p>
          <a:p>
            <a:pPr lvl="1"/>
            <a:r>
              <a:rPr lang="en-US" dirty="0" smtClean="0"/>
              <a:t>May also include tooling CAD files (upon request)</a:t>
            </a:r>
          </a:p>
          <a:p>
            <a:pPr lvl="1"/>
            <a:r>
              <a:rPr lang="en-US" dirty="0" smtClean="0"/>
              <a:t>May also include Lien Release Letter (upon request)</a:t>
            </a:r>
          </a:p>
          <a:p>
            <a:pPr>
              <a:buNone/>
            </a:pPr>
            <a:r>
              <a:rPr lang="en-US" sz="1300" b="1" dirty="0" smtClean="0"/>
              <a:t> </a:t>
            </a:r>
            <a:endParaRPr lang="en-US" sz="1300" dirty="0" smtClean="0"/>
          </a:p>
          <a:p>
            <a:pPr lvl="0"/>
            <a:r>
              <a:rPr lang="en-US" b="1" dirty="0" smtClean="0"/>
              <a:t>Approvals</a:t>
            </a:r>
            <a:endParaRPr lang="en-US" dirty="0" smtClean="0"/>
          </a:p>
          <a:p>
            <a:pPr lvl="1"/>
            <a:r>
              <a:rPr lang="en-US" sz="2200" dirty="0" smtClean="0"/>
              <a:t>100 % Payment will only be made after the following two conditions are met:</a:t>
            </a:r>
          </a:p>
          <a:p>
            <a:pPr lvl="2"/>
            <a:r>
              <a:rPr lang="en-US" sz="2200" dirty="0" smtClean="0"/>
              <a:t>Completed TAR requirements and TAR forms approved by Supplier &amp; Tooling Manager</a:t>
            </a:r>
          </a:p>
          <a:p>
            <a:pPr lvl="2"/>
            <a:r>
              <a:rPr lang="en-US" sz="2200" dirty="0" smtClean="0"/>
              <a:t>PSW is “Approved”</a:t>
            </a:r>
          </a:p>
          <a:p>
            <a:pPr lvl="2"/>
            <a:r>
              <a:rPr lang="en-US" sz="2200" dirty="0" smtClean="0">
                <a:solidFill>
                  <a:srgbClr val="FF0000"/>
                </a:solidFill>
              </a:rPr>
              <a:t>Other final payment approvals at the discretion of the Tool Manager.</a:t>
            </a:r>
            <a:r>
              <a:rPr lang="en-US" sz="2200" dirty="0" smtClean="0"/>
              <a:t> </a:t>
            </a:r>
          </a:p>
          <a:p>
            <a:pPr lvl="2"/>
            <a:endParaRPr lang="en-US" dirty="0" smtClean="0"/>
          </a:p>
          <a:p>
            <a:endParaRPr lang="en-US" dirty="0"/>
          </a:p>
        </p:txBody>
      </p:sp>
      <p:sp>
        <p:nvSpPr>
          <p:cNvPr id="4" name="Date Placeholder 3"/>
          <p:cNvSpPr>
            <a:spLocks noGrp="1"/>
          </p:cNvSpPr>
          <p:nvPr>
            <p:ph type="dt" sz="half" idx="2"/>
          </p:nvPr>
        </p:nvSpPr>
        <p:spPr/>
        <p:txBody>
          <a:bodyPr/>
          <a:lstStyle/>
          <a:p>
            <a:fld id="{87A8A258-57C2-4A2D-ADD4-E2C2AF7D9E37}" type="datetime1">
              <a:rPr lang="en-US" smtClean="0"/>
              <a:pPr/>
              <a:t>9/24/2012</a:t>
            </a:fld>
            <a:endParaRPr lang="en-US" dirty="0"/>
          </a:p>
        </p:txBody>
      </p:sp>
      <p:pic>
        <p:nvPicPr>
          <p:cNvPr id="2050" name="Picture 2" descr="C:\Documents and Settings\U01B954\Local Settings\Temporary Internet Files\Content.IE5\7BBGJKB8\MC900351813[1].wmf"/>
          <p:cNvPicPr>
            <a:picLocks noChangeAspect="1" noChangeArrowheads="1"/>
          </p:cNvPicPr>
          <p:nvPr/>
        </p:nvPicPr>
        <p:blipFill>
          <a:blip r:embed="rId2" cstate="print"/>
          <a:srcRect/>
          <a:stretch>
            <a:fillRect/>
          </a:stretch>
        </p:blipFill>
        <p:spPr bwMode="auto">
          <a:xfrm>
            <a:off x="7010400" y="3200400"/>
            <a:ext cx="1613529" cy="18288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2000" fill="hold"/>
                                        <p:tgtEl>
                                          <p:spTgt spid="2050"/>
                                        </p:tgtEl>
                                        <p:attrNameLst>
                                          <p:attrName>ppt_x</p:attrName>
                                        </p:attrNameLst>
                                      </p:cBhvr>
                                      <p:tavLst>
                                        <p:tav tm="0">
                                          <p:val>
                                            <p:strVal val="#ppt_x"/>
                                          </p:val>
                                        </p:tav>
                                        <p:tav tm="100000">
                                          <p:val>
                                            <p:strVal val="#ppt_x"/>
                                          </p:val>
                                        </p:tav>
                                      </p:tavLst>
                                    </p:anim>
                                    <p:anim calcmode="lin" valueType="num">
                                      <p:cBhvr additive="base">
                                        <p:cTn id="13"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Standard Invoice Requirements</a:t>
            </a:r>
            <a:endParaRPr lang="en-US" sz="2400" b="0" dirty="0"/>
          </a:p>
        </p:txBody>
      </p:sp>
      <p:sp>
        <p:nvSpPr>
          <p:cNvPr id="3" name="Content Placeholder 2"/>
          <p:cNvSpPr>
            <a:spLocks noGrp="1"/>
          </p:cNvSpPr>
          <p:nvPr>
            <p:ph idx="1"/>
          </p:nvPr>
        </p:nvSpPr>
        <p:spPr>
          <a:xfrm>
            <a:off x="304800" y="1295400"/>
            <a:ext cx="8229600" cy="4800600"/>
          </a:xfrm>
        </p:spPr>
        <p:txBody>
          <a:bodyPr>
            <a:noAutofit/>
          </a:bodyPr>
          <a:lstStyle/>
          <a:p>
            <a:pPr>
              <a:buNone/>
            </a:pPr>
            <a:r>
              <a:rPr lang="en-US" sz="1600" b="1" u="sng" dirty="0" smtClean="0"/>
              <a:t>Invoice packages should be submitted by Email  unless otherwise directed</a:t>
            </a:r>
            <a:endParaRPr lang="en-US" sz="1600" dirty="0" smtClean="0"/>
          </a:p>
          <a:p>
            <a:r>
              <a:rPr lang="en-US" sz="1600" i="1" dirty="0" smtClean="0"/>
              <a:t>(File Size Limitations – Maximum # of pages {per attachment} 20</a:t>
            </a:r>
          </a:p>
          <a:p>
            <a:r>
              <a:rPr lang="en-US" sz="1600" i="1" dirty="0" smtClean="0"/>
              <a:t>Maximum size {w/ attachments}: 10 megabytes)</a:t>
            </a:r>
            <a:endParaRPr lang="en-US" sz="1600" dirty="0" smtClean="0"/>
          </a:p>
          <a:p>
            <a:pPr>
              <a:buNone/>
            </a:pPr>
            <a:r>
              <a:rPr lang="en-US" sz="800" b="1" dirty="0" smtClean="0"/>
              <a:t> </a:t>
            </a:r>
            <a:r>
              <a:rPr lang="en-US" sz="1600" b="1" u="sng" dirty="0" smtClean="0">
                <a:solidFill>
                  <a:srgbClr val="FF0000"/>
                </a:solidFill>
              </a:rPr>
              <a:t>Email  is the  </a:t>
            </a:r>
            <a:r>
              <a:rPr lang="en-US" sz="1600" b="1" i="1" u="sng" dirty="0" smtClean="0">
                <a:solidFill>
                  <a:srgbClr val="FF0000"/>
                </a:solidFill>
              </a:rPr>
              <a:t>Preferred Method </a:t>
            </a:r>
          </a:p>
          <a:p>
            <a:r>
              <a:rPr lang="en-US" sz="1600" b="1" i="1" dirty="0" smtClean="0">
                <a:solidFill>
                  <a:srgbClr val="FF0000"/>
                </a:solidFill>
              </a:rPr>
              <a:t>TAR forms must be submitted in </a:t>
            </a:r>
            <a:r>
              <a:rPr lang="en-US" sz="1600" b="1" i="1" u="sng" dirty="0" smtClean="0">
                <a:solidFill>
                  <a:srgbClr val="FF0000"/>
                </a:solidFill>
              </a:rPr>
              <a:t>Excel format </a:t>
            </a:r>
            <a:r>
              <a:rPr lang="en-US" sz="1600" b="1" i="1" dirty="0" smtClean="0">
                <a:solidFill>
                  <a:srgbClr val="FF0000"/>
                </a:solidFill>
              </a:rPr>
              <a:t>as provided</a:t>
            </a:r>
          </a:p>
          <a:p>
            <a:r>
              <a:rPr lang="en-US" sz="1600" b="1" dirty="0" smtClean="0">
                <a:solidFill>
                  <a:srgbClr val="FF0000"/>
                </a:solidFill>
              </a:rPr>
              <a:t>Other files should be in PDF or JPEG format</a:t>
            </a:r>
            <a:endParaRPr lang="en-US" sz="1600" dirty="0" smtClean="0">
              <a:solidFill>
                <a:srgbClr val="FF0000"/>
              </a:solidFill>
            </a:endParaRPr>
          </a:p>
          <a:p>
            <a:r>
              <a:rPr lang="en-US" sz="1600" b="1" dirty="0" smtClean="0">
                <a:solidFill>
                  <a:srgbClr val="FF0000"/>
                </a:solidFill>
              </a:rPr>
              <a:t>Submit one electronic file containing all  files except the TAR</a:t>
            </a:r>
            <a:endParaRPr lang="en-US" sz="1600" dirty="0" smtClean="0">
              <a:solidFill>
                <a:srgbClr val="FF0000"/>
              </a:solidFill>
            </a:endParaRPr>
          </a:p>
          <a:p>
            <a:r>
              <a:rPr lang="en-US" sz="1600" b="1" dirty="0" smtClean="0">
                <a:solidFill>
                  <a:srgbClr val="FF0000"/>
                </a:solidFill>
              </a:rPr>
              <a:t>Email Address: </a:t>
            </a:r>
            <a:r>
              <a:rPr lang="en-US" sz="1600" b="1" u="sng" dirty="0" smtClean="0">
                <a:solidFill>
                  <a:srgbClr val="FF0000"/>
                </a:solidFill>
                <a:hlinkClick r:id="rId2"/>
              </a:rPr>
              <a:t>SBTAPSCAN@Navistar.com</a:t>
            </a:r>
            <a:endParaRPr lang="en-US" sz="1600" b="1" u="sng" dirty="0" smtClean="0">
              <a:solidFill>
                <a:srgbClr val="FF0000"/>
              </a:solidFill>
            </a:endParaRPr>
          </a:p>
          <a:p>
            <a:endParaRPr lang="en-US" sz="800" dirty="0" smtClean="0">
              <a:solidFill>
                <a:srgbClr val="FF0000"/>
              </a:solidFill>
            </a:endParaRPr>
          </a:p>
          <a:p>
            <a:pPr>
              <a:buNone/>
            </a:pPr>
            <a:r>
              <a:rPr lang="en-US" sz="1600" b="1" u="sng" dirty="0" smtClean="0">
                <a:solidFill>
                  <a:srgbClr val="FF0000"/>
                </a:solidFill>
              </a:rPr>
              <a:t>All standard invoices should include:</a:t>
            </a:r>
            <a:endParaRPr lang="en-US" sz="1600" dirty="0" smtClean="0">
              <a:solidFill>
                <a:srgbClr val="FF0000"/>
              </a:solidFill>
            </a:endParaRPr>
          </a:p>
          <a:p>
            <a:pPr lvl="0"/>
            <a:r>
              <a:rPr lang="en-US" sz="1600" dirty="0" smtClean="0"/>
              <a:t>Complete P.O. number (09900-xxxxxxxxxx)</a:t>
            </a:r>
          </a:p>
          <a:p>
            <a:r>
              <a:rPr lang="en-US" sz="1600" dirty="0" smtClean="0"/>
              <a:t>Copy of the P.O. </a:t>
            </a:r>
          </a:p>
          <a:p>
            <a:pPr lvl="0"/>
            <a:r>
              <a:rPr lang="en-US" sz="1600" dirty="0" smtClean="0"/>
              <a:t>Each invoice line item should indicate specific P.O. line item #</a:t>
            </a:r>
          </a:p>
          <a:p>
            <a:pPr lvl="0">
              <a:buNone/>
            </a:pPr>
            <a:r>
              <a:rPr lang="en-US" sz="1600" dirty="0" smtClean="0"/>
              <a:t>	for each tool/payment combination</a:t>
            </a:r>
          </a:p>
          <a:p>
            <a:pPr lvl="0"/>
            <a:r>
              <a:rPr lang="en-US" sz="1600" dirty="0" smtClean="0"/>
              <a:t>Description of the tooling for each line item</a:t>
            </a:r>
          </a:p>
          <a:p>
            <a:pPr lvl="0"/>
            <a:r>
              <a:rPr lang="en-US" sz="1600" dirty="0" smtClean="0"/>
              <a:t>Delivered part number(s) and the Tooling Tag number</a:t>
            </a:r>
          </a:p>
          <a:p>
            <a:pPr lvl="0"/>
            <a:r>
              <a:rPr lang="en-US" sz="1600" dirty="0" smtClean="0"/>
              <a:t>Only information from a single P.O. </a:t>
            </a:r>
            <a:r>
              <a:rPr lang="en-US" sz="1400" dirty="0" smtClean="0">
                <a:solidFill>
                  <a:srgbClr val="FF0000"/>
                </a:solidFill>
              </a:rPr>
              <a:t>(</a:t>
            </a:r>
            <a:r>
              <a:rPr lang="en-US" sz="1400" b="1" dirty="0" smtClean="0">
                <a:solidFill>
                  <a:srgbClr val="FF0000"/>
                </a:solidFill>
              </a:rPr>
              <a:t>do not combine multiple P.O.’s on one invoice</a:t>
            </a:r>
            <a:r>
              <a:rPr lang="en-US" sz="1400" dirty="0" smtClean="0">
                <a:solidFill>
                  <a:srgbClr val="FF0000"/>
                </a:solidFill>
              </a:rPr>
              <a:t>)</a:t>
            </a:r>
          </a:p>
          <a:p>
            <a:pPr lvl="0"/>
            <a:endParaRPr lang="en-US" sz="1600" dirty="0"/>
          </a:p>
        </p:txBody>
      </p:sp>
      <p:sp>
        <p:nvSpPr>
          <p:cNvPr id="4" name="Date Placeholder 3"/>
          <p:cNvSpPr>
            <a:spLocks noGrp="1"/>
          </p:cNvSpPr>
          <p:nvPr>
            <p:ph type="dt" sz="half" idx="2"/>
          </p:nvPr>
        </p:nvSpPr>
        <p:spPr/>
        <p:txBody>
          <a:bodyPr/>
          <a:lstStyle/>
          <a:p>
            <a:fld id="{EB8A8C97-BBDB-426B-B0FD-212EC300A000}" type="datetime1">
              <a:rPr lang="en-US" smtClean="0"/>
              <a:pPr/>
              <a:t>9/24/2012</a:t>
            </a:fld>
            <a:endParaRPr lang="en-US" dirty="0"/>
          </a:p>
        </p:txBody>
      </p:sp>
      <p:pic>
        <p:nvPicPr>
          <p:cNvPr id="8194" name="Picture 2" descr="C:\Documents and Settings\U01B954\Local Settings\Temporary Internet Files\Content.IE5\Z732F0Q3\MC900383372[1].wmf"/>
          <p:cNvPicPr>
            <a:picLocks noChangeAspect="1" noChangeArrowheads="1"/>
          </p:cNvPicPr>
          <p:nvPr/>
        </p:nvPicPr>
        <p:blipFill>
          <a:blip r:embed="rId3" cstate="print"/>
          <a:srcRect/>
          <a:stretch>
            <a:fillRect/>
          </a:stretch>
        </p:blipFill>
        <p:spPr bwMode="auto">
          <a:xfrm>
            <a:off x="6400800" y="2590800"/>
            <a:ext cx="1469765"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3000" fill="hold"/>
                                        <p:tgtEl>
                                          <p:spTgt spid="8194"/>
                                        </p:tgtEl>
                                        <p:attrNameLst>
                                          <p:attrName>ppt_x</p:attrName>
                                        </p:attrNameLst>
                                      </p:cBhvr>
                                      <p:tavLst>
                                        <p:tav tm="0">
                                          <p:val>
                                            <p:strVal val="1+#ppt_w/2"/>
                                          </p:val>
                                        </p:tav>
                                        <p:tav tm="100000">
                                          <p:val>
                                            <p:strVal val="#ppt_x"/>
                                          </p:val>
                                        </p:tav>
                                      </p:tavLst>
                                    </p:anim>
                                    <p:anim calcmode="lin" valueType="num">
                                      <p:cBhvr additive="base">
                                        <p:cTn id="8" dur="30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Invoice  Contact information</a:t>
            </a:r>
            <a:endParaRPr lang="en-US" sz="2400" b="0" dirty="0"/>
          </a:p>
        </p:txBody>
      </p:sp>
      <p:sp>
        <p:nvSpPr>
          <p:cNvPr id="3" name="Content Placeholder 2"/>
          <p:cNvSpPr>
            <a:spLocks noGrp="1"/>
          </p:cNvSpPr>
          <p:nvPr>
            <p:ph idx="1"/>
          </p:nvPr>
        </p:nvSpPr>
        <p:spPr>
          <a:xfrm>
            <a:off x="152400" y="1828800"/>
            <a:ext cx="8839200" cy="3505200"/>
          </a:xfrm>
        </p:spPr>
        <p:txBody>
          <a:bodyPr>
            <a:noAutofit/>
          </a:bodyPr>
          <a:lstStyle/>
          <a:p>
            <a:r>
              <a:rPr lang="en-US" sz="1800" b="1" dirty="0" smtClean="0"/>
              <a:t>Final Invoice packages can be emailed to:</a:t>
            </a:r>
            <a:r>
              <a:rPr lang="en-US" sz="1800" b="1" u="sng" dirty="0" smtClean="0">
                <a:solidFill>
                  <a:srgbClr val="FF0000"/>
                </a:solidFill>
                <a:hlinkClick r:id="rId2"/>
              </a:rPr>
              <a:t> SBTAPSCAN@Navistar.com</a:t>
            </a:r>
            <a:endParaRPr lang="en-US" sz="1800" b="1" u="sng" dirty="0" smtClean="0">
              <a:solidFill>
                <a:srgbClr val="FF0000"/>
              </a:solidFill>
            </a:endParaRPr>
          </a:p>
          <a:p>
            <a:endParaRPr lang="en-US" sz="800" b="1" dirty="0" smtClean="0"/>
          </a:p>
          <a:p>
            <a:r>
              <a:rPr lang="en-US" sz="1800" b="1" u="sng" dirty="0" smtClean="0"/>
              <a:t>If there is a need to use another method you must contact :</a:t>
            </a:r>
          </a:p>
          <a:p>
            <a:endParaRPr lang="en-US" sz="1800" b="1" dirty="0" smtClean="0"/>
          </a:p>
          <a:p>
            <a:r>
              <a:rPr lang="en-US" sz="2000" b="1" dirty="0" smtClean="0"/>
              <a:t>Carlinda McGrew</a:t>
            </a:r>
            <a:endParaRPr lang="en-US" sz="2000" dirty="0" smtClean="0"/>
          </a:p>
          <a:p>
            <a:r>
              <a:rPr lang="en-US" sz="1800" b="1" dirty="0" smtClean="0"/>
              <a:t>Supplier Based Tooling Compliance Analyst</a:t>
            </a:r>
            <a:endParaRPr lang="en-US" sz="1800" dirty="0" smtClean="0"/>
          </a:p>
          <a:p>
            <a:r>
              <a:rPr lang="en-US" sz="1800" b="1" dirty="0" smtClean="0"/>
              <a:t>P: (331) 332-4781</a:t>
            </a:r>
            <a:endParaRPr lang="en-US" sz="1800" dirty="0" smtClean="0"/>
          </a:p>
          <a:p>
            <a:r>
              <a:rPr lang="en-US" sz="1800" b="1" dirty="0" smtClean="0"/>
              <a:t> </a:t>
            </a:r>
            <a:r>
              <a:rPr lang="en-US" sz="1800" b="1" u="sng" dirty="0" smtClean="0"/>
              <a:t>Carlinda.McGrew@navistar.com</a:t>
            </a:r>
            <a:endParaRPr lang="en-US" sz="1800" dirty="0"/>
          </a:p>
        </p:txBody>
      </p:sp>
      <p:sp>
        <p:nvSpPr>
          <p:cNvPr id="4" name="Date Placeholder 3"/>
          <p:cNvSpPr>
            <a:spLocks noGrp="1"/>
          </p:cNvSpPr>
          <p:nvPr>
            <p:ph type="dt" sz="half" idx="2"/>
          </p:nvPr>
        </p:nvSpPr>
        <p:spPr/>
        <p:txBody>
          <a:bodyPr/>
          <a:lstStyle/>
          <a:p>
            <a:fld id="{459E4968-6862-4C91-95DE-D4062F6B9778}" type="datetime1">
              <a:rPr lang="en-US" smtClean="0"/>
              <a:pPr/>
              <a:t>9/24/2012</a:t>
            </a:fld>
            <a:endParaRPr lang="en-US" dirty="0"/>
          </a:p>
        </p:txBody>
      </p:sp>
    </p:spTree>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Final Invoice Requirements</a:t>
            </a:r>
            <a:endParaRPr lang="en-US" sz="2400" b="0" dirty="0"/>
          </a:p>
        </p:txBody>
      </p:sp>
      <p:sp>
        <p:nvSpPr>
          <p:cNvPr id="3" name="Content Placeholder 2"/>
          <p:cNvSpPr>
            <a:spLocks noGrp="1"/>
          </p:cNvSpPr>
          <p:nvPr>
            <p:ph idx="1"/>
          </p:nvPr>
        </p:nvSpPr>
        <p:spPr>
          <a:xfrm>
            <a:off x="76200" y="1524000"/>
            <a:ext cx="8991600" cy="4343400"/>
          </a:xfrm>
        </p:spPr>
        <p:txBody>
          <a:bodyPr>
            <a:noAutofit/>
          </a:bodyPr>
          <a:lstStyle/>
          <a:p>
            <a:r>
              <a:rPr lang="en-US" sz="1800" b="1" dirty="0" smtClean="0"/>
              <a:t>Additional supporting documentation for final payment invoice includes:</a:t>
            </a:r>
          </a:p>
          <a:p>
            <a:endParaRPr lang="en-US" sz="1200" dirty="0" smtClean="0"/>
          </a:p>
          <a:p>
            <a:pPr lvl="0"/>
            <a:r>
              <a:rPr lang="en-US" sz="1800" dirty="0" smtClean="0"/>
              <a:t>Fully approved Part Submission Warrant </a:t>
            </a:r>
            <a:r>
              <a:rPr lang="en-US" sz="1800" b="1" dirty="0" smtClean="0"/>
              <a:t>(PSW)</a:t>
            </a:r>
            <a:r>
              <a:rPr lang="en-US" sz="1800" dirty="0" smtClean="0"/>
              <a:t> document</a:t>
            </a:r>
          </a:p>
          <a:p>
            <a:pPr lvl="0"/>
            <a:endParaRPr lang="en-US" sz="1200" dirty="0" smtClean="0"/>
          </a:p>
          <a:p>
            <a:r>
              <a:rPr lang="en-US" sz="1800" dirty="0" smtClean="0"/>
              <a:t>Completed Tooling Acceptance Report (</a:t>
            </a:r>
            <a:r>
              <a:rPr lang="en-US" sz="1800" b="1" dirty="0" smtClean="0"/>
              <a:t>TAR document)</a:t>
            </a:r>
            <a:r>
              <a:rPr lang="en-US" sz="1800" dirty="0" smtClean="0"/>
              <a:t> for all purchased tooling. This form can be found on the </a:t>
            </a:r>
            <a:r>
              <a:rPr lang="en-US" sz="1800" b="1" dirty="0" smtClean="0"/>
              <a:t>Supplier Website @ </a:t>
            </a:r>
            <a:r>
              <a:rPr lang="en-US" sz="1800" dirty="0" smtClean="0">
                <a:hlinkClick r:id="rId2"/>
              </a:rPr>
              <a:t>www.navistarsupplier.com/SupplierTooling/SupplierTooling.asp</a:t>
            </a:r>
            <a:endParaRPr lang="en-US" sz="1800" dirty="0" smtClean="0"/>
          </a:p>
          <a:p>
            <a:endParaRPr lang="en-US" sz="1200" dirty="0" smtClean="0"/>
          </a:p>
          <a:p>
            <a:r>
              <a:rPr lang="en-US" sz="1800" b="1" u="sng" dirty="0" smtClean="0"/>
              <a:t>CAT  Tooling </a:t>
            </a:r>
            <a:r>
              <a:rPr lang="en-US" sz="1800" dirty="0" smtClean="0"/>
              <a:t>: same requirements as Navistar with (Exception of the CAT Tag and part Number).</a:t>
            </a:r>
            <a:endParaRPr lang="en-US" sz="1200" dirty="0" smtClean="0"/>
          </a:p>
          <a:p>
            <a:endParaRPr lang="en-US" sz="1200" b="1" dirty="0" smtClean="0"/>
          </a:p>
          <a:p>
            <a:pPr lvl="0">
              <a:buNone/>
            </a:pPr>
            <a:r>
              <a:rPr lang="en-US" sz="1800" b="1" dirty="0" smtClean="0"/>
              <a:t>	</a:t>
            </a:r>
            <a:r>
              <a:rPr lang="en-US" sz="1800" b="1" dirty="0" smtClean="0">
                <a:solidFill>
                  <a:srgbClr val="FF0000"/>
                </a:solidFill>
              </a:rPr>
              <a:t>Photo and Tag requirements see next Slide</a:t>
            </a:r>
          </a:p>
          <a:p>
            <a:r>
              <a:rPr lang="en-US" sz="1800" dirty="0" smtClean="0"/>
              <a:t>All tooling invoices submitted on or after </a:t>
            </a:r>
            <a:r>
              <a:rPr lang="en-US" sz="1800" b="1" dirty="0" smtClean="0"/>
              <a:t>November 1</a:t>
            </a:r>
            <a:r>
              <a:rPr lang="en-US" sz="1800" b="1" baseline="30000" dirty="0" smtClean="0"/>
              <a:t>st</a:t>
            </a:r>
            <a:r>
              <a:rPr lang="en-US" sz="1800" b="1" dirty="0" smtClean="0"/>
              <a:t>, 2012 </a:t>
            </a:r>
            <a:r>
              <a:rPr lang="en-US" sz="1800" dirty="0" smtClean="0"/>
              <a:t>will need to have a TAR submitted in the final invoice package for final payment.</a:t>
            </a:r>
          </a:p>
          <a:p>
            <a:pPr lvl="0">
              <a:buNone/>
            </a:pPr>
            <a:endParaRPr lang="en-US" sz="1200" b="1" dirty="0" smtClean="0">
              <a:solidFill>
                <a:srgbClr val="FF0000"/>
              </a:solidFill>
            </a:endParaRPr>
          </a:p>
        </p:txBody>
      </p:sp>
      <p:sp>
        <p:nvSpPr>
          <p:cNvPr id="4" name="Date Placeholder 3"/>
          <p:cNvSpPr>
            <a:spLocks noGrp="1"/>
          </p:cNvSpPr>
          <p:nvPr>
            <p:ph type="dt" sz="half" idx="2"/>
          </p:nvPr>
        </p:nvSpPr>
        <p:spPr/>
        <p:txBody>
          <a:bodyPr/>
          <a:lstStyle/>
          <a:p>
            <a:fld id="{514D853A-F2EF-4977-B897-71EB77840CC6}" type="datetime1">
              <a:rPr lang="en-US" smtClean="0"/>
              <a:pPr/>
              <a:t>9/24/2012</a:t>
            </a:fld>
            <a:endParaRPr lang="en-US" dirty="0"/>
          </a:p>
        </p:txBody>
      </p:sp>
    </p:spTree>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Details for Final Photo’s &amp; Tool Tags</a:t>
            </a:r>
            <a:br>
              <a:rPr lang="en-US" sz="2400" b="0" dirty="0" smtClean="0"/>
            </a:br>
            <a:r>
              <a:rPr lang="en-US" sz="2400" b="0" dirty="0" smtClean="0"/>
              <a:t>(Required for Final Payment)</a:t>
            </a:r>
            <a:endParaRPr lang="en-US" sz="2400" b="0" dirty="0"/>
          </a:p>
        </p:txBody>
      </p:sp>
      <p:sp>
        <p:nvSpPr>
          <p:cNvPr id="3" name="Content Placeholder 2"/>
          <p:cNvSpPr>
            <a:spLocks noGrp="1"/>
          </p:cNvSpPr>
          <p:nvPr>
            <p:ph idx="1"/>
          </p:nvPr>
        </p:nvSpPr>
        <p:spPr>
          <a:xfrm>
            <a:off x="-228600" y="1295400"/>
            <a:ext cx="9372600" cy="5562600"/>
          </a:xfrm>
        </p:spPr>
        <p:txBody>
          <a:bodyPr>
            <a:normAutofit fontScale="47500" lnSpcReduction="20000"/>
          </a:bodyPr>
          <a:lstStyle/>
          <a:p>
            <a:pPr lvl="0">
              <a:buNone/>
            </a:pPr>
            <a:r>
              <a:rPr lang="en-US" dirty="0" smtClean="0"/>
              <a:t>	</a:t>
            </a:r>
            <a:r>
              <a:rPr lang="en-US" sz="3300" b="1" u="sng" dirty="0" smtClean="0"/>
              <a:t>Photo Criteria: </a:t>
            </a:r>
            <a:endParaRPr lang="en-US" sz="3300" b="1" u="sng" strike="sngStrike" dirty="0" smtClean="0">
              <a:solidFill>
                <a:srgbClr val="FF0000"/>
              </a:solidFill>
            </a:endParaRPr>
          </a:p>
          <a:p>
            <a:pPr lvl="1">
              <a:buNone/>
            </a:pPr>
            <a:r>
              <a:rPr lang="en-US" sz="3300" dirty="0" smtClean="0"/>
              <a:t>The Navistar requirement is: (2 pictures of each tool)</a:t>
            </a:r>
          </a:p>
          <a:p>
            <a:pPr lvl="1">
              <a:buFont typeface="Arial" pitchFamily="34" charset="0"/>
              <a:buChar char="•"/>
            </a:pPr>
            <a:r>
              <a:rPr lang="en-US" sz="3300" dirty="0" smtClean="0"/>
              <a:t>1)  Close up of Navistar tag , showing “Property of Navistar” and Tag Number or same info stamped or engraved in tool (Numbers must be readable and a close up of the tag in the photo)</a:t>
            </a:r>
          </a:p>
          <a:p>
            <a:pPr lvl="1">
              <a:buFont typeface="Arial" pitchFamily="34" charset="0"/>
              <a:buChar char="•"/>
            </a:pPr>
            <a:r>
              <a:rPr lang="en-US" sz="3300" dirty="0" smtClean="0"/>
              <a:t>2)  Picture of the overall tool plus any side views showing attachments, connections, or special features .</a:t>
            </a:r>
          </a:p>
          <a:p>
            <a:pPr lvl="1">
              <a:buFont typeface="Arial" pitchFamily="34" charset="0"/>
              <a:buChar char="•"/>
            </a:pPr>
            <a:r>
              <a:rPr lang="en-US" sz="3300" dirty="0" smtClean="0"/>
              <a:t>Picture file naming convention:  TL0000386_1 (for the tag) TL0000386_2 (for the Tool)</a:t>
            </a:r>
          </a:p>
          <a:p>
            <a:pPr lvl="1">
              <a:buFont typeface="Arial" pitchFamily="34" charset="0"/>
              <a:buChar char="•"/>
            </a:pPr>
            <a:r>
              <a:rPr lang="en-US" sz="3300" u="sng" dirty="0" smtClean="0">
                <a:solidFill>
                  <a:srgbClr val="FF0000"/>
                </a:solidFill>
              </a:rPr>
              <a:t>Ideal picture of tool </a:t>
            </a:r>
            <a:r>
              <a:rPr lang="en-US" sz="3300" dirty="0" smtClean="0">
                <a:solidFill>
                  <a:srgbClr val="FF0000"/>
                </a:solidFill>
              </a:rPr>
              <a:t>:  Open tool position with associated piece part, also showing Navistar Tool Tag Number.</a:t>
            </a:r>
            <a:endParaRPr lang="en-US" sz="3300" dirty="0" smtClean="0"/>
          </a:p>
          <a:p>
            <a:pPr lvl="1"/>
            <a:endParaRPr lang="en-US" sz="1900" dirty="0" smtClean="0"/>
          </a:p>
          <a:p>
            <a:pPr>
              <a:buNone/>
            </a:pPr>
            <a:r>
              <a:rPr lang="en-US" sz="3300" dirty="0" smtClean="0"/>
              <a:t>	 </a:t>
            </a:r>
            <a:r>
              <a:rPr lang="en-US" sz="3300" b="1" u="sng" dirty="0" smtClean="0"/>
              <a:t>Tool Tag Number</a:t>
            </a:r>
            <a:r>
              <a:rPr lang="en-US" sz="3300" u="sng" dirty="0" smtClean="0"/>
              <a:t>:</a:t>
            </a:r>
          </a:p>
          <a:p>
            <a:pPr lvl="1">
              <a:buFont typeface="Arial" pitchFamily="34" charset="0"/>
              <a:buChar char="•"/>
            </a:pPr>
            <a:r>
              <a:rPr lang="en-US" sz="3300" dirty="0" smtClean="0"/>
              <a:t>Tag must be permanently attached to the tool. If space does not allow or tool manufacturing conditions are not suitable for a tag, then stamp or engrave tool number on the tool itself. </a:t>
            </a:r>
          </a:p>
          <a:p>
            <a:pPr lvl="1">
              <a:buFont typeface="Arial" pitchFamily="34" charset="0"/>
              <a:buChar char="•"/>
            </a:pPr>
            <a:r>
              <a:rPr lang="en-US" sz="3300" dirty="0" smtClean="0"/>
              <a:t>Tag or tool must state “Property of Navistar” and have the assigned Tag Number from the P.O.</a:t>
            </a:r>
          </a:p>
          <a:p>
            <a:pPr lvl="1">
              <a:buFont typeface="Arial" pitchFamily="34" charset="0"/>
              <a:buChar char="•"/>
            </a:pPr>
            <a:r>
              <a:rPr lang="en-US" sz="3300" dirty="0" smtClean="0">
                <a:solidFill>
                  <a:srgbClr val="FF0000"/>
                </a:solidFill>
              </a:rPr>
              <a:t>The Navistar tooling tag does not have to be used in all cases.</a:t>
            </a:r>
          </a:p>
          <a:p>
            <a:pPr lvl="1">
              <a:buFont typeface="Arial" pitchFamily="34" charset="0"/>
              <a:buChar char="•"/>
            </a:pPr>
            <a:r>
              <a:rPr lang="en-US" sz="3300" dirty="0" smtClean="0"/>
              <a:t>Any permanent metal tag can be used or the information can be machined, etched, scribed, stamped, etc., directly into the tool.</a:t>
            </a:r>
          </a:p>
          <a:p>
            <a:pPr lvl="1">
              <a:buFont typeface="Arial" pitchFamily="34" charset="0"/>
              <a:buChar char="•"/>
            </a:pPr>
            <a:r>
              <a:rPr lang="en-US" sz="3300" b="1" u="sng" dirty="0" smtClean="0"/>
              <a:t>CAT  Tooling </a:t>
            </a:r>
            <a:r>
              <a:rPr lang="en-US" sz="3300" dirty="0" smtClean="0"/>
              <a:t>: same requirements as Navistar with (Exception of the CAT Tag and part Number).</a:t>
            </a:r>
          </a:p>
          <a:p>
            <a:pPr lvl="1">
              <a:buNone/>
            </a:pPr>
            <a:endParaRPr lang="en-US" sz="1900" dirty="0" smtClean="0">
              <a:solidFill>
                <a:srgbClr val="FF0000"/>
              </a:solidFill>
            </a:endParaRPr>
          </a:p>
          <a:p>
            <a:pPr lvl="1">
              <a:buFont typeface="Arial" pitchFamily="34" charset="0"/>
              <a:buChar char="•"/>
            </a:pPr>
            <a:r>
              <a:rPr lang="en-US" sz="3300" dirty="0" smtClean="0">
                <a:solidFill>
                  <a:srgbClr val="002060"/>
                </a:solidFill>
              </a:rPr>
              <a:t>See tool tag and picture example on next slide……</a:t>
            </a:r>
            <a:endParaRPr lang="en-US" sz="3300" dirty="0">
              <a:solidFill>
                <a:srgbClr val="FF0000"/>
              </a:solidFill>
            </a:endParaRPr>
          </a:p>
        </p:txBody>
      </p:sp>
      <p:sp>
        <p:nvSpPr>
          <p:cNvPr id="4" name="Date Placeholder 3"/>
          <p:cNvSpPr>
            <a:spLocks noGrp="1"/>
          </p:cNvSpPr>
          <p:nvPr>
            <p:ph type="dt" sz="half" idx="2"/>
          </p:nvPr>
        </p:nvSpPr>
        <p:spPr/>
        <p:txBody>
          <a:bodyPr/>
          <a:lstStyle/>
          <a:p>
            <a:fld id="{3AD6E3FE-E490-4443-973F-2F3A5C1C7EE2}" type="datetime1">
              <a:rPr lang="en-US" smtClean="0"/>
              <a:pPr/>
              <a:t>9/24/2012</a:t>
            </a:fld>
            <a:endParaRPr lang="en-US" dirty="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Tool and Tag Picture example-1</a:t>
            </a:r>
            <a:endParaRPr lang="en-US" sz="2400" b="0" dirty="0"/>
          </a:p>
        </p:txBody>
      </p:sp>
      <p:sp>
        <p:nvSpPr>
          <p:cNvPr id="4" name="Date Placeholder 3"/>
          <p:cNvSpPr>
            <a:spLocks noGrp="1"/>
          </p:cNvSpPr>
          <p:nvPr>
            <p:ph type="dt" sz="half" idx="2"/>
          </p:nvPr>
        </p:nvSpPr>
        <p:spPr/>
        <p:txBody>
          <a:bodyPr/>
          <a:lstStyle/>
          <a:p>
            <a:fld id="{B54EED1C-A2B6-4296-B9F9-683AB0F5129D}" type="datetime1">
              <a:rPr lang="en-US" smtClean="0"/>
              <a:pPr/>
              <a:t>9/24/2012</a:t>
            </a:fld>
            <a:endParaRPr lang="en-US" dirty="0"/>
          </a:p>
        </p:txBody>
      </p:sp>
      <p:pic>
        <p:nvPicPr>
          <p:cNvPr id="22539" name="Picture 11"/>
          <p:cNvPicPr>
            <a:picLocks noChangeAspect="1" noChangeArrowheads="1"/>
          </p:cNvPicPr>
          <p:nvPr/>
        </p:nvPicPr>
        <p:blipFill>
          <a:blip r:embed="rId2" cstate="print"/>
          <a:srcRect/>
          <a:stretch>
            <a:fillRect/>
          </a:stretch>
        </p:blipFill>
        <p:spPr bwMode="auto">
          <a:xfrm>
            <a:off x="762000" y="1295400"/>
            <a:ext cx="7619999" cy="48768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Tool and Tag Picture example-2</a:t>
            </a:r>
            <a:endParaRPr lang="en-US" sz="2400" b="0" dirty="0"/>
          </a:p>
        </p:txBody>
      </p:sp>
      <p:sp>
        <p:nvSpPr>
          <p:cNvPr id="4" name="Date Placeholder 3"/>
          <p:cNvSpPr>
            <a:spLocks noGrp="1"/>
          </p:cNvSpPr>
          <p:nvPr>
            <p:ph type="dt" sz="half" idx="2"/>
          </p:nvPr>
        </p:nvSpPr>
        <p:spPr/>
        <p:txBody>
          <a:bodyPr/>
          <a:lstStyle/>
          <a:p>
            <a:fld id="{B54EED1C-A2B6-4296-B9F9-683AB0F5129D}" type="datetime1">
              <a:rPr lang="en-US" smtClean="0"/>
              <a:pPr/>
              <a:t>9/24/2012</a:t>
            </a:fld>
            <a:endParaRPr lang="en-US" dirty="0"/>
          </a:p>
        </p:txBody>
      </p:sp>
      <p:pic>
        <p:nvPicPr>
          <p:cNvPr id="21507" name="Picture 3" descr="D:\Tar Audit copy\8-24-2012\Tagging example-1.JPG"/>
          <p:cNvPicPr>
            <a:picLocks noChangeAspect="1" noChangeArrowheads="1"/>
          </p:cNvPicPr>
          <p:nvPr/>
        </p:nvPicPr>
        <p:blipFill>
          <a:blip r:embed="rId2" cstate="print"/>
          <a:srcRect/>
          <a:stretch>
            <a:fillRect/>
          </a:stretch>
        </p:blipFill>
        <p:spPr bwMode="auto">
          <a:xfrm>
            <a:off x="1447800" y="1371600"/>
            <a:ext cx="6019800" cy="463326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FAQ’s        Invoice Requirements</a:t>
            </a:r>
            <a:endParaRPr lang="en-US" sz="2400" b="0" dirty="0"/>
          </a:p>
        </p:txBody>
      </p:sp>
      <p:sp>
        <p:nvSpPr>
          <p:cNvPr id="3" name="Content Placeholder 2"/>
          <p:cNvSpPr>
            <a:spLocks noGrp="1"/>
          </p:cNvSpPr>
          <p:nvPr>
            <p:ph idx="1"/>
          </p:nvPr>
        </p:nvSpPr>
        <p:spPr>
          <a:xfrm>
            <a:off x="228600" y="1371600"/>
            <a:ext cx="8305800" cy="4525963"/>
          </a:xfrm>
        </p:spPr>
        <p:txBody>
          <a:bodyPr>
            <a:normAutofit/>
          </a:bodyPr>
          <a:lstStyle/>
          <a:p>
            <a:pPr>
              <a:buNone/>
            </a:pPr>
            <a:r>
              <a:rPr lang="en-US" sz="2000" dirty="0" smtClean="0">
                <a:solidFill>
                  <a:srgbClr val="FF0000"/>
                </a:solidFill>
              </a:rPr>
              <a:t>Q: Can I submit the final invoice without the pictures and follow up later?</a:t>
            </a:r>
          </a:p>
          <a:p>
            <a:pPr>
              <a:buNone/>
            </a:pPr>
            <a:r>
              <a:rPr lang="en-US" sz="2000" dirty="0" smtClean="0"/>
              <a:t>A: No. Pictures must be supplied at the time of final invoice and a compressed file is required. Preferred method is to create a single PDF file with labels</a:t>
            </a:r>
            <a:r>
              <a:rPr lang="en-US" sz="2000" dirty="0" smtClean="0">
                <a:solidFill>
                  <a:srgbClr val="FF0000"/>
                </a:solidFill>
              </a:rPr>
              <a:t>. (</a:t>
            </a:r>
            <a:r>
              <a:rPr lang="en-US" sz="1600" dirty="0" smtClean="0">
                <a:solidFill>
                  <a:srgbClr val="FF0000"/>
                </a:solidFill>
              </a:rPr>
              <a:t>Photo compression is required</a:t>
            </a:r>
            <a:r>
              <a:rPr lang="en-US" sz="2000" dirty="0" smtClean="0">
                <a:solidFill>
                  <a:srgbClr val="FF0000"/>
                </a:solidFill>
              </a:rPr>
              <a:t>)</a:t>
            </a:r>
          </a:p>
          <a:p>
            <a:pPr>
              <a:buNone/>
            </a:pPr>
            <a:endParaRPr lang="en-US" sz="1100" dirty="0" smtClean="0"/>
          </a:p>
          <a:p>
            <a:pPr>
              <a:buNone/>
            </a:pPr>
            <a:r>
              <a:rPr lang="en-US" sz="2000" dirty="0" smtClean="0">
                <a:solidFill>
                  <a:srgbClr val="FF0000"/>
                </a:solidFill>
              </a:rPr>
              <a:t>Q: Can I invoice without the Navistar or CAT tags in place?</a:t>
            </a:r>
          </a:p>
          <a:p>
            <a:pPr>
              <a:buNone/>
            </a:pPr>
            <a:r>
              <a:rPr lang="en-US" sz="2000" dirty="0" smtClean="0"/>
              <a:t>A: No. There needs to be a Navistar tag or a</a:t>
            </a:r>
          </a:p>
          <a:p>
            <a:pPr>
              <a:buNone/>
            </a:pPr>
            <a:r>
              <a:rPr lang="en-US" sz="2000" dirty="0" smtClean="0"/>
              <a:t>	CAT tag. (For CAT tools) if not, the only other option is to stamp or </a:t>
            </a:r>
          </a:p>
          <a:p>
            <a:pPr>
              <a:buNone/>
            </a:pPr>
            <a:r>
              <a:rPr lang="en-US" sz="2000" dirty="0" smtClean="0"/>
              <a:t>	engrave –</a:t>
            </a:r>
            <a:r>
              <a:rPr lang="en-US" sz="2000" dirty="0" smtClean="0">
                <a:solidFill>
                  <a:srgbClr val="FF0000"/>
                </a:solidFill>
              </a:rPr>
              <a:t> </a:t>
            </a:r>
            <a:r>
              <a:rPr lang="en-US" sz="2000" dirty="0" smtClean="0"/>
              <a:t>“Property of  Navistar” or “Property of Cat”</a:t>
            </a:r>
          </a:p>
          <a:p>
            <a:pPr>
              <a:buNone/>
            </a:pPr>
            <a:r>
              <a:rPr lang="en-US" sz="2000" dirty="0" smtClean="0"/>
              <a:t>	on tools along with the tool number.</a:t>
            </a:r>
          </a:p>
          <a:p>
            <a:pPr>
              <a:buNone/>
            </a:pPr>
            <a:endParaRPr lang="en-US" sz="800" dirty="0" smtClean="0"/>
          </a:p>
          <a:p>
            <a:pPr>
              <a:buNone/>
            </a:pPr>
            <a:r>
              <a:rPr lang="en-US" sz="2000" dirty="0" smtClean="0">
                <a:solidFill>
                  <a:srgbClr val="FF0000"/>
                </a:solidFill>
              </a:rPr>
              <a:t>Q: Do I need to resubmit the PPAP for tool refurbishments or repairs?</a:t>
            </a:r>
          </a:p>
          <a:p>
            <a:pPr>
              <a:buNone/>
            </a:pPr>
            <a:r>
              <a:rPr lang="en-US" sz="2000" dirty="0" smtClean="0"/>
              <a:t>A: Yes. Check with the SDM on the level of PPAP required.</a:t>
            </a:r>
          </a:p>
          <a:p>
            <a:pPr>
              <a:buNone/>
            </a:pPr>
            <a:endParaRPr lang="en-US" sz="2000" dirty="0"/>
          </a:p>
        </p:txBody>
      </p:sp>
      <p:sp>
        <p:nvSpPr>
          <p:cNvPr id="4" name="Date Placeholder 3"/>
          <p:cNvSpPr>
            <a:spLocks noGrp="1"/>
          </p:cNvSpPr>
          <p:nvPr>
            <p:ph type="dt" sz="half" idx="2"/>
          </p:nvPr>
        </p:nvSpPr>
        <p:spPr/>
        <p:txBody>
          <a:bodyPr/>
          <a:lstStyle/>
          <a:p>
            <a:fld id="{A90A34EF-0DED-47EC-83C9-BBEC606A6AB0}" type="datetime1">
              <a:rPr lang="en-US" smtClean="0"/>
              <a:pPr/>
              <a:t>9/24/2012</a:t>
            </a:fld>
            <a:endParaRPr lang="en-US" dirty="0"/>
          </a:p>
        </p:txBody>
      </p:sp>
      <p:pic>
        <p:nvPicPr>
          <p:cNvPr id="5" name="Picture 7" descr="C:\Documents and Settings\U01B954\Local Settings\Temporary Internet Files\Content.IE5\LC4SW55A\MC900384324[1].wmf"/>
          <p:cNvPicPr>
            <a:picLocks noChangeAspect="1" noChangeArrowheads="1"/>
          </p:cNvPicPr>
          <p:nvPr/>
        </p:nvPicPr>
        <p:blipFill>
          <a:blip r:embed="rId2" cstate="print"/>
          <a:srcRect/>
          <a:stretch>
            <a:fillRect/>
          </a:stretch>
        </p:blipFill>
        <p:spPr bwMode="auto">
          <a:xfrm>
            <a:off x="7620000" y="2514600"/>
            <a:ext cx="1219200" cy="11322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 </a:t>
            </a:r>
            <a:r>
              <a:rPr lang="en-US" sz="2400" b="0" dirty="0" smtClean="0"/>
              <a:t>Navistar Finance Request  - Asset Verification of Inventory  </a:t>
            </a:r>
            <a:endParaRPr lang="en-US" sz="2400" b="0" dirty="0"/>
          </a:p>
        </p:txBody>
      </p:sp>
      <p:sp>
        <p:nvSpPr>
          <p:cNvPr id="3" name="Content Placeholder 2"/>
          <p:cNvSpPr>
            <a:spLocks noGrp="1"/>
          </p:cNvSpPr>
          <p:nvPr>
            <p:ph idx="1"/>
          </p:nvPr>
        </p:nvSpPr>
        <p:spPr>
          <a:xfrm>
            <a:off x="304800" y="1524000"/>
            <a:ext cx="8229600" cy="4495800"/>
          </a:xfrm>
        </p:spPr>
        <p:txBody>
          <a:bodyPr>
            <a:normAutofit/>
          </a:bodyPr>
          <a:lstStyle/>
          <a:p>
            <a:r>
              <a:rPr lang="en-US" sz="2000" dirty="0" smtClean="0"/>
              <a:t>Navistar has a current </a:t>
            </a:r>
            <a:r>
              <a:rPr lang="en-US" sz="2000" u="sng" dirty="0" smtClean="0">
                <a:solidFill>
                  <a:srgbClr val="FF0000"/>
                </a:solidFill>
              </a:rPr>
              <a:t>Urgent Request</a:t>
            </a:r>
            <a:r>
              <a:rPr lang="en-US" sz="2000" dirty="0" smtClean="0">
                <a:solidFill>
                  <a:srgbClr val="FF0000"/>
                </a:solidFill>
              </a:rPr>
              <a:t> </a:t>
            </a:r>
            <a:r>
              <a:rPr lang="en-US" sz="2000" dirty="0" smtClean="0"/>
              <a:t>to</a:t>
            </a:r>
            <a:r>
              <a:rPr lang="en-US" sz="2000" dirty="0" smtClean="0">
                <a:solidFill>
                  <a:srgbClr val="FF0000"/>
                </a:solidFill>
              </a:rPr>
              <a:t> </a:t>
            </a:r>
            <a:r>
              <a:rPr lang="en-US" sz="2000" dirty="0" smtClean="0"/>
              <a:t>validate our tooling assets that reside on our records for a sub-set of our suppliers.</a:t>
            </a:r>
          </a:p>
          <a:p>
            <a:pPr>
              <a:buNone/>
            </a:pPr>
            <a:endParaRPr lang="en-US" sz="1200" dirty="0" smtClean="0"/>
          </a:p>
          <a:p>
            <a:r>
              <a:rPr lang="en-US" sz="2000" dirty="0" smtClean="0"/>
              <a:t> A Direct Communication will be sent over the next week to the Suppliers that are required to respond to this </a:t>
            </a:r>
            <a:r>
              <a:rPr lang="en-US" sz="2000" u="sng" dirty="0" smtClean="0">
                <a:solidFill>
                  <a:srgbClr val="FF0000"/>
                </a:solidFill>
              </a:rPr>
              <a:t>Inventory Verification Request.</a:t>
            </a:r>
          </a:p>
          <a:p>
            <a:endParaRPr lang="en-US" sz="1200" dirty="0" smtClean="0"/>
          </a:p>
          <a:p>
            <a:r>
              <a:rPr lang="en-US" sz="2000" dirty="0" smtClean="0"/>
              <a:t>Included in this communication is: (1.) </a:t>
            </a:r>
            <a:r>
              <a:rPr lang="en-US" sz="2000" u="sng" dirty="0" smtClean="0">
                <a:solidFill>
                  <a:srgbClr val="FF0000"/>
                </a:solidFill>
              </a:rPr>
              <a:t>Letter from Navistar Management </a:t>
            </a:r>
            <a:r>
              <a:rPr lang="en-US" sz="2000" dirty="0" smtClean="0"/>
              <a:t>requesting your participation in this activity. (2.) </a:t>
            </a:r>
            <a:r>
              <a:rPr lang="en-US" sz="2000" u="sng" dirty="0" smtClean="0">
                <a:solidFill>
                  <a:srgbClr val="FF0000"/>
                </a:solidFill>
              </a:rPr>
              <a:t>The Asset Verification Maintenance Worksheet (AVMW) form </a:t>
            </a:r>
            <a:r>
              <a:rPr lang="en-US" sz="2000" dirty="0" smtClean="0"/>
              <a:t>our record of Tooling Assets that you are required to verify. (3.) The </a:t>
            </a:r>
            <a:r>
              <a:rPr lang="en-US" sz="2000" u="sng" dirty="0" smtClean="0">
                <a:solidFill>
                  <a:srgbClr val="FF0000"/>
                </a:solidFill>
              </a:rPr>
              <a:t>Instructions</a:t>
            </a:r>
            <a:r>
              <a:rPr lang="en-US" sz="2000" dirty="0" smtClean="0"/>
              <a:t> on how to complete your response back to Navistar.</a:t>
            </a:r>
          </a:p>
          <a:p>
            <a:endParaRPr lang="en-US" sz="1200" dirty="0" smtClean="0"/>
          </a:p>
          <a:p>
            <a:r>
              <a:rPr lang="en-US" sz="2000" dirty="0" smtClean="0"/>
              <a:t>The scope of this activity is a </a:t>
            </a:r>
            <a:r>
              <a:rPr lang="en-US" sz="2000" u="sng" dirty="0" smtClean="0">
                <a:solidFill>
                  <a:srgbClr val="FF0000"/>
                </a:solidFill>
              </a:rPr>
              <a:t>sub-set of our supply base</a:t>
            </a:r>
            <a:r>
              <a:rPr lang="en-US" sz="2000" dirty="0" smtClean="0">
                <a:solidFill>
                  <a:srgbClr val="FF0000"/>
                </a:solidFill>
              </a:rPr>
              <a:t>. </a:t>
            </a:r>
            <a:r>
              <a:rPr lang="en-US" sz="2000" dirty="0" smtClean="0"/>
              <a:t>At this time only (25) suppliers are involved in this initial verification request.	</a:t>
            </a:r>
          </a:p>
        </p:txBody>
      </p:sp>
      <p:sp>
        <p:nvSpPr>
          <p:cNvPr id="4" name="Date Placeholder 3"/>
          <p:cNvSpPr>
            <a:spLocks noGrp="1"/>
          </p:cNvSpPr>
          <p:nvPr>
            <p:ph type="dt" sz="half" idx="2"/>
          </p:nvPr>
        </p:nvSpPr>
        <p:spPr/>
        <p:txBody>
          <a:bodyPr/>
          <a:lstStyle/>
          <a:p>
            <a:fld id="{5BC32B8C-6382-4EEE-A164-9FB283E3B4F6}" type="datetime1">
              <a:rPr lang="en-US" smtClean="0">
                <a:solidFill>
                  <a:prstClr val="white"/>
                </a:solidFill>
              </a:rPr>
              <a:pPr/>
              <a:t>9/24/2012</a:t>
            </a:fld>
            <a:endParaRPr lang="en-US" dirty="0">
              <a:solidFill>
                <a:prstClr val="white"/>
              </a:solidFill>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064691-6E96-493E-964A-1F9C4A1B0224}" type="slidenum">
              <a:rPr lang="en-US" smtClean="0">
                <a:solidFill>
                  <a:prstClr val="white"/>
                </a:solidFill>
              </a:rPr>
              <a:pPr/>
              <a:t>59</a:t>
            </a:fld>
            <a:endParaRPr lang="en-US" dirty="0">
              <a:solidFill>
                <a:prstClr val="white"/>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1219200"/>
            <a:ext cx="9144000" cy="4953000"/>
          </a:xfrm>
          <a:prstGeom prst="rect">
            <a:avLst/>
          </a:prstGeom>
          <a:noFill/>
          <a:ln w="9525">
            <a:noFill/>
            <a:miter lim="800000"/>
            <a:headEnd/>
            <a:tailEnd/>
          </a:ln>
          <a:effectLst/>
        </p:spPr>
      </p:pic>
      <p:sp>
        <p:nvSpPr>
          <p:cNvPr id="4" name="Title 1"/>
          <p:cNvSpPr txBox="1">
            <a:spLocks/>
          </p:cNvSpPr>
          <p:nvPr/>
        </p:nvSpPr>
        <p:spPr>
          <a:xfrm>
            <a:off x="0" y="76200"/>
            <a:ext cx="91440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mn-lt"/>
                <a:ea typeface="+mj-ea"/>
                <a:cs typeface="Arial"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j-ea"/>
                <a:cs typeface="Arial" pitchFamily="34" charset="0"/>
              </a:rPr>
              <a:t>   Inventory Request  - AVMW Form  </a:t>
            </a:r>
            <a:endParaRPr kumimoji="0" lang="en-US" sz="2400" b="0" i="0" u="none" strike="noStrike" kern="1200" cap="none" spc="0" normalizeH="0" baseline="0" noProof="0" dirty="0">
              <a:ln>
                <a:noFill/>
              </a:ln>
              <a:solidFill>
                <a:schemeClr val="bg1"/>
              </a:solidFill>
              <a:effectLst/>
              <a:uLnTx/>
              <a:uFillTx/>
              <a:latin typeface="+mn-lt"/>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p:nvPr/>
        </p:nvGrpSpPr>
        <p:grpSpPr>
          <a:xfrm>
            <a:off x="228600" y="268069"/>
            <a:ext cx="8763001" cy="6056531"/>
            <a:chOff x="426717" y="150076"/>
            <a:chExt cx="8444346" cy="5466638"/>
          </a:xfrm>
        </p:grpSpPr>
        <p:sp>
          <p:nvSpPr>
            <p:cNvPr id="6" name="TextBox 5"/>
            <p:cNvSpPr txBox="1"/>
            <p:nvPr/>
          </p:nvSpPr>
          <p:spPr>
            <a:xfrm>
              <a:off x="3437310" y="150076"/>
              <a:ext cx="2098878" cy="583380"/>
            </a:xfrm>
            <a:prstGeom prst="rect">
              <a:avLst/>
            </a:prstGeom>
            <a:solidFill>
              <a:schemeClr val="accent5">
                <a:lumMod val="60000"/>
                <a:lumOff val="40000"/>
              </a:schemeClr>
            </a:solidFill>
            <a:ln>
              <a:noFill/>
            </a:ln>
          </p:spPr>
          <p:txBody>
            <a:bodyPr wrap="square" rtlCol="0" anchor="ctr">
              <a:spAutoFit/>
            </a:bodyPr>
            <a:lstStyle/>
            <a:p>
              <a:pPr algn="r"/>
              <a:r>
                <a:rPr lang="en-US" sz="900" b="1" dirty="0" smtClean="0">
                  <a:solidFill>
                    <a:prstClr val="black"/>
                  </a:solidFill>
                </a:rPr>
                <a:t>Ralph Johnson (U022189)</a:t>
              </a:r>
            </a:p>
            <a:p>
              <a:pPr algn="r"/>
              <a:r>
                <a:rPr lang="en-US" sz="900" b="1" dirty="0" smtClean="0">
                  <a:solidFill>
                    <a:prstClr val="black"/>
                  </a:solidFill>
                </a:rPr>
                <a:t>Corporate Tooling Manager</a:t>
              </a:r>
            </a:p>
            <a:p>
              <a:pPr algn="r"/>
              <a:r>
                <a:rPr lang="en-US" sz="900" b="1" dirty="0" smtClean="0">
                  <a:solidFill>
                    <a:prstClr val="black"/>
                  </a:solidFill>
                </a:rPr>
                <a:t>(Lisle)</a:t>
              </a:r>
            </a:p>
            <a:p>
              <a:pPr algn="r"/>
              <a:r>
                <a:rPr lang="en-US" sz="900" b="1" dirty="0" smtClean="0">
                  <a:solidFill>
                    <a:prstClr val="black"/>
                  </a:solidFill>
                </a:rPr>
                <a:t>331-332-3788</a:t>
              </a:r>
              <a:endParaRPr lang="en-US" sz="900" dirty="0">
                <a:solidFill>
                  <a:prstClr val="black"/>
                </a:solidFill>
              </a:endParaRPr>
            </a:p>
          </p:txBody>
        </p:sp>
        <p:sp>
          <p:nvSpPr>
            <p:cNvPr id="11" name="TextBox 10"/>
            <p:cNvSpPr txBox="1"/>
            <p:nvPr/>
          </p:nvSpPr>
          <p:spPr>
            <a:xfrm>
              <a:off x="2614350" y="1616794"/>
              <a:ext cx="1897949" cy="277800"/>
            </a:xfrm>
            <a:prstGeom prst="rect">
              <a:avLst/>
            </a:prstGeom>
            <a:solidFill>
              <a:srgbClr val="66FF33"/>
            </a:solidFill>
            <a:ln>
              <a:noFill/>
            </a:ln>
          </p:spPr>
          <p:txBody>
            <a:bodyPr wrap="square" rtlCol="0" anchor="ctr">
              <a:spAutoFit/>
            </a:bodyPr>
            <a:lstStyle/>
            <a:p>
              <a:pPr algn="ctr"/>
              <a:r>
                <a:rPr lang="en-US" sz="1400" b="1" dirty="0" smtClean="0">
                  <a:solidFill>
                    <a:prstClr val="black"/>
                  </a:solidFill>
                </a:rPr>
                <a:t>METAL</a:t>
              </a:r>
              <a:endParaRPr lang="en-US" sz="1400" b="1" dirty="0">
                <a:solidFill>
                  <a:prstClr val="black"/>
                </a:solidFill>
              </a:endParaRPr>
            </a:p>
          </p:txBody>
        </p:sp>
        <p:cxnSp>
          <p:nvCxnSpPr>
            <p:cNvPr id="17" name="Straight Connector 16"/>
            <p:cNvCxnSpPr>
              <a:stCxn id="20" idx="1"/>
              <a:endCxn id="11" idx="3"/>
            </p:cNvCxnSpPr>
            <p:nvPr/>
          </p:nvCxnSpPr>
          <p:spPr>
            <a:xfrm rot="10800000">
              <a:off x="4512300" y="1755695"/>
              <a:ext cx="24346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1"/>
              <a:endCxn id="19" idx="3"/>
            </p:cNvCxnSpPr>
            <p:nvPr/>
          </p:nvCxnSpPr>
          <p:spPr>
            <a:xfrm rot="10800000">
              <a:off x="2394061" y="1755695"/>
              <a:ext cx="22029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6717" y="1616795"/>
              <a:ext cx="1967343" cy="277800"/>
            </a:xfrm>
            <a:prstGeom prst="rect">
              <a:avLst/>
            </a:prstGeom>
            <a:solidFill>
              <a:srgbClr val="FFFF00"/>
            </a:solidFill>
            <a:ln>
              <a:noFill/>
            </a:ln>
          </p:spPr>
          <p:txBody>
            <a:bodyPr wrap="square" rtlCol="0" anchor="ctr">
              <a:spAutoFit/>
            </a:bodyPr>
            <a:lstStyle/>
            <a:p>
              <a:pPr algn="ctr"/>
              <a:r>
                <a:rPr lang="en-US" sz="1400" b="1" dirty="0" smtClean="0">
                  <a:solidFill>
                    <a:prstClr val="black"/>
                  </a:solidFill>
                </a:rPr>
                <a:t>NON METAL</a:t>
              </a:r>
              <a:endParaRPr lang="en-US" sz="1400" b="1" dirty="0">
                <a:solidFill>
                  <a:prstClr val="black"/>
                </a:solidFill>
              </a:endParaRPr>
            </a:p>
          </p:txBody>
        </p:sp>
        <p:sp>
          <p:nvSpPr>
            <p:cNvPr id="20" name="TextBox 19"/>
            <p:cNvSpPr txBox="1"/>
            <p:nvPr/>
          </p:nvSpPr>
          <p:spPr>
            <a:xfrm>
              <a:off x="4755766" y="1616795"/>
              <a:ext cx="1912423" cy="277800"/>
            </a:xfrm>
            <a:prstGeom prst="rect">
              <a:avLst/>
            </a:prstGeom>
            <a:solidFill>
              <a:schemeClr val="accent6">
                <a:lumMod val="75000"/>
              </a:schemeClr>
            </a:solidFill>
            <a:ln>
              <a:noFill/>
            </a:ln>
          </p:spPr>
          <p:txBody>
            <a:bodyPr wrap="square" rtlCol="0" anchor="ctr">
              <a:spAutoFit/>
            </a:bodyPr>
            <a:lstStyle/>
            <a:p>
              <a:pPr algn="ctr"/>
              <a:r>
                <a:rPr lang="en-US" sz="1400" b="1" dirty="0" smtClean="0">
                  <a:solidFill>
                    <a:prstClr val="black"/>
                  </a:solidFill>
                </a:rPr>
                <a:t>CASTINGS</a:t>
              </a:r>
              <a:endParaRPr lang="en-US" sz="1400" b="1" dirty="0">
                <a:solidFill>
                  <a:prstClr val="black"/>
                </a:solidFill>
              </a:endParaRPr>
            </a:p>
          </p:txBody>
        </p:sp>
        <p:cxnSp>
          <p:nvCxnSpPr>
            <p:cNvPr id="24" name="Straight Connector 23"/>
            <p:cNvCxnSpPr>
              <a:stCxn id="19" idx="2"/>
            </p:cNvCxnSpPr>
            <p:nvPr/>
          </p:nvCxnSpPr>
          <p:spPr>
            <a:xfrm rot="16200000" flipH="1">
              <a:off x="1297348" y="2007636"/>
              <a:ext cx="309212" cy="83129"/>
            </a:xfrm>
            <a:prstGeom prst="line">
              <a:avLst/>
            </a:prstGeom>
            <a:ln>
              <a:noFill/>
            </a:ln>
          </p:spPr>
          <p:style>
            <a:lnRef idx="1">
              <a:schemeClr val="dk1"/>
            </a:lnRef>
            <a:fillRef idx="0">
              <a:schemeClr val="dk1"/>
            </a:fillRef>
            <a:effectRef idx="0">
              <a:schemeClr val="dk1"/>
            </a:effectRef>
            <a:fontRef idx="minor">
              <a:schemeClr val="tx1"/>
            </a:fontRef>
          </p:style>
        </p:cxnSp>
        <p:cxnSp>
          <p:nvCxnSpPr>
            <p:cNvPr id="29" name="Straight Connector 28"/>
            <p:cNvCxnSpPr>
              <a:stCxn id="20" idx="2"/>
            </p:cNvCxnSpPr>
            <p:nvPr/>
          </p:nvCxnSpPr>
          <p:spPr>
            <a:xfrm rot="16200000" flipH="1">
              <a:off x="5699858" y="1906715"/>
              <a:ext cx="305735" cy="281496"/>
            </a:xfrm>
            <a:prstGeom prst="line">
              <a:avLst/>
            </a:prstGeom>
            <a:ln>
              <a:no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515389" y="2044837"/>
              <a:ext cx="1878672" cy="597270"/>
            </a:xfrm>
            <a:prstGeom prst="rect">
              <a:avLst/>
            </a:prstGeom>
            <a:solidFill>
              <a:srgbClr val="FFFF00"/>
            </a:solidFill>
            <a:ln>
              <a:noFill/>
            </a:ln>
          </p:spPr>
          <p:txBody>
            <a:bodyPr wrap="square" rtlCol="0">
              <a:spAutoFit/>
            </a:bodyPr>
            <a:lstStyle/>
            <a:p>
              <a:pPr algn="r"/>
              <a:r>
                <a:rPr lang="en-US" sz="900" b="1" dirty="0" smtClean="0">
                  <a:solidFill>
                    <a:prstClr val="black"/>
                  </a:solidFill>
                </a:rPr>
                <a:t>Chris Koranda (U00CXKB)</a:t>
              </a:r>
            </a:p>
            <a:p>
              <a:pPr algn="r"/>
              <a:r>
                <a:rPr lang="en-US" sz="900" b="1" dirty="0" smtClean="0">
                  <a:solidFill>
                    <a:prstClr val="black"/>
                  </a:solidFill>
                </a:rPr>
                <a:t>Tooling Manager (Lisle)</a:t>
              </a:r>
            </a:p>
            <a:p>
              <a:pPr algn="r"/>
              <a:r>
                <a:rPr lang="en-US" sz="900" b="1" dirty="0" smtClean="0">
                  <a:solidFill>
                    <a:prstClr val="black"/>
                  </a:solidFill>
                </a:rPr>
                <a:t>331-332-7724</a:t>
              </a:r>
            </a:p>
            <a:p>
              <a:pPr algn="r"/>
              <a:r>
                <a:rPr lang="en-US" sz="900" b="1" dirty="0" smtClean="0">
                  <a:solidFill>
                    <a:prstClr val="black"/>
                  </a:solidFill>
                </a:rPr>
                <a:t>(Exterior Plastics</a:t>
              </a:r>
              <a:r>
                <a:rPr lang="en-US" sz="1000" b="1" dirty="0" smtClean="0">
                  <a:solidFill>
                    <a:prstClr val="black"/>
                  </a:solidFill>
                </a:rPr>
                <a:t>) </a:t>
              </a:r>
              <a:endParaRPr lang="en-US" sz="1000" dirty="0">
                <a:solidFill>
                  <a:prstClr val="black"/>
                </a:solidFill>
              </a:endParaRPr>
            </a:p>
          </p:txBody>
        </p:sp>
        <p:sp>
          <p:nvSpPr>
            <p:cNvPr id="54" name="TextBox 53"/>
            <p:cNvSpPr txBox="1"/>
            <p:nvPr/>
          </p:nvSpPr>
          <p:spPr>
            <a:xfrm>
              <a:off x="2629589" y="2057401"/>
              <a:ext cx="1882709" cy="597270"/>
            </a:xfrm>
            <a:prstGeom prst="rect">
              <a:avLst/>
            </a:prstGeom>
            <a:solidFill>
              <a:srgbClr val="66FF33"/>
            </a:solidFill>
            <a:ln>
              <a:noFill/>
            </a:ln>
          </p:spPr>
          <p:txBody>
            <a:bodyPr wrap="square" rtlCol="0">
              <a:spAutoFit/>
            </a:bodyPr>
            <a:lstStyle/>
            <a:p>
              <a:pPr algn="r"/>
              <a:r>
                <a:rPr lang="en-US" sz="900" b="1" dirty="0" smtClean="0">
                  <a:solidFill>
                    <a:prstClr val="black"/>
                  </a:solidFill>
                </a:rPr>
                <a:t>Jim Tomlin (U01B545)</a:t>
              </a:r>
            </a:p>
            <a:p>
              <a:pPr algn="r"/>
              <a:r>
                <a:rPr lang="en-US" sz="900" b="1" dirty="0" smtClean="0">
                  <a:solidFill>
                    <a:prstClr val="black"/>
                  </a:solidFill>
                </a:rPr>
                <a:t>Tooling Manager (Lisle)</a:t>
              </a:r>
            </a:p>
            <a:p>
              <a:pPr algn="r"/>
              <a:r>
                <a:rPr lang="en-US" sz="900" b="1" dirty="0" smtClean="0">
                  <a:solidFill>
                    <a:prstClr val="black"/>
                  </a:solidFill>
                </a:rPr>
                <a:t>331-332-7283</a:t>
              </a:r>
            </a:p>
            <a:p>
              <a:pPr algn="r"/>
              <a:r>
                <a:rPr lang="en-US" sz="900" b="1" dirty="0" smtClean="0">
                  <a:solidFill>
                    <a:prstClr val="black"/>
                  </a:solidFill>
                </a:rPr>
                <a:t>(Stamping/Cab</a:t>
              </a:r>
              <a:r>
                <a:rPr lang="en-US" sz="1000" b="1" dirty="0" smtClean="0">
                  <a:solidFill>
                    <a:prstClr val="black"/>
                  </a:solidFill>
                </a:rPr>
                <a:t>)</a:t>
              </a:r>
              <a:endParaRPr lang="en-US" sz="1000" b="1" dirty="0">
                <a:solidFill>
                  <a:prstClr val="black"/>
                </a:solidFill>
              </a:endParaRPr>
            </a:p>
          </p:txBody>
        </p:sp>
        <p:cxnSp>
          <p:nvCxnSpPr>
            <p:cNvPr id="55" name="Straight Connector 54"/>
            <p:cNvCxnSpPr/>
            <p:nvPr/>
          </p:nvCxnSpPr>
          <p:spPr>
            <a:xfrm rot="5400000">
              <a:off x="1677924" y="3046476"/>
              <a:ext cx="301752" cy="0"/>
            </a:xfrm>
            <a:prstGeom prst="line">
              <a:avLst/>
            </a:prstGeom>
            <a:ln>
              <a:noFill/>
            </a:ln>
          </p:spPr>
          <p:style>
            <a:lnRef idx="1">
              <a:schemeClr val="dk1"/>
            </a:lnRef>
            <a:fillRef idx="0">
              <a:schemeClr val="dk1"/>
            </a:fillRef>
            <a:effectRef idx="0">
              <a:schemeClr val="dk1"/>
            </a:effectRef>
            <a:fontRef idx="minor">
              <a:schemeClr val="tx1"/>
            </a:fontRef>
          </p:style>
        </p:cxnSp>
        <p:cxnSp>
          <p:nvCxnSpPr>
            <p:cNvPr id="56" name="Straight Connector 55"/>
            <p:cNvCxnSpPr>
              <a:endCxn id="63" idx="0"/>
            </p:cNvCxnSpPr>
            <p:nvPr/>
          </p:nvCxnSpPr>
          <p:spPr>
            <a:xfrm rot="5400000">
              <a:off x="1432925" y="4099501"/>
              <a:ext cx="281226" cy="255629"/>
            </a:xfrm>
            <a:prstGeom prst="line">
              <a:avLst/>
            </a:prstGeom>
            <a:ln>
              <a:noFill/>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807496" y="2057401"/>
              <a:ext cx="1860693" cy="583380"/>
            </a:xfrm>
            <a:prstGeom prst="rect">
              <a:avLst/>
            </a:prstGeom>
            <a:solidFill>
              <a:schemeClr val="accent6">
                <a:lumMod val="75000"/>
              </a:schemeClr>
            </a:solidFill>
            <a:ln>
              <a:noFill/>
            </a:ln>
          </p:spPr>
          <p:txBody>
            <a:bodyPr wrap="square" rtlCol="0">
              <a:spAutoFit/>
            </a:bodyPr>
            <a:lstStyle/>
            <a:p>
              <a:pPr algn="r"/>
              <a:r>
                <a:rPr lang="en-US" sz="900" b="1" dirty="0" smtClean="0">
                  <a:solidFill>
                    <a:prstClr val="black"/>
                  </a:solidFill>
                </a:rPr>
                <a:t>Craig Brelsfoard (U00CXBA)</a:t>
              </a:r>
            </a:p>
            <a:p>
              <a:pPr algn="r"/>
              <a:r>
                <a:rPr lang="en-US" sz="900" b="1" dirty="0" smtClean="0">
                  <a:solidFill>
                    <a:prstClr val="black"/>
                  </a:solidFill>
                </a:rPr>
                <a:t>Tooling Manager (TDTC)</a:t>
              </a:r>
            </a:p>
            <a:p>
              <a:pPr algn="r"/>
              <a:r>
                <a:rPr lang="en-US" sz="900" b="1" dirty="0" smtClean="0">
                  <a:solidFill>
                    <a:prstClr val="black"/>
                  </a:solidFill>
                </a:rPr>
                <a:t>331-332-1659</a:t>
              </a:r>
            </a:p>
            <a:p>
              <a:pPr algn="r"/>
              <a:r>
                <a:rPr lang="en-US" sz="900" b="1" dirty="0" smtClean="0">
                  <a:solidFill>
                    <a:prstClr val="black"/>
                  </a:solidFill>
                </a:rPr>
                <a:t>(Engine Components)</a:t>
              </a:r>
              <a:endParaRPr lang="en-US" sz="900" b="1" dirty="0">
                <a:solidFill>
                  <a:prstClr val="black"/>
                </a:solidFill>
              </a:endParaRPr>
            </a:p>
          </p:txBody>
        </p:sp>
        <p:cxnSp>
          <p:nvCxnSpPr>
            <p:cNvPr id="58" name="Straight Connector 57"/>
            <p:cNvCxnSpPr/>
            <p:nvPr/>
          </p:nvCxnSpPr>
          <p:spPr>
            <a:xfrm rot="16200000" flipH="1">
              <a:off x="7164325" y="3046475"/>
              <a:ext cx="301752" cy="2"/>
            </a:xfrm>
            <a:prstGeom prst="line">
              <a:avLst/>
            </a:prstGeom>
            <a:ln>
              <a:noFill/>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4759032" y="2844588"/>
              <a:ext cx="1909157" cy="597270"/>
            </a:xfrm>
            <a:prstGeom prst="rect">
              <a:avLst/>
            </a:prstGeom>
            <a:solidFill>
              <a:schemeClr val="accent6">
                <a:lumMod val="75000"/>
              </a:schemeClr>
            </a:solidFill>
            <a:ln>
              <a:noFill/>
            </a:ln>
          </p:spPr>
          <p:txBody>
            <a:bodyPr wrap="square" rtlCol="0">
              <a:spAutoFit/>
            </a:bodyPr>
            <a:lstStyle/>
            <a:p>
              <a:pPr algn="r"/>
              <a:r>
                <a:rPr lang="en-US" sz="900" b="1" dirty="0" smtClean="0">
                  <a:solidFill>
                    <a:prstClr val="black"/>
                  </a:solidFill>
                </a:rPr>
                <a:t>Gene Hetrick (U023061)</a:t>
              </a:r>
            </a:p>
            <a:p>
              <a:pPr algn="r"/>
              <a:r>
                <a:rPr lang="en-US" sz="900" b="1" dirty="0" smtClean="0">
                  <a:solidFill>
                    <a:prstClr val="black"/>
                  </a:solidFill>
                </a:rPr>
                <a:t>Tooling Manager (Lisle)</a:t>
              </a:r>
            </a:p>
            <a:p>
              <a:pPr algn="r"/>
              <a:r>
                <a:rPr lang="en-US" sz="900" b="1" dirty="0" smtClean="0">
                  <a:solidFill>
                    <a:prstClr val="black"/>
                  </a:solidFill>
                </a:rPr>
                <a:t>331-332-7285</a:t>
              </a:r>
            </a:p>
            <a:p>
              <a:pPr algn="r"/>
              <a:r>
                <a:rPr lang="en-US" sz="900" b="1" dirty="0" smtClean="0">
                  <a:solidFill>
                    <a:prstClr val="black"/>
                  </a:solidFill>
                </a:rPr>
                <a:t>(Truck &amp; Eng Components</a:t>
              </a:r>
              <a:r>
                <a:rPr lang="en-US" sz="1000" b="1" dirty="0" smtClean="0">
                  <a:solidFill>
                    <a:prstClr val="black"/>
                  </a:solidFill>
                </a:rPr>
                <a:t>)</a:t>
              </a:r>
              <a:endParaRPr lang="en-US" sz="1000" b="1" dirty="0">
                <a:solidFill>
                  <a:prstClr val="black"/>
                </a:solidFill>
              </a:endParaRPr>
            </a:p>
          </p:txBody>
        </p:sp>
        <p:sp>
          <p:nvSpPr>
            <p:cNvPr id="63" name="TextBox 62"/>
            <p:cNvSpPr txBox="1"/>
            <p:nvPr/>
          </p:nvSpPr>
          <p:spPr>
            <a:xfrm>
              <a:off x="466901" y="4367927"/>
              <a:ext cx="1957643" cy="597270"/>
            </a:xfrm>
            <a:prstGeom prst="rect">
              <a:avLst/>
            </a:prstGeom>
            <a:solidFill>
              <a:srgbClr val="FFFF00"/>
            </a:solidFill>
            <a:ln>
              <a:noFill/>
            </a:ln>
          </p:spPr>
          <p:txBody>
            <a:bodyPr wrap="square" rtlCol="0">
              <a:spAutoFit/>
            </a:bodyPr>
            <a:lstStyle/>
            <a:p>
              <a:pPr algn="r"/>
              <a:r>
                <a:rPr lang="en-US" sz="900" b="1" dirty="0" smtClean="0">
                  <a:solidFill>
                    <a:prstClr val="black"/>
                  </a:solidFill>
                </a:rPr>
                <a:t>Jim Felbinger (U01B954)</a:t>
              </a:r>
            </a:p>
            <a:p>
              <a:pPr algn="r"/>
              <a:r>
                <a:rPr lang="en-US" sz="900" b="1" dirty="0" smtClean="0">
                  <a:solidFill>
                    <a:prstClr val="black"/>
                  </a:solidFill>
                </a:rPr>
                <a:t>Tooling Manager (Lisle)</a:t>
              </a:r>
            </a:p>
            <a:p>
              <a:pPr algn="r"/>
              <a:r>
                <a:rPr lang="en-US" sz="900" b="1" dirty="0" smtClean="0">
                  <a:solidFill>
                    <a:prstClr val="black"/>
                  </a:solidFill>
                </a:rPr>
                <a:t>331-332-5440</a:t>
              </a:r>
            </a:p>
            <a:p>
              <a:pPr algn="r"/>
              <a:r>
                <a:rPr lang="en-US" sz="900" b="1" dirty="0" smtClean="0">
                  <a:solidFill>
                    <a:prstClr val="black"/>
                  </a:solidFill>
                </a:rPr>
                <a:t>(A/C Cooling Module</a:t>
              </a:r>
              <a:r>
                <a:rPr lang="en-US" sz="1000" b="1" dirty="0" smtClean="0">
                  <a:solidFill>
                    <a:prstClr val="black"/>
                  </a:solidFill>
                </a:rPr>
                <a:t>)</a:t>
              </a:r>
              <a:endParaRPr lang="en-US" sz="1000" b="1" dirty="0">
                <a:solidFill>
                  <a:prstClr val="black"/>
                </a:solidFill>
              </a:endParaRPr>
            </a:p>
          </p:txBody>
        </p:sp>
        <p:sp>
          <p:nvSpPr>
            <p:cNvPr id="64" name="TextBox 63"/>
            <p:cNvSpPr txBox="1"/>
            <p:nvPr/>
          </p:nvSpPr>
          <p:spPr>
            <a:xfrm>
              <a:off x="441959" y="2844589"/>
              <a:ext cx="1982585" cy="583380"/>
            </a:xfrm>
            <a:prstGeom prst="rect">
              <a:avLst/>
            </a:prstGeom>
            <a:solidFill>
              <a:srgbClr val="FFFF00"/>
            </a:solidFill>
            <a:ln>
              <a:noFill/>
            </a:ln>
          </p:spPr>
          <p:txBody>
            <a:bodyPr wrap="square" rtlCol="0">
              <a:spAutoFit/>
            </a:bodyPr>
            <a:lstStyle/>
            <a:p>
              <a:pPr algn="r"/>
              <a:r>
                <a:rPr lang="en-US" sz="900" b="1" dirty="0" smtClean="0">
                  <a:solidFill>
                    <a:prstClr val="black"/>
                  </a:solidFill>
                </a:rPr>
                <a:t>Jerry Steiner (U00JLSL)</a:t>
              </a:r>
            </a:p>
            <a:p>
              <a:pPr algn="r"/>
              <a:r>
                <a:rPr lang="en-US" sz="900" b="1" dirty="0" smtClean="0">
                  <a:solidFill>
                    <a:prstClr val="black"/>
                  </a:solidFill>
                </a:rPr>
                <a:t>Tooling Manager (TDTC)</a:t>
              </a:r>
            </a:p>
            <a:p>
              <a:pPr algn="r"/>
              <a:r>
                <a:rPr lang="en-US" sz="900" b="1" dirty="0" smtClean="0">
                  <a:solidFill>
                    <a:prstClr val="black"/>
                  </a:solidFill>
                </a:rPr>
                <a:t>331-332-4793</a:t>
              </a:r>
            </a:p>
            <a:p>
              <a:pPr algn="r"/>
              <a:r>
                <a:rPr lang="en-US" sz="900" b="1" dirty="0" smtClean="0">
                  <a:solidFill>
                    <a:prstClr val="black"/>
                  </a:solidFill>
                </a:rPr>
                <a:t>Composite/SMC/Fiberglass</a:t>
              </a:r>
              <a:endParaRPr lang="en-US" sz="900" b="1" dirty="0">
                <a:solidFill>
                  <a:prstClr val="black"/>
                </a:solidFill>
              </a:endParaRPr>
            </a:p>
          </p:txBody>
        </p:sp>
        <p:cxnSp>
          <p:nvCxnSpPr>
            <p:cNvPr id="67" name="Straight Connector 66"/>
            <p:cNvCxnSpPr/>
            <p:nvPr/>
          </p:nvCxnSpPr>
          <p:spPr>
            <a:xfrm rot="5400000">
              <a:off x="1668782" y="4222193"/>
              <a:ext cx="320038" cy="0"/>
            </a:xfrm>
            <a:prstGeom prst="line">
              <a:avLst/>
            </a:prstGeom>
            <a:ln>
              <a:noFill/>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441960" y="3611366"/>
              <a:ext cx="1982584" cy="583380"/>
            </a:xfrm>
            <a:prstGeom prst="rect">
              <a:avLst/>
            </a:prstGeom>
            <a:solidFill>
              <a:srgbClr val="FFFF00"/>
            </a:solidFill>
            <a:ln>
              <a:noFill/>
            </a:ln>
          </p:spPr>
          <p:txBody>
            <a:bodyPr wrap="square" rtlCol="0">
              <a:spAutoFit/>
            </a:bodyPr>
            <a:lstStyle/>
            <a:p>
              <a:pPr algn="r"/>
              <a:r>
                <a:rPr lang="en-US" sz="900" b="1" dirty="0" smtClean="0">
                  <a:solidFill>
                    <a:prstClr val="black"/>
                  </a:solidFill>
                </a:rPr>
                <a:t>Robert Hug (U00RLHE)</a:t>
              </a:r>
            </a:p>
            <a:p>
              <a:pPr algn="r"/>
              <a:r>
                <a:rPr lang="en-US" sz="900" b="1" dirty="0" smtClean="0">
                  <a:solidFill>
                    <a:prstClr val="black"/>
                  </a:solidFill>
                </a:rPr>
                <a:t>Tooling Manager (TDTC)</a:t>
              </a:r>
            </a:p>
            <a:p>
              <a:pPr algn="r"/>
              <a:r>
                <a:rPr lang="en-US" sz="900" b="1" dirty="0" smtClean="0">
                  <a:solidFill>
                    <a:prstClr val="black"/>
                  </a:solidFill>
                </a:rPr>
                <a:t>331-332-2503  </a:t>
              </a:r>
            </a:p>
            <a:p>
              <a:pPr algn="r"/>
              <a:r>
                <a:rPr lang="en-US" sz="900" b="1" dirty="0" smtClean="0">
                  <a:solidFill>
                    <a:prstClr val="black"/>
                  </a:solidFill>
                </a:rPr>
                <a:t>Interior Plastics /Rubber </a:t>
              </a:r>
              <a:endParaRPr lang="en-US" sz="900" b="1" dirty="0">
                <a:solidFill>
                  <a:prstClr val="black"/>
                </a:solidFill>
              </a:endParaRPr>
            </a:p>
          </p:txBody>
        </p:sp>
        <p:cxnSp>
          <p:nvCxnSpPr>
            <p:cNvPr id="69" name="Straight Connector 68"/>
            <p:cNvCxnSpPr/>
            <p:nvPr/>
          </p:nvCxnSpPr>
          <p:spPr>
            <a:xfrm flipH="1">
              <a:off x="1828800" y="5242562"/>
              <a:ext cx="1" cy="374152"/>
            </a:xfrm>
            <a:prstGeom prst="line">
              <a:avLst/>
            </a:prstGeom>
            <a:ln>
              <a:noFill/>
            </a:ln>
          </p:spPr>
          <p:style>
            <a:lnRef idx="1">
              <a:schemeClr val="dk1"/>
            </a:lnRef>
            <a:fillRef idx="0">
              <a:schemeClr val="dk1"/>
            </a:fillRef>
            <a:effectRef idx="0">
              <a:schemeClr val="dk1"/>
            </a:effectRef>
            <a:fontRef idx="minor">
              <a:schemeClr val="tx1"/>
            </a:fontRef>
          </p:style>
        </p:cxnSp>
        <p:sp>
          <p:nvSpPr>
            <p:cNvPr id="70" name="TextBox 69"/>
            <p:cNvSpPr txBox="1"/>
            <p:nvPr/>
          </p:nvSpPr>
          <p:spPr>
            <a:xfrm>
              <a:off x="6903719" y="2029464"/>
              <a:ext cx="1967344" cy="597270"/>
            </a:xfrm>
            <a:prstGeom prst="rect">
              <a:avLst/>
            </a:prstGeom>
            <a:solidFill>
              <a:schemeClr val="accent3">
                <a:lumMod val="60000"/>
                <a:lumOff val="40000"/>
              </a:schemeClr>
            </a:solidFill>
            <a:ln>
              <a:noFill/>
            </a:ln>
          </p:spPr>
          <p:txBody>
            <a:bodyPr wrap="square" rtlCol="0">
              <a:spAutoFit/>
            </a:bodyPr>
            <a:lstStyle/>
            <a:p>
              <a:pPr algn="r"/>
              <a:r>
                <a:rPr lang="en-US" sz="900" b="1" dirty="0" smtClean="0">
                  <a:solidFill>
                    <a:prstClr val="black"/>
                  </a:solidFill>
                </a:rPr>
                <a:t>Dan Rowe (U01B571)</a:t>
              </a:r>
            </a:p>
            <a:p>
              <a:pPr algn="r"/>
              <a:r>
                <a:rPr lang="en-US" sz="900" b="1" dirty="0" smtClean="0">
                  <a:solidFill>
                    <a:prstClr val="black"/>
                  </a:solidFill>
                </a:rPr>
                <a:t>Tooling Manager (Lisle)</a:t>
              </a:r>
            </a:p>
            <a:p>
              <a:pPr algn="r"/>
              <a:r>
                <a:rPr lang="en-US" sz="900" b="1" dirty="0" smtClean="0">
                  <a:solidFill>
                    <a:prstClr val="black"/>
                  </a:solidFill>
                </a:rPr>
                <a:t>331-332-7725</a:t>
              </a:r>
            </a:p>
            <a:p>
              <a:pPr algn="r"/>
              <a:r>
                <a:rPr lang="en-US" sz="900" b="1" dirty="0" smtClean="0">
                  <a:solidFill>
                    <a:prstClr val="black"/>
                  </a:solidFill>
                </a:rPr>
                <a:t>(Electrical Components</a:t>
              </a:r>
              <a:r>
                <a:rPr lang="en-US" sz="1000" b="1" dirty="0" smtClean="0">
                  <a:solidFill>
                    <a:prstClr val="black"/>
                  </a:solidFill>
                </a:rPr>
                <a:t>)</a:t>
              </a:r>
              <a:endParaRPr lang="en-US" sz="1000" dirty="0">
                <a:solidFill>
                  <a:prstClr val="black"/>
                </a:solidFill>
              </a:endParaRPr>
            </a:p>
          </p:txBody>
        </p:sp>
      </p:grpSp>
      <p:pic>
        <p:nvPicPr>
          <p:cNvPr id="26" name="Picture 25" descr="Koranda.JPG"/>
          <p:cNvPicPr>
            <a:picLocks noChangeAspect="1"/>
          </p:cNvPicPr>
          <p:nvPr/>
        </p:nvPicPr>
        <p:blipFill>
          <a:blip r:embed="rId2" cstate="print"/>
          <a:stretch>
            <a:fillRect/>
          </a:stretch>
        </p:blipFill>
        <p:spPr>
          <a:xfrm>
            <a:off x="244417" y="2386281"/>
            <a:ext cx="669983" cy="661719"/>
          </a:xfrm>
          <a:prstGeom prst="rect">
            <a:avLst/>
          </a:prstGeom>
        </p:spPr>
      </p:pic>
      <p:pic>
        <p:nvPicPr>
          <p:cNvPr id="28" name="Picture 27" descr="Steiner.jpg"/>
          <p:cNvPicPr>
            <a:picLocks noChangeAspect="1"/>
          </p:cNvPicPr>
          <p:nvPr/>
        </p:nvPicPr>
        <p:blipFill>
          <a:blip r:embed="rId3" cstate="print"/>
          <a:stretch>
            <a:fillRect/>
          </a:stretch>
        </p:blipFill>
        <p:spPr>
          <a:xfrm>
            <a:off x="152400" y="3276600"/>
            <a:ext cx="685800" cy="635012"/>
          </a:xfrm>
          <a:prstGeom prst="rect">
            <a:avLst/>
          </a:prstGeom>
        </p:spPr>
      </p:pic>
      <p:pic>
        <p:nvPicPr>
          <p:cNvPr id="30" name="Picture 29" descr="Hug.jpg"/>
          <p:cNvPicPr>
            <a:picLocks noChangeAspect="1"/>
          </p:cNvPicPr>
          <p:nvPr/>
        </p:nvPicPr>
        <p:blipFill>
          <a:blip r:embed="rId4" cstate="print"/>
          <a:stretch>
            <a:fillRect/>
          </a:stretch>
        </p:blipFill>
        <p:spPr>
          <a:xfrm>
            <a:off x="244417" y="4078068"/>
            <a:ext cx="685799" cy="646332"/>
          </a:xfrm>
          <a:prstGeom prst="rect">
            <a:avLst/>
          </a:prstGeom>
        </p:spPr>
      </p:pic>
      <p:pic>
        <p:nvPicPr>
          <p:cNvPr id="32" name="Picture 31" descr="ROWE.jpg"/>
          <p:cNvPicPr>
            <a:picLocks noChangeAspect="1"/>
          </p:cNvPicPr>
          <p:nvPr/>
        </p:nvPicPr>
        <p:blipFill>
          <a:blip r:embed="rId5" cstate="print"/>
          <a:stretch>
            <a:fillRect/>
          </a:stretch>
        </p:blipFill>
        <p:spPr>
          <a:xfrm>
            <a:off x="6934200" y="2362200"/>
            <a:ext cx="609600" cy="661721"/>
          </a:xfrm>
          <a:prstGeom prst="rect">
            <a:avLst/>
          </a:prstGeom>
        </p:spPr>
      </p:pic>
      <p:pic>
        <p:nvPicPr>
          <p:cNvPr id="34" name="Picture 33" descr="Tomlin.JPG"/>
          <p:cNvPicPr>
            <a:picLocks noChangeAspect="1"/>
          </p:cNvPicPr>
          <p:nvPr/>
        </p:nvPicPr>
        <p:blipFill>
          <a:blip r:embed="rId6" cstate="print"/>
          <a:stretch>
            <a:fillRect/>
          </a:stretch>
        </p:blipFill>
        <p:spPr>
          <a:xfrm>
            <a:off x="2514601" y="2372360"/>
            <a:ext cx="671424" cy="675640"/>
          </a:xfrm>
          <a:prstGeom prst="rect">
            <a:avLst/>
          </a:prstGeom>
        </p:spPr>
      </p:pic>
      <p:pic>
        <p:nvPicPr>
          <p:cNvPr id="37" name="Picture 36" descr="Felbinger.JPG"/>
          <p:cNvPicPr>
            <a:picLocks noChangeAspect="1"/>
          </p:cNvPicPr>
          <p:nvPr/>
        </p:nvPicPr>
        <p:blipFill>
          <a:blip r:embed="rId7" cstate="print"/>
          <a:stretch>
            <a:fillRect/>
          </a:stretch>
        </p:blipFill>
        <p:spPr>
          <a:xfrm>
            <a:off x="228600" y="4953000"/>
            <a:ext cx="685800" cy="661719"/>
          </a:xfrm>
          <a:prstGeom prst="rect">
            <a:avLst/>
          </a:prstGeom>
        </p:spPr>
      </p:pic>
      <p:pic>
        <p:nvPicPr>
          <p:cNvPr id="48" name="Picture 47" descr="HETRICK.jpg"/>
          <p:cNvPicPr>
            <a:picLocks noChangeAspect="1"/>
          </p:cNvPicPr>
          <p:nvPr/>
        </p:nvPicPr>
        <p:blipFill>
          <a:blip r:embed="rId8" cstate="print"/>
          <a:srcRect r="632"/>
          <a:stretch>
            <a:fillRect/>
          </a:stretch>
        </p:blipFill>
        <p:spPr>
          <a:xfrm>
            <a:off x="4724400" y="3276600"/>
            <a:ext cx="609600" cy="637032"/>
          </a:xfrm>
          <a:prstGeom prst="rect">
            <a:avLst/>
          </a:prstGeom>
        </p:spPr>
      </p:pic>
      <p:pic>
        <p:nvPicPr>
          <p:cNvPr id="49" name="Picture 48" descr="Brelsfoard.JPG"/>
          <p:cNvPicPr>
            <a:picLocks noChangeAspect="1"/>
          </p:cNvPicPr>
          <p:nvPr/>
        </p:nvPicPr>
        <p:blipFill>
          <a:blip r:embed="rId9" cstate="print"/>
          <a:stretch>
            <a:fillRect/>
          </a:stretch>
        </p:blipFill>
        <p:spPr>
          <a:xfrm>
            <a:off x="4648200" y="2362201"/>
            <a:ext cx="617459" cy="685800"/>
          </a:xfrm>
          <a:prstGeom prst="rect">
            <a:avLst/>
          </a:prstGeom>
        </p:spPr>
      </p:pic>
      <p:pic>
        <p:nvPicPr>
          <p:cNvPr id="51" name="Picture 50" descr="Ralph.png"/>
          <p:cNvPicPr>
            <a:picLocks noChangeAspect="1"/>
          </p:cNvPicPr>
          <p:nvPr/>
        </p:nvPicPr>
        <p:blipFill>
          <a:blip r:embed="rId10" cstate="print"/>
          <a:stretch>
            <a:fillRect/>
          </a:stretch>
        </p:blipFill>
        <p:spPr>
          <a:xfrm>
            <a:off x="3352800" y="253611"/>
            <a:ext cx="533400" cy="660789"/>
          </a:xfrm>
          <a:prstGeom prst="rect">
            <a:avLst/>
          </a:prstGeom>
          <a:ln>
            <a:noFill/>
          </a:ln>
        </p:spPr>
      </p:pic>
      <p:cxnSp>
        <p:nvCxnSpPr>
          <p:cNvPr id="76" name="Straight Connector 75"/>
          <p:cNvCxnSpPr>
            <a:stCxn id="6" idx="2"/>
            <a:endCxn id="11" idx="0"/>
          </p:cNvCxnSpPr>
          <p:nvPr/>
        </p:nvCxnSpPr>
        <p:spPr>
          <a:xfrm rot="5400000">
            <a:off x="3473377" y="924594"/>
            <a:ext cx="978659" cy="95827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9" idx="3"/>
            <a:endCxn id="11" idx="1"/>
          </p:cNvCxnSpPr>
          <p:nvPr/>
        </p:nvCxnSpPr>
        <p:spPr>
          <a:xfrm flipV="1">
            <a:off x="2270182" y="2046948"/>
            <a:ext cx="22860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1" idx="3"/>
            <a:endCxn id="20" idx="1"/>
          </p:cNvCxnSpPr>
          <p:nvPr/>
        </p:nvCxnSpPr>
        <p:spPr>
          <a:xfrm>
            <a:off x="4468355" y="2046948"/>
            <a:ext cx="25265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4" idx="2"/>
            <a:endCxn id="68" idx="0"/>
          </p:cNvCxnSpPr>
          <p:nvPr/>
        </p:nvCxnSpPr>
        <p:spPr>
          <a:xfrm rot="16200000" flipH="1">
            <a:off x="1171524" y="4001264"/>
            <a:ext cx="2031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4000502" y="1485901"/>
            <a:ext cx="1142999" cy="3"/>
          </a:xfrm>
          <a:prstGeom prst="line">
            <a:avLst/>
          </a:prstGeom>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513159" y="3224480"/>
            <a:ext cx="1955196" cy="661720"/>
          </a:xfrm>
          <a:prstGeom prst="rect">
            <a:avLst/>
          </a:prstGeom>
          <a:solidFill>
            <a:srgbClr val="66FF33"/>
          </a:solidFill>
          <a:ln>
            <a:noFill/>
          </a:ln>
        </p:spPr>
        <p:txBody>
          <a:bodyPr wrap="square" rtlCol="0">
            <a:spAutoFit/>
          </a:bodyPr>
          <a:lstStyle/>
          <a:p>
            <a:pPr algn="r"/>
            <a:r>
              <a:rPr lang="en-US" sz="900" b="1" dirty="0" smtClean="0">
                <a:solidFill>
                  <a:prstClr val="black"/>
                </a:solidFill>
              </a:rPr>
              <a:t>Anthony Bell (U01E817)</a:t>
            </a:r>
          </a:p>
          <a:p>
            <a:pPr algn="r"/>
            <a:r>
              <a:rPr lang="en-US" sz="900" b="1" dirty="0" smtClean="0">
                <a:solidFill>
                  <a:prstClr val="black"/>
                </a:solidFill>
              </a:rPr>
              <a:t>Tooling Manager (Lisle)</a:t>
            </a:r>
          </a:p>
          <a:p>
            <a:pPr algn="r"/>
            <a:r>
              <a:rPr lang="en-US" sz="900" b="1" dirty="0" smtClean="0">
                <a:solidFill>
                  <a:prstClr val="black"/>
                </a:solidFill>
              </a:rPr>
              <a:t>331-332-3257</a:t>
            </a:r>
          </a:p>
          <a:p>
            <a:pPr algn="r"/>
            <a:r>
              <a:rPr lang="en-US" sz="900" b="1" dirty="0" smtClean="0">
                <a:solidFill>
                  <a:prstClr val="black"/>
                </a:solidFill>
              </a:rPr>
              <a:t>(Stamping Chassis/Frame</a:t>
            </a:r>
            <a:r>
              <a:rPr lang="en-US" sz="1000" b="1" dirty="0" smtClean="0">
                <a:solidFill>
                  <a:prstClr val="black"/>
                </a:solidFill>
              </a:rPr>
              <a:t>)</a:t>
            </a:r>
            <a:endParaRPr lang="en-US" sz="1000" b="1" dirty="0">
              <a:solidFill>
                <a:prstClr val="black"/>
              </a:solidFill>
            </a:endParaRPr>
          </a:p>
        </p:txBody>
      </p:sp>
      <p:sp>
        <p:nvSpPr>
          <p:cNvPr id="206" name="TextBox 205"/>
          <p:cNvSpPr txBox="1"/>
          <p:nvPr/>
        </p:nvSpPr>
        <p:spPr>
          <a:xfrm>
            <a:off x="6908292" y="1902023"/>
            <a:ext cx="2083308" cy="307777"/>
          </a:xfrm>
          <a:prstGeom prst="rect">
            <a:avLst/>
          </a:prstGeom>
          <a:solidFill>
            <a:schemeClr val="accent3">
              <a:lumMod val="60000"/>
              <a:lumOff val="40000"/>
            </a:schemeClr>
          </a:solidFill>
          <a:ln>
            <a:noFill/>
          </a:ln>
        </p:spPr>
        <p:txBody>
          <a:bodyPr wrap="square" rtlCol="0" anchor="ctr">
            <a:spAutoFit/>
          </a:bodyPr>
          <a:lstStyle/>
          <a:p>
            <a:pPr algn="ctr"/>
            <a:r>
              <a:rPr lang="en-US" sz="1400" b="1" dirty="0" smtClean="0">
                <a:solidFill>
                  <a:prstClr val="black"/>
                </a:solidFill>
              </a:rPr>
              <a:t>ELECTRICAL</a:t>
            </a:r>
            <a:endParaRPr lang="en-US" sz="1400" b="1" dirty="0">
              <a:solidFill>
                <a:prstClr val="black"/>
              </a:solidFill>
            </a:endParaRPr>
          </a:p>
        </p:txBody>
      </p:sp>
      <p:cxnSp>
        <p:nvCxnSpPr>
          <p:cNvPr id="264" name="Straight Connector 263"/>
          <p:cNvCxnSpPr/>
          <p:nvPr/>
        </p:nvCxnSpPr>
        <p:spPr>
          <a:xfrm rot="16200000" flipH="1">
            <a:off x="1171523" y="3098806"/>
            <a:ext cx="2031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1171522" y="2260606"/>
            <a:ext cx="2031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0" idx="3"/>
          </p:cNvCxnSpPr>
          <p:nvPr/>
        </p:nvCxnSpPr>
        <p:spPr>
          <a:xfrm>
            <a:off x="6705600" y="2046948"/>
            <a:ext cx="2286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16200000" flipH="1">
            <a:off x="1147798" y="4851406"/>
            <a:ext cx="2031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6200000" flipH="1">
            <a:off x="3381977" y="2260606"/>
            <a:ext cx="2031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381978" y="3149594"/>
            <a:ext cx="2031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6200000" flipH="1">
            <a:off x="5611711" y="2260606"/>
            <a:ext cx="2031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6200000" flipH="1">
            <a:off x="5611712" y="3149594"/>
            <a:ext cx="20318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6200000" flipH="1">
            <a:off x="7823207" y="2260606"/>
            <a:ext cx="203187" cy="1"/>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u:\My Pictures\Supplier Tooling Pictures\BELL.jpg"/>
          <p:cNvPicPr>
            <a:picLocks noChangeAspect="1" noChangeArrowheads="1"/>
          </p:cNvPicPr>
          <p:nvPr/>
        </p:nvPicPr>
        <p:blipFill>
          <a:blip r:embed="rId11" cstate="print"/>
          <a:srcRect/>
          <a:stretch>
            <a:fillRect/>
          </a:stretch>
        </p:blipFill>
        <p:spPr bwMode="auto">
          <a:xfrm>
            <a:off x="2514603" y="3217254"/>
            <a:ext cx="533398" cy="668946"/>
          </a:xfrm>
          <a:prstGeom prst="rect">
            <a:avLst/>
          </a:prstGeom>
          <a:noFill/>
        </p:spPr>
      </p:pic>
      <p:grpSp>
        <p:nvGrpSpPr>
          <p:cNvPr id="3" name="Group 77"/>
          <p:cNvGrpSpPr/>
          <p:nvPr/>
        </p:nvGrpSpPr>
        <p:grpSpPr>
          <a:xfrm>
            <a:off x="6324600" y="877669"/>
            <a:ext cx="2083308" cy="646331"/>
            <a:chOff x="6502146" y="4017695"/>
            <a:chExt cx="2083308" cy="646331"/>
          </a:xfrm>
        </p:grpSpPr>
        <p:sp>
          <p:nvSpPr>
            <p:cNvPr id="260" name="TextBox 259"/>
            <p:cNvSpPr txBox="1"/>
            <p:nvPr/>
          </p:nvSpPr>
          <p:spPr>
            <a:xfrm>
              <a:off x="6502146" y="4017695"/>
              <a:ext cx="2083308" cy="646331"/>
            </a:xfrm>
            <a:prstGeom prst="rect">
              <a:avLst/>
            </a:prstGeom>
            <a:solidFill>
              <a:schemeClr val="accent1">
                <a:lumMod val="60000"/>
                <a:lumOff val="40000"/>
              </a:schemeClr>
            </a:solidFill>
            <a:ln>
              <a:noFill/>
            </a:ln>
          </p:spPr>
          <p:txBody>
            <a:bodyPr wrap="square" rtlCol="0" anchor="ctr">
              <a:spAutoFit/>
            </a:bodyPr>
            <a:lstStyle/>
            <a:p>
              <a:pPr algn="r"/>
              <a:r>
                <a:rPr lang="en-US" sz="900" b="1" dirty="0" smtClean="0">
                  <a:solidFill>
                    <a:prstClr val="black"/>
                  </a:solidFill>
                </a:rPr>
                <a:t>Victor Erickson (U01E822)</a:t>
              </a:r>
            </a:p>
            <a:p>
              <a:pPr algn="r"/>
              <a:r>
                <a:rPr lang="en-US" sz="900" b="1" dirty="0" smtClean="0">
                  <a:solidFill>
                    <a:prstClr val="black"/>
                  </a:solidFill>
                </a:rPr>
                <a:t>Tooling Analyst</a:t>
              </a:r>
            </a:p>
            <a:p>
              <a:pPr algn="r"/>
              <a:r>
                <a:rPr lang="en-US" sz="900" b="1" dirty="0" smtClean="0">
                  <a:solidFill>
                    <a:prstClr val="black"/>
                  </a:solidFill>
                </a:rPr>
                <a:t>(Lisle)</a:t>
              </a:r>
            </a:p>
            <a:p>
              <a:pPr algn="r"/>
              <a:r>
                <a:rPr lang="en-US" sz="900" b="1" dirty="0" smtClean="0">
                  <a:solidFill>
                    <a:prstClr val="black"/>
                  </a:solidFill>
                </a:rPr>
                <a:t>331-332-8365</a:t>
              </a:r>
              <a:endParaRPr lang="en-US" sz="900" b="1" dirty="0">
                <a:solidFill>
                  <a:prstClr val="black"/>
                </a:solidFill>
              </a:endParaRPr>
            </a:p>
          </p:txBody>
        </p:sp>
        <p:pic>
          <p:nvPicPr>
            <p:cNvPr id="1027" name="Picture 3" descr="u:\My Pictures\Supplier Tooling Pictures\ERICKSON.jpg"/>
            <p:cNvPicPr>
              <a:picLocks noChangeAspect="1" noChangeArrowheads="1"/>
            </p:cNvPicPr>
            <p:nvPr/>
          </p:nvPicPr>
          <p:blipFill>
            <a:blip r:embed="rId12" cstate="print"/>
            <a:srcRect/>
            <a:stretch>
              <a:fillRect/>
            </a:stretch>
          </p:blipFill>
          <p:spPr bwMode="auto">
            <a:xfrm>
              <a:off x="6502147" y="4017695"/>
              <a:ext cx="533399" cy="630505"/>
            </a:xfrm>
            <a:prstGeom prst="rect">
              <a:avLst/>
            </a:prstGeom>
            <a:noFill/>
          </p:spPr>
        </p:pic>
      </p:grpSp>
      <p:cxnSp>
        <p:nvCxnSpPr>
          <p:cNvPr id="84" name="Straight Connector 83"/>
          <p:cNvCxnSpPr/>
          <p:nvPr/>
        </p:nvCxnSpPr>
        <p:spPr>
          <a:xfrm>
            <a:off x="4572000" y="1219200"/>
            <a:ext cx="1752601"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Slide Number Placeholder 4"/>
          <p:cNvSpPr>
            <a:spLocks noGrp="1"/>
          </p:cNvSpPr>
          <p:nvPr>
            <p:ph type="sldNum" sz="quarter" idx="11"/>
          </p:nvPr>
        </p:nvSpPr>
        <p:spPr>
          <a:xfrm>
            <a:off x="8534400" y="0"/>
            <a:ext cx="609600" cy="365125"/>
          </a:xfrm>
        </p:spPr>
        <p:txBody>
          <a:bodyPr/>
          <a:lstStyle/>
          <a:p>
            <a:r>
              <a:rPr lang="en-US" dirty="0" smtClean="0">
                <a:solidFill>
                  <a:schemeClr val="tx1"/>
                </a:solidFill>
              </a:rPr>
              <a:t>3</a:t>
            </a:r>
            <a:endParaRPr lang="en-US" dirty="0">
              <a:solidFill>
                <a:schemeClr val="tx1"/>
              </a:solidFill>
            </a:endParaRPr>
          </a:p>
        </p:txBody>
      </p:sp>
      <p:grpSp>
        <p:nvGrpSpPr>
          <p:cNvPr id="109" name="Group 108"/>
          <p:cNvGrpSpPr/>
          <p:nvPr/>
        </p:nvGrpSpPr>
        <p:grpSpPr>
          <a:xfrm>
            <a:off x="6477000" y="4267200"/>
            <a:ext cx="1981200" cy="2228910"/>
            <a:chOff x="6477000" y="3886200"/>
            <a:chExt cx="1981200" cy="2228910"/>
          </a:xfrm>
        </p:grpSpPr>
        <p:sp>
          <p:nvSpPr>
            <p:cNvPr id="82" name="Rectangle 10"/>
            <p:cNvSpPr>
              <a:spLocks noChangeArrowheads="1"/>
            </p:cNvSpPr>
            <p:nvPr/>
          </p:nvSpPr>
          <p:spPr bwMode="auto">
            <a:xfrm>
              <a:off x="6477000" y="3962400"/>
              <a:ext cx="1905000" cy="2133600"/>
            </a:xfrm>
            <a:prstGeom prst="rect">
              <a:avLst/>
            </a:prstGeom>
            <a:solidFill>
              <a:srgbClr val="FFCC00"/>
            </a:solidFill>
            <a:ln w="19050">
              <a:noFill/>
              <a:miter lim="800000"/>
              <a:headEnd/>
              <a:tailEnd/>
            </a:ln>
          </p:spPr>
          <p:txBody>
            <a:bodyPr/>
            <a:lstStyle/>
            <a:p>
              <a:endParaRPr lang="en-US" dirty="0">
                <a:solidFill>
                  <a:prstClr val="black"/>
                </a:solidFill>
              </a:endParaRPr>
            </a:p>
          </p:txBody>
        </p:sp>
        <p:grpSp>
          <p:nvGrpSpPr>
            <p:cNvPr id="83" name="Group 82"/>
            <p:cNvGrpSpPr/>
            <p:nvPr/>
          </p:nvGrpSpPr>
          <p:grpSpPr>
            <a:xfrm>
              <a:off x="6477000" y="3886200"/>
              <a:ext cx="1981200" cy="2228910"/>
              <a:chOff x="2743200" y="2590800"/>
              <a:chExt cx="1981200" cy="2228910"/>
            </a:xfrm>
          </p:grpSpPr>
          <p:grpSp>
            <p:nvGrpSpPr>
              <p:cNvPr id="85" name="Group 11"/>
              <p:cNvGrpSpPr>
                <a:grpSpLocks/>
              </p:cNvGrpSpPr>
              <p:nvPr/>
            </p:nvGrpSpPr>
            <p:grpSpPr bwMode="auto">
              <a:xfrm>
                <a:off x="2857919" y="2917266"/>
                <a:ext cx="1675563" cy="1254314"/>
                <a:chOff x="222" y="156"/>
                <a:chExt cx="316" cy="306"/>
              </a:xfrm>
            </p:grpSpPr>
            <p:sp>
              <p:nvSpPr>
                <p:cNvPr id="89" name="Freeform 12"/>
                <p:cNvSpPr>
                  <a:spLocks/>
                </p:cNvSpPr>
                <p:nvPr/>
              </p:nvSpPr>
              <p:spPr bwMode="auto">
                <a:xfrm>
                  <a:off x="259" y="291"/>
                  <a:ext cx="238" cy="66"/>
                </a:xfrm>
                <a:custGeom>
                  <a:avLst/>
                  <a:gdLst/>
                  <a:ahLst/>
                  <a:cxnLst>
                    <a:cxn ang="0">
                      <a:pos x="0" y="24"/>
                    </a:cxn>
                    <a:cxn ang="0">
                      <a:pos x="119" y="66"/>
                    </a:cxn>
                    <a:cxn ang="0">
                      <a:pos x="238" y="25"/>
                    </a:cxn>
                    <a:cxn ang="0">
                      <a:pos x="201" y="15"/>
                    </a:cxn>
                    <a:cxn ang="0">
                      <a:pos x="66" y="0"/>
                    </a:cxn>
                    <a:cxn ang="0">
                      <a:pos x="0" y="24"/>
                    </a:cxn>
                  </a:cxnLst>
                  <a:rect l="0" t="0" r="r" b="b"/>
                  <a:pathLst>
                    <a:path w="238" h="66">
                      <a:moveTo>
                        <a:pt x="0" y="24"/>
                      </a:moveTo>
                      <a:lnTo>
                        <a:pt x="119" y="66"/>
                      </a:lnTo>
                      <a:lnTo>
                        <a:pt x="238" y="25"/>
                      </a:lnTo>
                      <a:lnTo>
                        <a:pt x="201" y="15"/>
                      </a:lnTo>
                      <a:lnTo>
                        <a:pt x="66" y="0"/>
                      </a:lnTo>
                      <a:lnTo>
                        <a:pt x="0" y="24"/>
                      </a:lnTo>
                      <a:close/>
                    </a:path>
                  </a:pathLst>
                </a:custGeom>
                <a:solidFill>
                  <a:srgbClr val="808080"/>
                </a:solidFill>
                <a:ln w="9525" cmpd="sng">
                  <a:solidFill>
                    <a:srgbClr val="000000"/>
                  </a:solidFill>
                  <a:round/>
                  <a:headEnd/>
                  <a:tailEnd/>
                </a:ln>
              </p:spPr>
              <p:txBody>
                <a:bodyPr/>
                <a:lstStyle/>
                <a:p>
                  <a:endParaRPr lang="en-US" dirty="0">
                    <a:solidFill>
                      <a:prstClr val="black"/>
                    </a:solidFill>
                  </a:endParaRPr>
                </a:p>
              </p:txBody>
            </p:sp>
            <p:sp>
              <p:nvSpPr>
                <p:cNvPr id="90" name="Freeform 13"/>
                <p:cNvSpPr>
                  <a:spLocks/>
                </p:cNvSpPr>
                <p:nvPr/>
              </p:nvSpPr>
              <p:spPr bwMode="auto">
                <a:xfrm>
                  <a:off x="258" y="249"/>
                  <a:ext cx="121" cy="98"/>
                </a:xfrm>
                <a:custGeom>
                  <a:avLst/>
                  <a:gdLst/>
                  <a:ahLst/>
                  <a:cxnLst>
                    <a:cxn ang="0">
                      <a:pos x="1" y="0"/>
                    </a:cxn>
                    <a:cxn ang="0">
                      <a:pos x="121" y="39"/>
                    </a:cxn>
                    <a:cxn ang="0">
                      <a:pos x="121" y="98"/>
                    </a:cxn>
                    <a:cxn ang="0">
                      <a:pos x="0" y="56"/>
                    </a:cxn>
                    <a:cxn ang="0">
                      <a:pos x="1" y="0"/>
                    </a:cxn>
                  </a:cxnLst>
                  <a:rect l="0" t="0" r="r" b="b"/>
                  <a:pathLst>
                    <a:path w="121" h="98">
                      <a:moveTo>
                        <a:pt x="1" y="0"/>
                      </a:moveTo>
                      <a:lnTo>
                        <a:pt x="121" y="39"/>
                      </a:lnTo>
                      <a:lnTo>
                        <a:pt x="121" y="98"/>
                      </a:lnTo>
                      <a:lnTo>
                        <a:pt x="0" y="56"/>
                      </a:lnTo>
                      <a:lnTo>
                        <a:pt x="1" y="0"/>
                      </a:lnTo>
                      <a:close/>
                    </a:path>
                  </a:pathLst>
                </a:custGeom>
                <a:solidFill>
                  <a:srgbClr val="969696"/>
                </a:solidFill>
                <a:ln w="9525" cmpd="sng">
                  <a:solidFill>
                    <a:srgbClr val="000000"/>
                  </a:solidFill>
                  <a:round/>
                  <a:headEnd/>
                  <a:tailEnd/>
                </a:ln>
              </p:spPr>
              <p:txBody>
                <a:bodyPr/>
                <a:lstStyle/>
                <a:p>
                  <a:endParaRPr lang="en-US" dirty="0">
                    <a:solidFill>
                      <a:prstClr val="black"/>
                    </a:solidFill>
                  </a:endParaRPr>
                </a:p>
              </p:txBody>
            </p:sp>
            <p:sp>
              <p:nvSpPr>
                <p:cNvPr id="91" name="Freeform 14"/>
                <p:cNvSpPr>
                  <a:spLocks/>
                </p:cNvSpPr>
                <p:nvPr/>
              </p:nvSpPr>
              <p:spPr bwMode="auto">
                <a:xfrm>
                  <a:off x="222" y="207"/>
                  <a:ext cx="316" cy="82"/>
                </a:xfrm>
                <a:custGeom>
                  <a:avLst/>
                  <a:gdLst/>
                  <a:ahLst/>
                  <a:cxnLst>
                    <a:cxn ang="0">
                      <a:pos x="0" y="0"/>
                    </a:cxn>
                    <a:cxn ang="0">
                      <a:pos x="0" y="18"/>
                    </a:cxn>
                    <a:cxn ang="0">
                      <a:pos x="105" y="53"/>
                    </a:cxn>
                    <a:cxn ang="0">
                      <a:pos x="209" y="18"/>
                    </a:cxn>
                    <a:cxn ang="0">
                      <a:pos x="209" y="0"/>
                    </a:cxn>
                  </a:cxnLst>
                  <a:rect l="0" t="0" r="r" b="b"/>
                  <a:pathLst>
                    <a:path w="209" h="53">
                      <a:moveTo>
                        <a:pt x="0" y="0"/>
                      </a:moveTo>
                      <a:lnTo>
                        <a:pt x="0" y="18"/>
                      </a:lnTo>
                      <a:lnTo>
                        <a:pt x="105" y="53"/>
                      </a:lnTo>
                      <a:lnTo>
                        <a:pt x="209" y="18"/>
                      </a:lnTo>
                      <a:lnTo>
                        <a:pt x="209" y="0"/>
                      </a:lnTo>
                    </a:path>
                  </a:pathLst>
                </a:custGeom>
                <a:solidFill>
                  <a:srgbClr val="C0C0C0"/>
                </a:solidFill>
                <a:ln w="9525" cmpd="sng">
                  <a:solidFill>
                    <a:srgbClr val="000000"/>
                  </a:solidFill>
                  <a:round/>
                  <a:headEnd/>
                  <a:tailEnd/>
                </a:ln>
              </p:spPr>
              <p:txBody>
                <a:bodyPr/>
                <a:lstStyle/>
                <a:p>
                  <a:endParaRPr lang="en-US" dirty="0">
                    <a:solidFill>
                      <a:prstClr val="black"/>
                    </a:solidFill>
                  </a:endParaRPr>
                </a:p>
              </p:txBody>
            </p:sp>
            <p:sp>
              <p:nvSpPr>
                <p:cNvPr id="92" name="Freeform 15"/>
                <p:cNvSpPr>
                  <a:spLocks/>
                </p:cNvSpPr>
                <p:nvPr/>
              </p:nvSpPr>
              <p:spPr bwMode="auto">
                <a:xfrm>
                  <a:off x="222" y="381"/>
                  <a:ext cx="316" cy="81"/>
                </a:xfrm>
                <a:custGeom>
                  <a:avLst/>
                  <a:gdLst/>
                  <a:ahLst/>
                  <a:cxnLst>
                    <a:cxn ang="0">
                      <a:pos x="0" y="0"/>
                    </a:cxn>
                    <a:cxn ang="0">
                      <a:pos x="0" y="18"/>
                    </a:cxn>
                    <a:cxn ang="0">
                      <a:pos x="105" y="53"/>
                    </a:cxn>
                    <a:cxn ang="0">
                      <a:pos x="209" y="18"/>
                    </a:cxn>
                    <a:cxn ang="0">
                      <a:pos x="209" y="0"/>
                    </a:cxn>
                  </a:cxnLst>
                  <a:rect l="0" t="0" r="r" b="b"/>
                  <a:pathLst>
                    <a:path w="209" h="53">
                      <a:moveTo>
                        <a:pt x="0" y="0"/>
                      </a:moveTo>
                      <a:lnTo>
                        <a:pt x="0" y="18"/>
                      </a:lnTo>
                      <a:lnTo>
                        <a:pt x="105" y="53"/>
                      </a:lnTo>
                      <a:lnTo>
                        <a:pt x="209" y="18"/>
                      </a:lnTo>
                      <a:lnTo>
                        <a:pt x="209" y="0"/>
                      </a:lnTo>
                    </a:path>
                  </a:pathLst>
                </a:custGeom>
                <a:solidFill>
                  <a:srgbClr val="C0C0C0"/>
                </a:solidFill>
                <a:ln w="9525" cmpd="sng">
                  <a:solidFill>
                    <a:srgbClr val="000000"/>
                  </a:solidFill>
                  <a:round/>
                  <a:headEnd/>
                  <a:tailEnd/>
                </a:ln>
              </p:spPr>
              <p:txBody>
                <a:bodyPr/>
                <a:lstStyle/>
                <a:p>
                  <a:endParaRPr lang="en-US" dirty="0">
                    <a:solidFill>
                      <a:prstClr val="black"/>
                    </a:solidFill>
                  </a:endParaRPr>
                </a:p>
              </p:txBody>
            </p:sp>
            <p:sp>
              <p:nvSpPr>
                <p:cNvPr id="93" name="Freeform 16"/>
                <p:cNvSpPr>
                  <a:spLocks/>
                </p:cNvSpPr>
                <p:nvPr/>
              </p:nvSpPr>
              <p:spPr bwMode="auto">
                <a:xfrm>
                  <a:off x="283" y="294"/>
                  <a:ext cx="71" cy="45"/>
                </a:xfrm>
                <a:custGeom>
                  <a:avLst/>
                  <a:gdLst/>
                  <a:ahLst/>
                  <a:cxnLst>
                    <a:cxn ang="0">
                      <a:pos x="1" y="21"/>
                    </a:cxn>
                    <a:cxn ang="0">
                      <a:pos x="1" y="17"/>
                    </a:cxn>
                    <a:cxn ang="0">
                      <a:pos x="4" y="11"/>
                    </a:cxn>
                    <a:cxn ang="0">
                      <a:pos x="13" y="3"/>
                    </a:cxn>
                    <a:cxn ang="0">
                      <a:pos x="24" y="0"/>
                    </a:cxn>
                    <a:cxn ang="0">
                      <a:pos x="33" y="0"/>
                    </a:cxn>
                    <a:cxn ang="0">
                      <a:pos x="45" y="3"/>
                    </a:cxn>
                    <a:cxn ang="0">
                      <a:pos x="56" y="11"/>
                    </a:cxn>
                    <a:cxn ang="0">
                      <a:pos x="63" y="20"/>
                    </a:cxn>
                    <a:cxn ang="0">
                      <a:pos x="68" y="29"/>
                    </a:cxn>
                    <a:cxn ang="0">
                      <a:pos x="71" y="45"/>
                    </a:cxn>
                  </a:cxnLst>
                  <a:rect l="0" t="0" r="r" b="b"/>
                  <a:pathLst>
                    <a:path w="71" h="45">
                      <a:moveTo>
                        <a:pt x="1" y="21"/>
                      </a:moveTo>
                      <a:cubicBezTo>
                        <a:pt x="1" y="20"/>
                        <a:pt x="0" y="19"/>
                        <a:pt x="1" y="17"/>
                      </a:cubicBezTo>
                      <a:cubicBezTo>
                        <a:pt x="2" y="15"/>
                        <a:pt x="2" y="13"/>
                        <a:pt x="4" y="11"/>
                      </a:cubicBezTo>
                      <a:cubicBezTo>
                        <a:pt x="6" y="9"/>
                        <a:pt x="10" y="5"/>
                        <a:pt x="13" y="3"/>
                      </a:cubicBezTo>
                      <a:cubicBezTo>
                        <a:pt x="16" y="2"/>
                        <a:pt x="21" y="0"/>
                        <a:pt x="24" y="0"/>
                      </a:cubicBezTo>
                      <a:cubicBezTo>
                        <a:pt x="27" y="0"/>
                        <a:pt x="30" y="0"/>
                        <a:pt x="33" y="0"/>
                      </a:cubicBezTo>
                      <a:cubicBezTo>
                        <a:pt x="36" y="0"/>
                        <a:pt x="42" y="2"/>
                        <a:pt x="45" y="3"/>
                      </a:cubicBezTo>
                      <a:cubicBezTo>
                        <a:pt x="48" y="5"/>
                        <a:pt x="53" y="8"/>
                        <a:pt x="56" y="11"/>
                      </a:cubicBezTo>
                      <a:cubicBezTo>
                        <a:pt x="59" y="14"/>
                        <a:pt x="62" y="17"/>
                        <a:pt x="63" y="20"/>
                      </a:cubicBezTo>
                      <a:cubicBezTo>
                        <a:pt x="65" y="23"/>
                        <a:pt x="66" y="24"/>
                        <a:pt x="68" y="29"/>
                      </a:cubicBezTo>
                      <a:cubicBezTo>
                        <a:pt x="69" y="33"/>
                        <a:pt x="71" y="42"/>
                        <a:pt x="71" y="45"/>
                      </a:cubicBezTo>
                    </a:path>
                  </a:pathLst>
                </a:custGeom>
                <a:solidFill>
                  <a:srgbClr val="808080"/>
                </a:solidFill>
                <a:ln w="9525" cmpd="sng">
                  <a:solidFill>
                    <a:srgbClr val="000000"/>
                  </a:solidFill>
                  <a:round/>
                  <a:headEnd/>
                  <a:tailEnd/>
                </a:ln>
              </p:spPr>
              <p:txBody>
                <a:bodyPr/>
                <a:lstStyle/>
                <a:p>
                  <a:endParaRPr lang="en-US" dirty="0">
                    <a:solidFill>
                      <a:prstClr val="black"/>
                    </a:solidFill>
                  </a:endParaRPr>
                </a:p>
              </p:txBody>
            </p:sp>
            <p:sp>
              <p:nvSpPr>
                <p:cNvPr id="94" name="Freeform 17"/>
                <p:cNvSpPr>
                  <a:spLocks/>
                </p:cNvSpPr>
                <p:nvPr/>
              </p:nvSpPr>
              <p:spPr bwMode="auto">
                <a:xfrm>
                  <a:off x="260" y="248"/>
                  <a:ext cx="24" cy="66"/>
                </a:xfrm>
                <a:custGeom>
                  <a:avLst/>
                  <a:gdLst/>
                  <a:ahLst/>
                  <a:cxnLst>
                    <a:cxn ang="0">
                      <a:pos x="0" y="0"/>
                    </a:cxn>
                    <a:cxn ang="0">
                      <a:pos x="0" y="39"/>
                    </a:cxn>
                    <a:cxn ang="0">
                      <a:pos x="16" y="44"/>
                    </a:cxn>
                  </a:cxnLst>
                  <a:rect l="0" t="0" r="r" b="b"/>
                  <a:pathLst>
                    <a:path w="16" h="44">
                      <a:moveTo>
                        <a:pt x="0" y="0"/>
                      </a:moveTo>
                      <a:lnTo>
                        <a:pt x="0" y="39"/>
                      </a:lnTo>
                      <a:lnTo>
                        <a:pt x="16" y="44"/>
                      </a:lnTo>
                    </a:path>
                  </a:pathLst>
                </a:custGeom>
                <a:noFill/>
                <a:ln w="9525" cmpd="sng">
                  <a:solidFill>
                    <a:srgbClr val="000000"/>
                  </a:solidFill>
                  <a:round/>
                  <a:headEnd/>
                  <a:tailEnd/>
                </a:ln>
              </p:spPr>
              <p:txBody>
                <a:bodyPr/>
                <a:lstStyle/>
                <a:p>
                  <a:endParaRPr lang="en-US" dirty="0">
                    <a:solidFill>
                      <a:prstClr val="black"/>
                    </a:solidFill>
                  </a:endParaRPr>
                </a:p>
              </p:txBody>
            </p:sp>
            <p:sp>
              <p:nvSpPr>
                <p:cNvPr id="95" name="Freeform 18"/>
                <p:cNvSpPr>
                  <a:spLocks/>
                </p:cNvSpPr>
                <p:nvPr/>
              </p:nvSpPr>
              <p:spPr bwMode="auto">
                <a:xfrm>
                  <a:off x="354" y="289"/>
                  <a:ext cx="25" cy="59"/>
                </a:xfrm>
                <a:custGeom>
                  <a:avLst/>
                  <a:gdLst/>
                  <a:ahLst/>
                  <a:cxnLst>
                    <a:cxn ang="0">
                      <a:pos x="0" y="33"/>
                    </a:cxn>
                    <a:cxn ang="0">
                      <a:pos x="17" y="39"/>
                    </a:cxn>
                    <a:cxn ang="0">
                      <a:pos x="17" y="0"/>
                    </a:cxn>
                  </a:cxnLst>
                  <a:rect l="0" t="0" r="r" b="b"/>
                  <a:pathLst>
                    <a:path w="17" h="39">
                      <a:moveTo>
                        <a:pt x="0" y="33"/>
                      </a:moveTo>
                      <a:lnTo>
                        <a:pt x="17" y="39"/>
                      </a:lnTo>
                      <a:lnTo>
                        <a:pt x="17" y="0"/>
                      </a:lnTo>
                    </a:path>
                  </a:pathLst>
                </a:custGeom>
                <a:noFill/>
                <a:ln w="9525" cmpd="sng">
                  <a:solidFill>
                    <a:srgbClr val="000000"/>
                  </a:solidFill>
                  <a:round/>
                  <a:headEnd/>
                  <a:tailEnd/>
                </a:ln>
              </p:spPr>
              <p:txBody>
                <a:bodyPr/>
                <a:lstStyle/>
                <a:p>
                  <a:endParaRPr lang="en-US" dirty="0">
                    <a:solidFill>
                      <a:prstClr val="black"/>
                    </a:solidFill>
                  </a:endParaRPr>
                </a:p>
              </p:txBody>
            </p:sp>
            <p:sp>
              <p:nvSpPr>
                <p:cNvPr id="96" name="Freeform 19"/>
                <p:cNvSpPr>
                  <a:spLocks/>
                </p:cNvSpPr>
                <p:nvPr/>
              </p:nvSpPr>
              <p:spPr bwMode="auto">
                <a:xfrm>
                  <a:off x="379" y="251"/>
                  <a:ext cx="118" cy="97"/>
                </a:xfrm>
                <a:custGeom>
                  <a:avLst/>
                  <a:gdLst/>
                  <a:ahLst/>
                  <a:cxnLst>
                    <a:cxn ang="0">
                      <a:pos x="0" y="39"/>
                    </a:cxn>
                    <a:cxn ang="0">
                      <a:pos x="0" y="97"/>
                    </a:cxn>
                    <a:cxn ang="0">
                      <a:pos x="118" y="56"/>
                    </a:cxn>
                    <a:cxn ang="0">
                      <a:pos x="118" y="0"/>
                    </a:cxn>
                  </a:cxnLst>
                  <a:rect l="0" t="0" r="r" b="b"/>
                  <a:pathLst>
                    <a:path w="118" h="97">
                      <a:moveTo>
                        <a:pt x="0" y="39"/>
                      </a:moveTo>
                      <a:lnTo>
                        <a:pt x="0" y="97"/>
                      </a:lnTo>
                      <a:lnTo>
                        <a:pt x="118" y="56"/>
                      </a:lnTo>
                      <a:lnTo>
                        <a:pt x="118" y="0"/>
                      </a:lnTo>
                    </a:path>
                  </a:pathLst>
                </a:custGeom>
                <a:solidFill>
                  <a:srgbClr val="C0C0C0"/>
                </a:solidFill>
                <a:ln w="9525" cmpd="sng">
                  <a:solidFill>
                    <a:srgbClr val="000000"/>
                  </a:solidFill>
                  <a:round/>
                  <a:headEnd/>
                  <a:tailEnd/>
                </a:ln>
              </p:spPr>
              <p:txBody>
                <a:bodyPr/>
                <a:lstStyle/>
                <a:p>
                  <a:endParaRPr lang="en-US" dirty="0">
                    <a:solidFill>
                      <a:prstClr val="black"/>
                    </a:solidFill>
                  </a:endParaRPr>
                </a:p>
              </p:txBody>
            </p:sp>
            <p:sp>
              <p:nvSpPr>
                <p:cNvPr id="97" name="Freeform 20"/>
                <p:cNvSpPr>
                  <a:spLocks/>
                </p:cNvSpPr>
                <p:nvPr/>
              </p:nvSpPr>
              <p:spPr bwMode="auto">
                <a:xfrm>
                  <a:off x="287" y="308"/>
                  <a:ext cx="60" cy="41"/>
                </a:xfrm>
                <a:custGeom>
                  <a:avLst/>
                  <a:gdLst/>
                  <a:ahLst/>
                  <a:cxnLst>
                    <a:cxn ang="0">
                      <a:pos x="0" y="19"/>
                    </a:cxn>
                    <a:cxn ang="0">
                      <a:pos x="3" y="10"/>
                    </a:cxn>
                    <a:cxn ang="0">
                      <a:pos x="10" y="3"/>
                    </a:cxn>
                    <a:cxn ang="0">
                      <a:pos x="20" y="0"/>
                    </a:cxn>
                    <a:cxn ang="0">
                      <a:pos x="27" y="0"/>
                    </a:cxn>
                    <a:cxn ang="0">
                      <a:pos x="38" y="3"/>
                    </a:cxn>
                    <a:cxn ang="0">
                      <a:pos x="47" y="10"/>
                    </a:cxn>
                    <a:cxn ang="0">
                      <a:pos x="53" y="18"/>
                    </a:cxn>
                    <a:cxn ang="0">
                      <a:pos x="57" y="27"/>
                    </a:cxn>
                    <a:cxn ang="0">
                      <a:pos x="60" y="41"/>
                    </a:cxn>
                  </a:cxnLst>
                  <a:rect l="0" t="0" r="r" b="b"/>
                  <a:pathLst>
                    <a:path w="60" h="41">
                      <a:moveTo>
                        <a:pt x="0" y="19"/>
                      </a:moveTo>
                      <a:cubicBezTo>
                        <a:pt x="0" y="18"/>
                        <a:pt x="1" y="12"/>
                        <a:pt x="3" y="10"/>
                      </a:cubicBezTo>
                      <a:cubicBezTo>
                        <a:pt x="5" y="8"/>
                        <a:pt x="8" y="4"/>
                        <a:pt x="10" y="3"/>
                      </a:cubicBezTo>
                      <a:cubicBezTo>
                        <a:pt x="13" y="1"/>
                        <a:pt x="17" y="0"/>
                        <a:pt x="20" y="0"/>
                      </a:cubicBezTo>
                      <a:cubicBezTo>
                        <a:pt x="22" y="0"/>
                        <a:pt x="25" y="0"/>
                        <a:pt x="27" y="0"/>
                      </a:cubicBezTo>
                      <a:cubicBezTo>
                        <a:pt x="30" y="0"/>
                        <a:pt x="35" y="1"/>
                        <a:pt x="38" y="3"/>
                      </a:cubicBezTo>
                      <a:cubicBezTo>
                        <a:pt x="40" y="4"/>
                        <a:pt x="44" y="7"/>
                        <a:pt x="47" y="10"/>
                      </a:cubicBezTo>
                      <a:cubicBezTo>
                        <a:pt x="50" y="13"/>
                        <a:pt x="52" y="16"/>
                        <a:pt x="53" y="18"/>
                      </a:cubicBezTo>
                      <a:cubicBezTo>
                        <a:pt x="55" y="21"/>
                        <a:pt x="56" y="24"/>
                        <a:pt x="57" y="27"/>
                      </a:cubicBezTo>
                      <a:cubicBezTo>
                        <a:pt x="59" y="30"/>
                        <a:pt x="60" y="38"/>
                        <a:pt x="60" y="41"/>
                      </a:cubicBezTo>
                    </a:path>
                  </a:pathLst>
                </a:custGeom>
                <a:solidFill>
                  <a:srgbClr val="969696"/>
                </a:solidFill>
                <a:ln w="9525" cmpd="sng">
                  <a:solidFill>
                    <a:srgbClr val="000000"/>
                  </a:solidFill>
                  <a:round/>
                  <a:headEnd/>
                  <a:tailEnd/>
                </a:ln>
              </p:spPr>
              <p:txBody>
                <a:bodyPr/>
                <a:lstStyle/>
                <a:p>
                  <a:endParaRPr lang="en-US" dirty="0">
                    <a:solidFill>
                      <a:prstClr val="black"/>
                    </a:solidFill>
                  </a:endParaRPr>
                </a:p>
              </p:txBody>
            </p:sp>
            <p:sp>
              <p:nvSpPr>
                <p:cNvPr id="98" name="Line 21"/>
                <p:cNvSpPr>
                  <a:spLocks noChangeShapeType="1"/>
                </p:cNvSpPr>
                <p:nvPr/>
              </p:nvSpPr>
              <p:spPr bwMode="auto">
                <a:xfrm flipV="1">
                  <a:off x="260" y="312"/>
                  <a:ext cx="17" cy="5"/>
                </a:xfrm>
                <a:prstGeom prst="line">
                  <a:avLst/>
                </a:prstGeom>
                <a:noFill/>
                <a:ln w="9525">
                  <a:solidFill>
                    <a:srgbClr val="000000"/>
                  </a:solidFill>
                  <a:round/>
                  <a:headEnd/>
                  <a:tailEnd/>
                </a:ln>
              </p:spPr>
              <p:txBody>
                <a:bodyPr/>
                <a:lstStyle/>
                <a:p>
                  <a:endParaRPr lang="en-US" dirty="0">
                    <a:solidFill>
                      <a:prstClr val="black"/>
                    </a:solidFill>
                  </a:endParaRPr>
                </a:p>
              </p:txBody>
            </p:sp>
            <p:sp>
              <p:nvSpPr>
                <p:cNvPr id="99" name="Line 22"/>
                <p:cNvSpPr>
                  <a:spLocks noChangeShapeType="1"/>
                </p:cNvSpPr>
                <p:nvPr/>
              </p:nvSpPr>
              <p:spPr bwMode="auto">
                <a:xfrm flipV="1">
                  <a:off x="284" y="309"/>
                  <a:ext cx="14" cy="5"/>
                </a:xfrm>
                <a:prstGeom prst="line">
                  <a:avLst/>
                </a:prstGeom>
                <a:noFill/>
                <a:ln w="9525">
                  <a:solidFill>
                    <a:srgbClr val="000000"/>
                  </a:solidFill>
                  <a:round/>
                  <a:headEnd/>
                  <a:tailEnd/>
                </a:ln>
              </p:spPr>
              <p:txBody>
                <a:bodyPr/>
                <a:lstStyle/>
                <a:p>
                  <a:endParaRPr lang="en-US" dirty="0">
                    <a:solidFill>
                      <a:prstClr val="black"/>
                    </a:solidFill>
                  </a:endParaRPr>
                </a:p>
              </p:txBody>
            </p:sp>
            <p:sp>
              <p:nvSpPr>
                <p:cNvPr id="100" name="Line 23"/>
                <p:cNvSpPr>
                  <a:spLocks noChangeShapeType="1"/>
                </p:cNvSpPr>
                <p:nvPr/>
              </p:nvSpPr>
              <p:spPr bwMode="auto">
                <a:xfrm flipV="1">
                  <a:off x="348" y="343"/>
                  <a:ext cx="16" cy="5"/>
                </a:xfrm>
                <a:prstGeom prst="line">
                  <a:avLst/>
                </a:prstGeom>
                <a:noFill/>
                <a:ln w="9525">
                  <a:solidFill>
                    <a:srgbClr val="000000"/>
                  </a:solidFill>
                  <a:round/>
                  <a:headEnd/>
                  <a:tailEnd/>
                </a:ln>
              </p:spPr>
              <p:txBody>
                <a:bodyPr/>
                <a:lstStyle/>
                <a:p>
                  <a:endParaRPr lang="en-US" dirty="0">
                    <a:solidFill>
                      <a:prstClr val="black"/>
                    </a:solidFill>
                  </a:endParaRPr>
                </a:p>
              </p:txBody>
            </p:sp>
            <p:sp>
              <p:nvSpPr>
                <p:cNvPr id="101" name="Line 24"/>
                <p:cNvSpPr>
                  <a:spLocks noChangeShapeType="1"/>
                </p:cNvSpPr>
                <p:nvPr/>
              </p:nvSpPr>
              <p:spPr bwMode="auto">
                <a:xfrm flipH="1" flipV="1">
                  <a:off x="482" y="313"/>
                  <a:ext cx="15" cy="4"/>
                </a:xfrm>
                <a:prstGeom prst="line">
                  <a:avLst/>
                </a:prstGeom>
                <a:noFill/>
                <a:ln w="9525">
                  <a:solidFill>
                    <a:srgbClr val="000000"/>
                  </a:solidFill>
                  <a:round/>
                  <a:headEnd/>
                  <a:tailEnd/>
                </a:ln>
              </p:spPr>
              <p:txBody>
                <a:bodyPr/>
                <a:lstStyle/>
                <a:p>
                  <a:endParaRPr lang="en-US" dirty="0">
                    <a:solidFill>
                      <a:prstClr val="black"/>
                    </a:solidFill>
                  </a:endParaRPr>
                </a:p>
              </p:txBody>
            </p:sp>
            <p:sp>
              <p:nvSpPr>
                <p:cNvPr id="102" name="Line 25"/>
                <p:cNvSpPr>
                  <a:spLocks noChangeShapeType="1"/>
                </p:cNvSpPr>
                <p:nvPr/>
              </p:nvSpPr>
              <p:spPr bwMode="auto">
                <a:xfrm>
                  <a:off x="380" y="261"/>
                  <a:ext cx="0" cy="27"/>
                </a:xfrm>
                <a:prstGeom prst="line">
                  <a:avLst/>
                </a:prstGeom>
                <a:noFill/>
                <a:ln w="9525">
                  <a:solidFill>
                    <a:srgbClr val="000000"/>
                  </a:solidFill>
                  <a:round/>
                  <a:headEnd/>
                  <a:tailEnd/>
                </a:ln>
              </p:spPr>
              <p:txBody>
                <a:bodyPr/>
                <a:lstStyle/>
                <a:p>
                  <a:endParaRPr lang="en-US" dirty="0">
                    <a:solidFill>
                      <a:prstClr val="black"/>
                    </a:solidFill>
                  </a:endParaRPr>
                </a:p>
              </p:txBody>
            </p:sp>
            <p:sp>
              <p:nvSpPr>
                <p:cNvPr id="103" name="Line 26"/>
                <p:cNvSpPr>
                  <a:spLocks noChangeShapeType="1"/>
                </p:cNvSpPr>
                <p:nvPr/>
              </p:nvSpPr>
              <p:spPr bwMode="auto">
                <a:xfrm>
                  <a:off x="380" y="433"/>
                  <a:ext cx="0" cy="29"/>
                </a:xfrm>
                <a:prstGeom prst="line">
                  <a:avLst/>
                </a:prstGeom>
                <a:noFill/>
                <a:ln w="9525">
                  <a:solidFill>
                    <a:srgbClr val="000000"/>
                  </a:solidFill>
                  <a:round/>
                  <a:headEnd/>
                  <a:tailEnd/>
                </a:ln>
              </p:spPr>
              <p:txBody>
                <a:bodyPr/>
                <a:lstStyle/>
                <a:p>
                  <a:endParaRPr lang="en-US" dirty="0">
                    <a:solidFill>
                      <a:prstClr val="black"/>
                    </a:solidFill>
                  </a:endParaRPr>
                </a:p>
              </p:txBody>
            </p:sp>
            <p:sp>
              <p:nvSpPr>
                <p:cNvPr id="104" name="Freeform 27"/>
                <p:cNvSpPr>
                  <a:spLocks/>
                </p:cNvSpPr>
                <p:nvPr/>
              </p:nvSpPr>
              <p:spPr bwMode="auto">
                <a:xfrm>
                  <a:off x="222" y="367"/>
                  <a:ext cx="316" cy="66"/>
                </a:xfrm>
                <a:custGeom>
                  <a:avLst/>
                  <a:gdLst/>
                  <a:ahLst/>
                  <a:cxnLst>
                    <a:cxn ang="0">
                      <a:pos x="25" y="1"/>
                    </a:cxn>
                    <a:cxn ang="0">
                      <a:pos x="0" y="9"/>
                    </a:cxn>
                    <a:cxn ang="0">
                      <a:pos x="104" y="43"/>
                    </a:cxn>
                    <a:cxn ang="0">
                      <a:pos x="209" y="9"/>
                    </a:cxn>
                    <a:cxn ang="0">
                      <a:pos x="182" y="0"/>
                    </a:cxn>
                  </a:cxnLst>
                  <a:rect l="0" t="0" r="r" b="b"/>
                  <a:pathLst>
                    <a:path w="209" h="43">
                      <a:moveTo>
                        <a:pt x="25" y="1"/>
                      </a:moveTo>
                      <a:lnTo>
                        <a:pt x="0" y="9"/>
                      </a:lnTo>
                      <a:lnTo>
                        <a:pt x="104" y="43"/>
                      </a:lnTo>
                      <a:lnTo>
                        <a:pt x="209" y="9"/>
                      </a:lnTo>
                      <a:lnTo>
                        <a:pt x="182" y="0"/>
                      </a:lnTo>
                    </a:path>
                  </a:pathLst>
                </a:custGeom>
                <a:solidFill>
                  <a:srgbClr val="808080"/>
                </a:solidFill>
                <a:ln w="9525" cmpd="sng">
                  <a:solidFill>
                    <a:srgbClr val="000000"/>
                  </a:solidFill>
                  <a:round/>
                  <a:headEnd/>
                  <a:tailEnd/>
                </a:ln>
              </p:spPr>
              <p:txBody>
                <a:bodyPr/>
                <a:lstStyle/>
                <a:p>
                  <a:endParaRPr lang="en-US" dirty="0">
                    <a:solidFill>
                      <a:prstClr val="black"/>
                    </a:solidFill>
                  </a:endParaRPr>
                </a:p>
              </p:txBody>
            </p:sp>
            <p:sp>
              <p:nvSpPr>
                <p:cNvPr id="105" name="Line 28"/>
                <p:cNvSpPr>
                  <a:spLocks noChangeShapeType="1"/>
                </p:cNvSpPr>
                <p:nvPr/>
              </p:nvSpPr>
              <p:spPr bwMode="auto">
                <a:xfrm flipV="1">
                  <a:off x="297" y="297"/>
                  <a:ext cx="33" cy="12"/>
                </a:xfrm>
                <a:prstGeom prst="line">
                  <a:avLst/>
                </a:prstGeom>
                <a:noFill/>
                <a:ln w="9525">
                  <a:solidFill>
                    <a:srgbClr val="000000"/>
                  </a:solidFill>
                  <a:round/>
                  <a:headEnd/>
                  <a:tailEnd/>
                </a:ln>
              </p:spPr>
              <p:txBody>
                <a:bodyPr/>
                <a:lstStyle/>
                <a:p>
                  <a:endParaRPr lang="en-US" dirty="0">
                    <a:solidFill>
                      <a:prstClr val="black"/>
                    </a:solidFill>
                  </a:endParaRPr>
                </a:p>
              </p:txBody>
            </p:sp>
            <p:sp>
              <p:nvSpPr>
                <p:cNvPr id="106" name="AutoShape 29"/>
                <p:cNvSpPr>
                  <a:spLocks noChangeArrowheads="1"/>
                </p:cNvSpPr>
                <p:nvPr/>
              </p:nvSpPr>
              <p:spPr bwMode="auto">
                <a:xfrm>
                  <a:off x="225" y="156"/>
                  <a:ext cx="310" cy="104"/>
                </a:xfrm>
                <a:prstGeom prst="diamond">
                  <a:avLst/>
                </a:prstGeom>
                <a:solidFill>
                  <a:srgbClr val="969696"/>
                </a:solidFill>
                <a:ln w="9525">
                  <a:solidFill>
                    <a:srgbClr val="000000"/>
                  </a:solidFill>
                  <a:miter lim="800000"/>
                  <a:headEnd/>
                  <a:tailEnd/>
                </a:ln>
              </p:spPr>
              <p:txBody>
                <a:bodyPr/>
                <a:lstStyle/>
                <a:p>
                  <a:endParaRPr lang="en-US" dirty="0">
                    <a:solidFill>
                      <a:prstClr val="black"/>
                    </a:solidFill>
                  </a:endParaRPr>
                </a:p>
              </p:txBody>
            </p:sp>
            <p:sp>
              <p:nvSpPr>
                <p:cNvPr id="107" name="Freeform 30"/>
                <p:cNvSpPr>
                  <a:spLocks/>
                </p:cNvSpPr>
                <p:nvPr/>
              </p:nvSpPr>
              <p:spPr bwMode="auto">
                <a:xfrm>
                  <a:off x="260" y="317"/>
                  <a:ext cx="119" cy="104"/>
                </a:xfrm>
                <a:custGeom>
                  <a:avLst/>
                  <a:gdLst/>
                  <a:ahLst/>
                  <a:cxnLst>
                    <a:cxn ang="0">
                      <a:pos x="27" y="9"/>
                    </a:cxn>
                    <a:cxn ang="0">
                      <a:pos x="0" y="0"/>
                    </a:cxn>
                    <a:cxn ang="0">
                      <a:pos x="0" y="65"/>
                    </a:cxn>
                    <a:cxn ang="0">
                      <a:pos x="119" y="103"/>
                    </a:cxn>
                    <a:cxn ang="0">
                      <a:pos x="119" y="41"/>
                    </a:cxn>
                    <a:cxn ang="0">
                      <a:pos x="87" y="31"/>
                    </a:cxn>
                  </a:cxnLst>
                  <a:rect l="0" t="0" r="r" b="b"/>
                  <a:pathLst>
                    <a:path w="119" h="103">
                      <a:moveTo>
                        <a:pt x="27" y="9"/>
                      </a:moveTo>
                      <a:lnTo>
                        <a:pt x="0" y="0"/>
                      </a:lnTo>
                      <a:lnTo>
                        <a:pt x="0" y="65"/>
                      </a:lnTo>
                      <a:lnTo>
                        <a:pt x="119" y="103"/>
                      </a:lnTo>
                      <a:lnTo>
                        <a:pt x="119" y="41"/>
                      </a:lnTo>
                      <a:lnTo>
                        <a:pt x="87" y="31"/>
                      </a:lnTo>
                    </a:path>
                  </a:pathLst>
                </a:custGeom>
                <a:solidFill>
                  <a:srgbClr val="969696"/>
                </a:solidFill>
                <a:ln w="9525" cmpd="sng">
                  <a:solidFill>
                    <a:srgbClr val="000000"/>
                  </a:solidFill>
                  <a:round/>
                  <a:headEnd/>
                  <a:tailEnd/>
                </a:ln>
              </p:spPr>
              <p:txBody>
                <a:bodyPr/>
                <a:lstStyle/>
                <a:p>
                  <a:endParaRPr lang="en-US" dirty="0">
                    <a:solidFill>
                      <a:prstClr val="black"/>
                    </a:solidFill>
                  </a:endParaRPr>
                </a:p>
              </p:txBody>
            </p:sp>
            <p:sp>
              <p:nvSpPr>
                <p:cNvPr id="108" name="Freeform 31"/>
                <p:cNvSpPr>
                  <a:spLocks/>
                </p:cNvSpPr>
                <p:nvPr/>
              </p:nvSpPr>
              <p:spPr bwMode="auto">
                <a:xfrm>
                  <a:off x="380" y="317"/>
                  <a:ext cx="117" cy="104"/>
                </a:xfrm>
                <a:custGeom>
                  <a:avLst/>
                  <a:gdLst/>
                  <a:ahLst/>
                  <a:cxnLst>
                    <a:cxn ang="0">
                      <a:pos x="0" y="27"/>
                    </a:cxn>
                    <a:cxn ang="0">
                      <a:pos x="78" y="0"/>
                    </a:cxn>
                    <a:cxn ang="0">
                      <a:pos x="78" y="43"/>
                    </a:cxn>
                    <a:cxn ang="0">
                      <a:pos x="0" y="68"/>
                    </a:cxn>
                  </a:cxnLst>
                  <a:rect l="0" t="0" r="r" b="b"/>
                  <a:pathLst>
                    <a:path w="78" h="68">
                      <a:moveTo>
                        <a:pt x="0" y="27"/>
                      </a:moveTo>
                      <a:lnTo>
                        <a:pt x="78" y="0"/>
                      </a:lnTo>
                      <a:lnTo>
                        <a:pt x="78" y="43"/>
                      </a:lnTo>
                      <a:lnTo>
                        <a:pt x="0" y="68"/>
                      </a:lnTo>
                    </a:path>
                  </a:pathLst>
                </a:custGeom>
                <a:solidFill>
                  <a:srgbClr val="C0C0C0"/>
                </a:solidFill>
                <a:ln w="9525" cmpd="sng">
                  <a:solidFill>
                    <a:srgbClr val="000000"/>
                  </a:solidFill>
                  <a:round/>
                  <a:headEnd/>
                  <a:tailEnd/>
                </a:ln>
              </p:spPr>
              <p:txBody>
                <a:bodyPr/>
                <a:lstStyle/>
                <a:p>
                  <a:endParaRPr lang="en-US" dirty="0">
                    <a:solidFill>
                      <a:prstClr val="black"/>
                    </a:solidFill>
                  </a:endParaRPr>
                </a:p>
              </p:txBody>
            </p:sp>
          </p:grpSp>
          <p:sp>
            <p:nvSpPr>
              <p:cNvPr id="86" name="TextBox 85"/>
              <p:cNvSpPr txBox="1"/>
              <p:nvPr/>
            </p:nvSpPr>
            <p:spPr>
              <a:xfrm>
                <a:off x="2971800" y="2590800"/>
                <a:ext cx="1524000" cy="400110"/>
              </a:xfrm>
              <a:prstGeom prst="rect">
                <a:avLst/>
              </a:prstGeom>
              <a:noFill/>
            </p:spPr>
            <p:txBody>
              <a:bodyPr wrap="square" rtlCol="0">
                <a:spAutoFit/>
              </a:bodyPr>
              <a:lstStyle/>
              <a:p>
                <a:r>
                  <a:rPr lang="en-US" sz="2000" b="1" dirty="0" smtClean="0">
                    <a:latin typeface="Batang"/>
                  </a:rPr>
                  <a:t>SUPPLIER</a:t>
                </a:r>
                <a:endParaRPr lang="en-US" sz="2000" b="1" dirty="0">
                  <a:latin typeface="Batang"/>
                </a:endParaRPr>
              </a:p>
            </p:txBody>
          </p:sp>
          <p:sp>
            <p:nvSpPr>
              <p:cNvPr id="87" name="TextBox 86"/>
              <p:cNvSpPr txBox="1"/>
              <p:nvPr/>
            </p:nvSpPr>
            <p:spPr>
              <a:xfrm>
                <a:off x="3048000" y="4114800"/>
                <a:ext cx="1371600" cy="400110"/>
              </a:xfrm>
              <a:prstGeom prst="rect">
                <a:avLst/>
              </a:prstGeom>
              <a:noFill/>
            </p:spPr>
            <p:txBody>
              <a:bodyPr wrap="square" rtlCol="0">
                <a:spAutoFit/>
              </a:bodyPr>
              <a:lstStyle/>
              <a:p>
                <a:r>
                  <a:rPr lang="en-US" sz="2000" b="1" dirty="0" smtClean="0">
                    <a:latin typeface="Batang"/>
                  </a:rPr>
                  <a:t>TOOLING</a:t>
                </a:r>
                <a:r>
                  <a:rPr lang="en-US" sz="2000" dirty="0" smtClean="0"/>
                  <a:t> </a:t>
                </a:r>
                <a:endParaRPr lang="en-US" sz="2000" dirty="0"/>
              </a:p>
            </p:txBody>
          </p:sp>
          <p:sp>
            <p:nvSpPr>
              <p:cNvPr id="88" name="TextBox 87"/>
              <p:cNvSpPr txBox="1"/>
              <p:nvPr/>
            </p:nvSpPr>
            <p:spPr>
              <a:xfrm>
                <a:off x="2743200" y="4419600"/>
                <a:ext cx="1981200" cy="400110"/>
              </a:xfrm>
              <a:prstGeom prst="rect">
                <a:avLst/>
              </a:prstGeom>
              <a:noFill/>
            </p:spPr>
            <p:txBody>
              <a:bodyPr wrap="square" rtlCol="0">
                <a:spAutoFit/>
              </a:bodyPr>
              <a:lstStyle/>
              <a:p>
                <a:r>
                  <a:rPr lang="en-US" sz="2000" b="1" dirty="0" smtClean="0">
                    <a:latin typeface="Batang"/>
                  </a:rPr>
                  <a:t>ENGINEERING</a:t>
                </a:r>
                <a:endParaRPr lang="en-US" sz="2000" b="1" dirty="0">
                  <a:latin typeface="Batang"/>
                </a:endParaRPr>
              </a:p>
            </p:txBody>
          </p:sp>
        </p:gr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C32B8C-6382-4EEE-A164-9FB283E3B4F6}" type="datetime1">
              <a:rPr lang="en-US" smtClean="0">
                <a:solidFill>
                  <a:prstClr val="white"/>
                </a:solidFill>
              </a:rPr>
              <a:pPr/>
              <a:t>9/24/2012</a:t>
            </a:fld>
            <a:endParaRPr lang="en-US" dirty="0">
              <a:solidFill>
                <a:prstClr val="white"/>
              </a:solidFill>
            </a:endParaRPr>
          </a:p>
        </p:txBody>
      </p:sp>
      <p:sp>
        <p:nvSpPr>
          <p:cNvPr id="3" name="Content Placeholder 2"/>
          <p:cNvSpPr>
            <a:spLocks noGrp="1"/>
          </p:cNvSpPr>
          <p:nvPr>
            <p:ph idx="4294967295"/>
          </p:nvPr>
        </p:nvSpPr>
        <p:spPr>
          <a:xfrm>
            <a:off x="304800" y="1524000"/>
            <a:ext cx="8229600" cy="4495800"/>
          </a:xfrm>
        </p:spPr>
        <p:txBody>
          <a:bodyPr>
            <a:normAutofit/>
          </a:bodyPr>
          <a:lstStyle/>
          <a:p>
            <a:r>
              <a:rPr lang="en-US" sz="2000" dirty="0" smtClean="0"/>
              <a:t> The Timing to complete your response back to Navistar is within </a:t>
            </a:r>
            <a:r>
              <a:rPr lang="en-US" sz="2000" u="sng" dirty="0" smtClean="0">
                <a:solidFill>
                  <a:srgbClr val="FF0000"/>
                </a:solidFill>
              </a:rPr>
              <a:t>Four Weeks </a:t>
            </a:r>
            <a:r>
              <a:rPr lang="en-US" sz="2000" dirty="0" smtClean="0"/>
              <a:t>from receipt of the Navistar notice.</a:t>
            </a:r>
          </a:p>
          <a:p>
            <a:endParaRPr lang="en-US" sz="2000" dirty="0" smtClean="0"/>
          </a:p>
          <a:p>
            <a:r>
              <a:rPr lang="en-US" sz="2000" dirty="0" smtClean="0"/>
              <a:t>Submit your completed AVMW form via email to the following address:  		             </a:t>
            </a:r>
            <a:r>
              <a:rPr lang="en-US" sz="2000" u="sng" dirty="0" smtClean="0">
                <a:solidFill>
                  <a:srgbClr val="FF0000"/>
                </a:solidFill>
                <a:hlinkClick r:id="rId3"/>
              </a:rPr>
              <a:t>SBTInventory@Navistar.com</a:t>
            </a:r>
            <a:r>
              <a:rPr lang="en-US" sz="2000" dirty="0" smtClean="0">
                <a:solidFill>
                  <a:srgbClr val="FF0000"/>
                </a:solidFill>
              </a:rPr>
              <a:t> </a:t>
            </a:r>
          </a:p>
          <a:p>
            <a:endParaRPr lang="en-US" sz="2000" dirty="0" smtClean="0"/>
          </a:p>
          <a:p>
            <a:r>
              <a:rPr lang="en-US" sz="2000" u="sng" dirty="0" smtClean="0">
                <a:solidFill>
                  <a:srgbClr val="FF0000"/>
                </a:solidFill>
              </a:rPr>
              <a:t>Questions</a:t>
            </a:r>
            <a:r>
              <a:rPr lang="en-US" sz="2000" dirty="0" smtClean="0"/>
              <a:t> – Contact: Navistar Finance Manager, </a:t>
            </a:r>
            <a:r>
              <a:rPr lang="en-US" sz="2000" u="sng" dirty="0" smtClean="0">
                <a:solidFill>
                  <a:srgbClr val="FF0000"/>
                </a:solidFill>
              </a:rPr>
              <a:t>Todd Schwebke</a:t>
            </a:r>
          </a:p>
          <a:p>
            <a:pPr>
              <a:buNone/>
            </a:pPr>
            <a:r>
              <a:rPr lang="en-US" sz="2000" dirty="0" smtClean="0"/>
              <a:t>				Phone: 331-332-2873</a:t>
            </a:r>
          </a:p>
          <a:p>
            <a:pPr>
              <a:buNone/>
            </a:pPr>
            <a:r>
              <a:rPr lang="en-US" sz="2000" dirty="0" smtClean="0"/>
              <a:t>				Email: Todd.schwebke@navistar.com</a:t>
            </a:r>
          </a:p>
        </p:txBody>
      </p:sp>
      <p:sp>
        <p:nvSpPr>
          <p:cNvPr id="5" name="Title 1"/>
          <p:cNvSpPr>
            <a:spLocks noGrp="1"/>
          </p:cNvSpPr>
          <p:nvPr>
            <p:ph type="title" idx="4294967295"/>
          </p:nvPr>
        </p:nvSpPr>
        <p:spPr>
          <a:xfrm>
            <a:off x="0" y="76200"/>
            <a:ext cx="9144000" cy="1143000"/>
          </a:xfrm>
        </p:spPr>
        <p:txBody>
          <a:bodyPr>
            <a:normAutofit/>
          </a:bodyPr>
          <a:lstStyle/>
          <a:p>
            <a:r>
              <a:rPr lang="en-US" sz="2400" dirty="0" smtClean="0"/>
              <a:t> </a:t>
            </a:r>
            <a:r>
              <a:rPr lang="en-US" sz="2400" b="0" dirty="0" smtClean="0"/>
              <a:t>Next Steps   - Asset Verification Inventory  </a:t>
            </a:r>
            <a:endParaRPr lang="en-US" sz="2400" b="0"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2057400"/>
            <a:ext cx="4648200" cy="2819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700" dirty="0" smtClean="0">
                <a:latin typeface="+mn-lt"/>
              </a:rPr>
              <a:t>TLM – Tooling Life Master </a:t>
            </a:r>
            <a:br>
              <a:rPr lang="en-US" sz="2700" dirty="0" smtClean="0">
                <a:latin typeface="+mn-lt"/>
              </a:rPr>
            </a:br>
            <a:r>
              <a:rPr lang="en-US" sz="2700" b="0" dirty="0" smtClean="0">
                <a:latin typeface="+mn-lt"/>
              </a:rPr>
              <a:t/>
            </a:r>
            <a:br>
              <a:rPr lang="en-US" sz="2700" b="0" dirty="0" smtClean="0">
                <a:latin typeface="+mn-lt"/>
              </a:rPr>
            </a:br>
            <a:r>
              <a:rPr lang="en-US" sz="2700" dirty="0" smtClean="0">
                <a:latin typeface="+mn-lt"/>
              </a:rPr>
              <a:t>Proactive Tooling Master</a:t>
            </a:r>
            <a:br>
              <a:rPr lang="en-US" sz="2700" dirty="0" smtClean="0">
                <a:latin typeface="+mn-lt"/>
              </a:rPr>
            </a:br>
            <a:r>
              <a:rPr lang="en-US" sz="2700" dirty="0" smtClean="0">
                <a:latin typeface="+mn-lt"/>
              </a:rPr>
              <a:t> </a:t>
            </a:r>
            <a:br>
              <a:rPr lang="en-US" sz="2700" dirty="0" smtClean="0">
                <a:latin typeface="+mn-lt"/>
              </a:rPr>
            </a:br>
            <a:r>
              <a:rPr lang="en-US" sz="2700" dirty="0" smtClean="0">
                <a:latin typeface="+mn-lt"/>
              </a:rPr>
              <a:t>Tooling Refurbishment</a:t>
            </a:r>
            <a:br>
              <a:rPr lang="en-US" sz="2700" dirty="0" smtClean="0">
                <a:latin typeface="+mn-lt"/>
              </a:rPr>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0" y="4038600"/>
            <a:ext cx="5943600" cy="990600"/>
          </a:xfrm>
        </p:spPr>
        <p:txBody>
          <a:bodyPr>
            <a:normAutofit fontScale="92500"/>
          </a:bodyPr>
          <a:lstStyle/>
          <a:p>
            <a:pPr algn="l"/>
            <a:r>
              <a:rPr lang="en-US" i="1" dirty="0" smtClean="0"/>
              <a:t>Chris Koranda, Gene Hetrick, Anthony Bell</a:t>
            </a:r>
          </a:p>
          <a:p>
            <a:pPr algn="l"/>
            <a:r>
              <a:rPr lang="en-US" i="1" dirty="0" smtClean="0"/>
              <a:t>Supplier Tooling Managers</a:t>
            </a:r>
            <a:endParaRPr lang="en-US" i="1" dirty="0"/>
          </a:p>
        </p:txBody>
      </p:sp>
    </p:spTree>
  </p:cSld>
  <p:clrMapOvr>
    <a:masterClrMapping/>
  </p:clrMapOvr>
  <p:transition spd="slow">
    <p:wheel spokes="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81000"/>
            <a:ext cx="8686800" cy="461665"/>
          </a:xfrm>
          <a:prstGeom prst="rect">
            <a:avLst/>
          </a:prstGeom>
          <a:noFill/>
        </p:spPr>
        <p:txBody>
          <a:bodyPr wrap="square" rtlCol="0">
            <a:spAutoFit/>
          </a:bodyPr>
          <a:lstStyle/>
          <a:p>
            <a:r>
              <a:rPr lang="en-US" sz="2400" dirty="0" smtClean="0">
                <a:solidFill>
                  <a:schemeClr val="bg1"/>
                </a:solidFill>
              </a:rPr>
              <a:t>  </a:t>
            </a:r>
            <a:endParaRPr lang="en-US" sz="2400" dirty="0">
              <a:solidFill>
                <a:schemeClr val="bg1"/>
              </a:solidFill>
            </a:endParaRPr>
          </a:p>
        </p:txBody>
      </p:sp>
      <p:sp>
        <p:nvSpPr>
          <p:cNvPr id="4" name="TextBox 3"/>
          <p:cNvSpPr txBox="1"/>
          <p:nvPr/>
        </p:nvSpPr>
        <p:spPr>
          <a:xfrm>
            <a:off x="228600" y="1219200"/>
            <a:ext cx="8686800" cy="5909310"/>
          </a:xfrm>
          <a:prstGeom prst="rect">
            <a:avLst/>
          </a:prstGeom>
          <a:noFill/>
        </p:spPr>
        <p:txBody>
          <a:bodyPr wrap="square" rtlCol="0">
            <a:spAutoFit/>
          </a:bodyPr>
          <a:lstStyle/>
          <a:p>
            <a:pPr>
              <a:buFont typeface="Arial" pitchFamily="34" charset="0"/>
              <a:buChar char="•"/>
            </a:pPr>
            <a:endParaRPr lang="en-US" dirty="0" smtClean="0"/>
          </a:p>
          <a:p>
            <a:pPr>
              <a:buFont typeface="Arial" pitchFamily="34" charset="0"/>
              <a:buChar char="•"/>
            </a:pPr>
            <a:r>
              <a:rPr lang="en-US" dirty="0" smtClean="0"/>
              <a:t>  </a:t>
            </a:r>
            <a:r>
              <a:rPr lang="en-US" sz="2000" dirty="0" smtClean="0"/>
              <a:t>The </a:t>
            </a:r>
            <a:r>
              <a:rPr lang="en-US" sz="2000" dirty="0" smtClean="0">
                <a:solidFill>
                  <a:srgbClr val="FF0000"/>
                </a:solidFill>
              </a:rPr>
              <a:t>TLM</a:t>
            </a:r>
            <a:r>
              <a:rPr lang="en-US" sz="2000" dirty="0" smtClean="0"/>
              <a:t> (Tooling Life Master) document is the form to provide an estimate of 	tooling refurbishment or replacement for the upcoming fiscal year.             </a:t>
            </a:r>
          </a:p>
          <a:p>
            <a:r>
              <a:rPr lang="en-US" sz="2000" dirty="0" smtClean="0"/>
              <a:t>	</a:t>
            </a:r>
            <a:endParaRPr lang="en-US" sz="1200" dirty="0" smtClean="0"/>
          </a:p>
          <a:p>
            <a:pPr>
              <a:buFont typeface="Arial" pitchFamily="34" charset="0"/>
              <a:buChar char="•"/>
            </a:pPr>
            <a:r>
              <a:rPr lang="en-US" sz="2000" dirty="0" smtClean="0"/>
              <a:t>   The supplier is to recommend refurbishment needs based on tooling 	performance to ensure parts meet AAR approval.</a:t>
            </a:r>
          </a:p>
          <a:p>
            <a:pPr>
              <a:buFont typeface="Arial" pitchFamily="34" charset="0"/>
              <a:buChar char="•"/>
            </a:pPr>
            <a:endParaRPr lang="en-US" sz="1200" dirty="0" smtClean="0"/>
          </a:p>
          <a:p>
            <a:pPr>
              <a:buFont typeface="Arial" pitchFamily="34" charset="0"/>
              <a:buChar char="•"/>
            </a:pPr>
            <a:r>
              <a:rPr lang="en-US" sz="2000" dirty="0" smtClean="0"/>
              <a:t>   The </a:t>
            </a:r>
            <a:r>
              <a:rPr lang="en-US" sz="2000" dirty="0" smtClean="0">
                <a:solidFill>
                  <a:srgbClr val="FF0000"/>
                </a:solidFill>
              </a:rPr>
              <a:t>TLM</a:t>
            </a:r>
            <a:r>
              <a:rPr lang="en-US" sz="2000" dirty="0" smtClean="0"/>
              <a:t> captures the background information to adequately develop the 	business case to get funding approval for the refurbishment or 	replacement.</a:t>
            </a:r>
          </a:p>
          <a:p>
            <a:pPr>
              <a:buFont typeface="Arial" pitchFamily="34" charset="0"/>
              <a:buChar char="•"/>
            </a:pPr>
            <a:endParaRPr lang="en-US" sz="1200" dirty="0" smtClean="0"/>
          </a:p>
          <a:p>
            <a:pPr>
              <a:buFont typeface="Arial" pitchFamily="34" charset="0"/>
              <a:buChar char="•"/>
            </a:pPr>
            <a:r>
              <a:rPr lang="en-US" sz="2000" dirty="0" smtClean="0"/>
              <a:t>   Suppliers are required to submit (3) competitive quotes to the Tooling Manager. 	This </a:t>
            </a:r>
            <a:r>
              <a:rPr lang="en-US" sz="2000" u="sng" dirty="0" smtClean="0">
                <a:solidFill>
                  <a:srgbClr val="FF0000"/>
                </a:solidFill>
              </a:rPr>
              <a:t>INITIATES</a:t>
            </a:r>
            <a:r>
              <a:rPr lang="en-US" sz="2000" dirty="0" smtClean="0">
                <a:solidFill>
                  <a:srgbClr val="FF0000"/>
                </a:solidFill>
              </a:rPr>
              <a:t> </a:t>
            </a:r>
            <a:r>
              <a:rPr lang="en-US" sz="2000" dirty="0" smtClean="0"/>
              <a:t>the internal Navistar process to obtain funding.</a:t>
            </a:r>
          </a:p>
          <a:p>
            <a:pPr>
              <a:buFont typeface="Arial" pitchFamily="34" charset="0"/>
              <a:buChar char="•"/>
            </a:pPr>
            <a:endParaRPr lang="en-US" sz="1200" dirty="0" smtClean="0"/>
          </a:p>
          <a:p>
            <a:pPr>
              <a:buFont typeface="Arial" pitchFamily="34" charset="0"/>
              <a:buChar char="•"/>
            </a:pPr>
            <a:r>
              <a:rPr lang="en-US" sz="2000" dirty="0" smtClean="0"/>
              <a:t>   Supplier is required to manage the </a:t>
            </a:r>
            <a:r>
              <a:rPr lang="en-US" sz="2000" dirty="0" smtClean="0">
                <a:solidFill>
                  <a:srgbClr val="FF0000"/>
                </a:solidFill>
              </a:rPr>
              <a:t>TLM</a:t>
            </a:r>
            <a:r>
              <a:rPr lang="en-US" sz="2000" dirty="0" smtClean="0"/>
              <a:t> timing to get this through the Navistar 	approval process without incurring extra costs for expediting. </a:t>
            </a:r>
          </a:p>
          <a:p>
            <a:pPr>
              <a:buFont typeface="Arial" pitchFamily="34" charset="0"/>
              <a:buChar char="•"/>
            </a:pPr>
            <a:endParaRPr lang="en-US" dirty="0" smtClean="0"/>
          </a:p>
          <a:p>
            <a:pPr>
              <a:buFont typeface="Arial" pitchFamily="34" charset="0"/>
              <a:buChar char="•"/>
            </a:pPr>
            <a:endParaRPr lang="en-US" sz="1200" dirty="0" smtClean="0"/>
          </a:p>
          <a:p>
            <a:endParaRPr lang="en-US" dirty="0" smtClean="0"/>
          </a:p>
          <a:p>
            <a:endParaRPr lang="en-US" dirty="0" smtClean="0"/>
          </a:p>
          <a:p>
            <a:endParaRPr lang="en-US" dirty="0"/>
          </a:p>
        </p:txBody>
      </p:sp>
      <p:sp>
        <p:nvSpPr>
          <p:cNvPr id="5" name="Rectangle 4"/>
          <p:cNvSpPr/>
          <p:nvPr/>
        </p:nvSpPr>
        <p:spPr>
          <a:xfrm>
            <a:off x="304800" y="376535"/>
            <a:ext cx="5943600" cy="461665"/>
          </a:xfrm>
          <a:prstGeom prst="rect">
            <a:avLst/>
          </a:prstGeom>
        </p:spPr>
        <p:txBody>
          <a:bodyPr wrap="square">
            <a:spAutoFit/>
          </a:bodyPr>
          <a:lstStyle/>
          <a:p>
            <a:r>
              <a:rPr lang="en-US" sz="2400" dirty="0" smtClean="0">
                <a:solidFill>
                  <a:schemeClr val="bg1"/>
                </a:solidFill>
              </a:rPr>
              <a:t>TLM –Tooling Life Master – Form/Process </a:t>
            </a:r>
            <a:endParaRPr lang="en-US" sz="2400"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latin typeface="+mn-lt"/>
              </a:rPr>
              <a:t>What is a NAVISTAR TLM ? (Tooling Life Master)</a:t>
            </a:r>
            <a:endParaRPr lang="en-US" sz="2400" b="0" dirty="0">
              <a:latin typeface="+mn-lt"/>
            </a:endParaRPr>
          </a:p>
        </p:txBody>
      </p:sp>
      <p:sp>
        <p:nvSpPr>
          <p:cNvPr id="6" name="Content Placeholder 5"/>
          <p:cNvSpPr>
            <a:spLocks noGrp="1"/>
          </p:cNvSpPr>
          <p:nvPr>
            <p:ph idx="1"/>
          </p:nvPr>
        </p:nvSpPr>
        <p:spPr>
          <a:xfrm>
            <a:off x="304800" y="1371600"/>
            <a:ext cx="8610600" cy="4572000"/>
          </a:xfrm>
        </p:spPr>
        <p:txBody>
          <a:bodyPr>
            <a:normAutofit fontScale="92500" lnSpcReduction="10000"/>
          </a:bodyPr>
          <a:lstStyle/>
          <a:p>
            <a:pPr lvl="0"/>
            <a:r>
              <a:rPr lang="en-US" sz="2000" dirty="0" smtClean="0">
                <a:solidFill>
                  <a:srgbClr val="FF0000"/>
                </a:solidFill>
                <a:latin typeface="+mn-lt"/>
              </a:rPr>
              <a:t>TLM</a:t>
            </a:r>
            <a:r>
              <a:rPr lang="en-US" sz="2000" dirty="0" smtClean="0">
                <a:latin typeface="+mn-lt"/>
              </a:rPr>
              <a:t> stands for Tooling Life Master. This is a standard format for suppliers to utilize to communicate tooling life and potential tooling refurbishments requirements at either the tier 1 or tier 2 supplier locations. (see slide example)</a:t>
            </a:r>
          </a:p>
          <a:p>
            <a:pPr lvl="0"/>
            <a:endParaRPr lang="en-US" sz="2000" dirty="0" smtClean="0">
              <a:latin typeface="+mn-lt"/>
            </a:endParaRPr>
          </a:p>
          <a:p>
            <a:pPr lvl="0"/>
            <a:r>
              <a:rPr lang="en-US" sz="2000" dirty="0" smtClean="0">
                <a:latin typeface="+mn-lt"/>
              </a:rPr>
              <a:t>Each supplier must submit the </a:t>
            </a:r>
            <a:r>
              <a:rPr lang="en-US" sz="2000" dirty="0" smtClean="0">
                <a:solidFill>
                  <a:srgbClr val="FF0000"/>
                </a:solidFill>
                <a:latin typeface="+mn-lt"/>
              </a:rPr>
              <a:t>TLM</a:t>
            </a:r>
            <a:r>
              <a:rPr lang="en-US" sz="2000" dirty="0" smtClean="0">
                <a:latin typeface="+mn-lt"/>
              </a:rPr>
              <a:t> process form prior to the end of Navistar’s fiscal year to the Tooling Manager only on tooling that will need replacement or refurbishment.</a:t>
            </a:r>
          </a:p>
          <a:p>
            <a:pPr lvl="0"/>
            <a:endParaRPr lang="en-US" sz="2000" dirty="0" smtClean="0">
              <a:latin typeface="+mn-lt"/>
            </a:endParaRPr>
          </a:p>
          <a:p>
            <a:pPr lvl="0"/>
            <a:r>
              <a:rPr lang="en-US" sz="2000" dirty="0" smtClean="0">
                <a:latin typeface="+mn-lt"/>
              </a:rPr>
              <a:t>The </a:t>
            </a:r>
            <a:r>
              <a:rPr lang="en-US" sz="2000" dirty="0" smtClean="0">
                <a:solidFill>
                  <a:srgbClr val="FF0000"/>
                </a:solidFill>
                <a:latin typeface="+mn-lt"/>
              </a:rPr>
              <a:t>TLM</a:t>
            </a:r>
            <a:r>
              <a:rPr lang="en-US" sz="2000" dirty="0" smtClean="0">
                <a:latin typeface="+mn-lt"/>
              </a:rPr>
              <a:t> process form should be re-submitted at any time the supplier has identified a need for a refurbishment or replacement.</a:t>
            </a:r>
          </a:p>
          <a:p>
            <a:pPr lvl="0"/>
            <a:endParaRPr lang="en-US" sz="2000" dirty="0" smtClean="0">
              <a:latin typeface="+mn-lt"/>
            </a:endParaRPr>
          </a:p>
          <a:p>
            <a:r>
              <a:rPr lang="en-US" sz="2000" dirty="0" smtClean="0">
                <a:latin typeface="+mn-lt"/>
              </a:rPr>
              <a:t>A new </a:t>
            </a:r>
            <a:r>
              <a:rPr lang="en-US" sz="2000" dirty="0" smtClean="0">
                <a:solidFill>
                  <a:srgbClr val="FF0000"/>
                </a:solidFill>
                <a:latin typeface="+mn-lt"/>
              </a:rPr>
              <a:t>TLM</a:t>
            </a:r>
            <a:r>
              <a:rPr lang="en-US" sz="2000" dirty="0" smtClean="0">
                <a:latin typeface="+mn-lt"/>
              </a:rPr>
              <a:t> process form would need to be submitted to address the requirements for any transfer tooling.</a:t>
            </a:r>
          </a:p>
          <a:p>
            <a:endParaRPr lang="en-US" sz="2000" dirty="0" smtClean="0">
              <a:latin typeface="+mn-lt"/>
            </a:endParaRPr>
          </a:p>
          <a:p>
            <a:pPr lvl="0"/>
            <a:r>
              <a:rPr lang="en-US" sz="2000" dirty="0" smtClean="0">
                <a:latin typeface="+mn-lt"/>
              </a:rPr>
              <a:t>The </a:t>
            </a:r>
            <a:r>
              <a:rPr lang="en-US" sz="2000" dirty="0" smtClean="0">
                <a:solidFill>
                  <a:srgbClr val="FF0000"/>
                </a:solidFill>
                <a:latin typeface="+mn-lt"/>
              </a:rPr>
              <a:t>TLM</a:t>
            </a:r>
            <a:r>
              <a:rPr lang="en-US" sz="2000" dirty="0" smtClean="0">
                <a:latin typeface="+mn-lt"/>
              </a:rPr>
              <a:t> process must be submitted a minimum 12 weeks prior to PO issued.</a:t>
            </a:r>
          </a:p>
          <a:p>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2400" b="0" dirty="0" smtClean="0"/>
              <a:t>   TLM (Tooling Life Master)  Truck – Engine – Service Example</a:t>
            </a:r>
            <a:endParaRPr lang="en-US" sz="2400" b="0" dirty="0"/>
          </a:p>
        </p:txBody>
      </p:sp>
      <p:sp>
        <p:nvSpPr>
          <p:cNvPr id="10" name="TextBox 9"/>
          <p:cNvSpPr txBox="1"/>
          <p:nvPr/>
        </p:nvSpPr>
        <p:spPr>
          <a:xfrm>
            <a:off x="609600" y="5867400"/>
            <a:ext cx="7924800" cy="369332"/>
          </a:xfrm>
          <a:prstGeom prst="rect">
            <a:avLst/>
          </a:prstGeom>
          <a:solidFill>
            <a:srgbClr val="FF0000"/>
          </a:solidFill>
        </p:spPr>
        <p:txBody>
          <a:bodyPr wrap="square" rtlCol="0">
            <a:spAutoFit/>
          </a:bodyPr>
          <a:lstStyle/>
          <a:p>
            <a:pPr algn="ctr"/>
            <a:r>
              <a:rPr lang="en-US" b="1" dirty="0" smtClean="0">
                <a:solidFill>
                  <a:schemeClr val="bg1"/>
                </a:solidFill>
              </a:rPr>
              <a:t>TLM  has pop up to help guide you through the required fields</a:t>
            </a:r>
            <a:endParaRPr lang="en-US" b="1" dirty="0">
              <a:solidFill>
                <a:schemeClr val="bg1"/>
              </a:solidFill>
            </a:endParaRPr>
          </a:p>
        </p:txBody>
      </p:sp>
      <p:pic>
        <p:nvPicPr>
          <p:cNvPr id="1026" name="Picture 2" descr="u:\My Pictures\tlm-6.JPG"/>
          <p:cNvPicPr>
            <a:picLocks noChangeAspect="1" noChangeArrowheads="1"/>
          </p:cNvPicPr>
          <p:nvPr/>
        </p:nvPicPr>
        <p:blipFill>
          <a:blip r:embed="rId2" cstate="print"/>
          <a:srcRect/>
          <a:stretch>
            <a:fillRect/>
          </a:stretch>
        </p:blipFill>
        <p:spPr bwMode="auto">
          <a:xfrm>
            <a:off x="0" y="1295400"/>
            <a:ext cx="8991600" cy="4572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064691-6E96-493E-964A-1F9C4A1B0224}" type="slidenum">
              <a:rPr lang="en-US" smtClean="0">
                <a:solidFill>
                  <a:prstClr val="white"/>
                </a:solidFill>
              </a:rPr>
              <a:pPr/>
              <a:t>65</a:t>
            </a:fld>
            <a:endParaRPr lang="en-US" dirty="0">
              <a:solidFill>
                <a:prstClr val="white"/>
              </a:solidFill>
            </a:endParaRPr>
          </a:p>
        </p:txBody>
      </p:sp>
      <p:pic>
        <p:nvPicPr>
          <p:cNvPr id="199682" name="Picture 2"/>
          <p:cNvPicPr>
            <a:picLocks noChangeAspect="1" noChangeArrowheads="1"/>
          </p:cNvPicPr>
          <p:nvPr/>
        </p:nvPicPr>
        <p:blipFill>
          <a:blip r:embed="rId2" cstate="print"/>
          <a:srcRect/>
          <a:stretch>
            <a:fillRect/>
          </a:stretch>
        </p:blipFill>
        <p:spPr bwMode="auto">
          <a:xfrm>
            <a:off x="0" y="1371599"/>
            <a:ext cx="8991600" cy="4800601"/>
          </a:xfrm>
          <a:prstGeom prst="rect">
            <a:avLst/>
          </a:prstGeom>
          <a:noFill/>
          <a:ln w="9525">
            <a:noFill/>
            <a:miter lim="800000"/>
            <a:headEnd/>
            <a:tailEnd/>
          </a:ln>
          <a:effectLst/>
        </p:spPr>
      </p:pic>
      <p:sp>
        <p:nvSpPr>
          <p:cNvPr id="4" name="TextBox 3"/>
          <p:cNvSpPr txBox="1"/>
          <p:nvPr/>
        </p:nvSpPr>
        <p:spPr>
          <a:xfrm>
            <a:off x="76200" y="381000"/>
            <a:ext cx="8686800" cy="461665"/>
          </a:xfrm>
          <a:prstGeom prst="rect">
            <a:avLst/>
          </a:prstGeom>
          <a:noFill/>
        </p:spPr>
        <p:txBody>
          <a:bodyPr wrap="square" rtlCol="0">
            <a:spAutoFit/>
          </a:bodyPr>
          <a:lstStyle/>
          <a:p>
            <a:r>
              <a:rPr lang="en-US" sz="2400" dirty="0" smtClean="0">
                <a:solidFill>
                  <a:schemeClr val="bg1"/>
                </a:solidFill>
              </a:rPr>
              <a:t> Proactive Tooling Management Timeline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latin typeface="+mn-lt"/>
              </a:rPr>
              <a:t>FAQ’s …TLM (Tooling Life Master) </a:t>
            </a:r>
            <a:endParaRPr lang="en-US" sz="2400" b="0" dirty="0">
              <a:latin typeface="+mn-lt"/>
            </a:endParaRPr>
          </a:p>
        </p:txBody>
      </p:sp>
      <p:sp>
        <p:nvSpPr>
          <p:cNvPr id="3" name="Content Placeholder 2"/>
          <p:cNvSpPr>
            <a:spLocks noGrp="1"/>
          </p:cNvSpPr>
          <p:nvPr>
            <p:ph idx="1"/>
          </p:nvPr>
        </p:nvSpPr>
        <p:spPr>
          <a:xfrm>
            <a:off x="304800" y="1371600"/>
            <a:ext cx="8610600" cy="4800599"/>
          </a:xfrm>
        </p:spPr>
        <p:txBody>
          <a:bodyPr>
            <a:normAutofit/>
          </a:bodyPr>
          <a:lstStyle/>
          <a:p>
            <a:pPr>
              <a:buNone/>
            </a:pPr>
            <a:r>
              <a:rPr lang="en-US" sz="1800" dirty="0" smtClean="0">
                <a:solidFill>
                  <a:srgbClr val="FF0000"/>
                </a:solidFill>
                <a:latin typeface="+mn-lt"/>
              </a:rPr>
              <a:t>Q: When will I have to submit a TLM ?</a:t>
            </a:r>
          </a:p>
          <a:p>
            <a:pPr>
              <a:buNone/>
            </a:pPr>
            <a:r>
              <a:rPr lang="en-US" sz="1800" dirty="0" smtClean="0">
                <a:latin typeface="+mn-lt"/>
              </a:rPr>
              <a:t>A: It is suggested that the </a:t>
            </a:r>
            <a:r>
              <a:rPr lang="en-US" sz="1800" dirty="0" smtClean="0">
                <a:solidFill>
                  <a:srgbClr val="FF0000"/>
                </a:solidFill>
                <a:latin typeface="+mn-lt"/>
              </a:rPr>
              <a:t>TLM</a:t>
            </a:r>
            <a:r>
              <a:rPr lang="en-US" sz="1800" dirty="0" smtClean="0">
                <a:latin typeface="+mn-lt"/>
              </a:rPr>
              <a:t> be submitted prior to November 1 of each calendar year.  Or, more importantly </a:t>
            </a:r>
            <a:r>
              <a:rPr lang="en-US" sz="1800" u="sng" dirty="0" smtClean="0">
                <a:latin typeface="+mn-lt"/>
              </a:rPr>
              <a:t>at any time that there are Tooling Refurbishments/Replacements</a:t>
            </a:r>
            <a:r>
              <a:rPr lang="en-US" sz="1800" dirty="0" smtClean="0">
                <a:latin typeface="+mn-lt"/>
              </a:rPr>
              <a:t> that need to be communicated  to Navistar to begin to track the timing.</a:t>
            </a:r>
          </a:p>
          <a:p>
            <a:pPr>
              <a:buNone/>
            </a:pPr>
            <a:endParaRPr lang="en-US" sz="1800" dirty="0" smtClean="0">
              <a:latin typeface="+mn-lt"/>
            </a:endParaRPr>
          </a:p>
          <a:p>
            <a:pPr>
              <a:buNone/>
            </a:pPr>
            <a:r>
              <a:rPr lang="en-US" sz="1800" dirty="0" smtClean="0">
                <a:solidFill>
                  <a:srgbClr val="FF0000"/>
                </a:solidFill>
                <a:latin typeface="+mn-lt"/>
              </a:rPr>
              <a:t>Q: Why do I need to fill out a TLM?</a:t>
            </a:r>
          </a:p>
          <a:p>
            <a:pPr>
              <a:buNone/>
            </a:pPr>
            <a:r>
              <a:rPr lang="en-US" sz="1800" dirty="0" smtClean="0">
                <a:latin typeface="+mn-lt"/>
              </a:rPr>
              <a:t>A: The </a:t>
            </a:r>
            <a:r>
              <a:rPr lang="en-US" sz="1800" dirty="0" smtClean="0">
                <a:solidFill>
                  <a:srgbClr val="FF0000"/>
                </a:solidFill>
                <a:latin typeface="+mn-lt"/>
              </a:rPr>
              <a:t>TLM</a:t>
            </a:r>
            <a:r>
              <a:rPr lang="en-US" sz="1800" dirty="0" smtClean="0">
                <a:latin typeface="+mn-lt"/>
              </a:rPr>
              <a:t> is an early warning system that will allow Navistar and its suppliers the required time to prepare when a tooling refurbishment or replacement will be needed.  That way, we both can all avoid unnecessary timing delays and cost.</a:t>
            </a:r>
          </a:p>
          <a:p>
            <a:pPr>
              <a:buNone/>
            </a:pPr>
            <a:endParaRPr lang="en-US" sz="1800" dirty="0" smtClean="0">
              <a:latin typeface="+mn-lt"/>
            </a:endParaRPr>
          </a:p>
          <a:p>
            <a:pPr>
              <a:buNone/>
            </a:pPr>
            <a:r>
              <a:rPr lang="en-US" sz="1800" dirty="0" smtClean="0">
                <a:solidFill>
                  <a:srgbClr val="FF0000"/>
                </a:solidFill>
                <a:latin typeface="+mn-lt"/>
              </a:rPr>
              <a:t>Q: Where do I find the TLM form?</a:t>
            </a:r>
          </a:p>
          <a:p>
            <a:pPr>
              <a:buNone/>
            </a:pPr>
            <a:r>
              <a:rPr lang="en-US" sz="1800" dirty="0" smtClean="0">
                <a:latin typeface="+mn-lt"/>
              </a:rPr>
              <a:t>A: Our Navistar Supplier website:</a:t>
            </a:r>
          </a:p>
          <a:p>
            <a:pPr>
              <a:buNone/>
            </a:pPr>
            <a:r>
              <a:rPr lang="en-US" sz="1800" dirty="0" smtClean="0">
                <a:latin typeface="+mn-lt"/>
                <a:hlinkClick r:id="rId2"/>
              </a:rPr>
              <a:t>www.navistarsupplier.com/SupplierTooling/SupplierTooling.asp</a:t>
            </a:r>
            <a:endParaRPr lang="en-US" sz="1800" dirty="0" smtClean="0">
              <a:latin typeface="+mn-lt"/>
            </a:endParaRPr>
          </a:p>
          <a:p>
            <a:pPr>
              <a:buNone/>
            </a:pPr>
            <a:endParaRPr lang="en-US" sz="2000" dirty="0" smtClean="0"/>
          </a:p>
          <a:p>
            <a:pPr>
              <a:buNone/>
            </a:pPr>
            <a:endParaRPr lang="en-US" sz="2000"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latin typeface="+mn-lt"/>
              </a:rPr>
              <a:t>FAQ’s …TLM (Tooling Life Master) </a:t>
            </a:r>
            <a:endParaRPr lang="en-US" sz="2400" b="0" dirty="0">
              <a:latin typeface="+mn-lt"/>
            </a:endParaRPr>
          </a:p>
        </p:txBody>
      </p:sp>
      <p:sp>
        <p:nvSpPr>
          <p:cNvPr id="3" name="Content Placeholder 2"/>
          <p:cNvSpPr>
            <a:spLocks noGrp="1"/>
          </p:cNvSpPr>
          <p:nvPr>
            <p:ph idx="1"/>
          </p:nvPr>
        </p:nvSpPr>
        <p:spPr>
          <a:xfrm>
            <a:off x="228600" y="1447801"/>
            <a:ext cx="8610600" cy="4800599"/>
          </a:xfrm>
        </p:spPr>
        <p:txBody>
          <a:bodyPr>
            <a:normAutofit/>
          </a:bodyPr>
          <a:lstStyle/>
          <a:p>
            <a:pPr>
              <a:buNone/>
            </a:pPr>
            <a:r>
              <a:rPr lang="en-US" sz="1800" dirty="0" smtClean="0">
                <a:solidFill>
                  <a:srgbClr val="FF0000"/>
                </a:solidFill>
                <a:latin typeface="+mn-lt"/>
              </a:rPr>
              <a:t>Q: What timing is required by Navistar to Process a Tooling Refurbishment/Replacement?</a:t>
            </a:r>
          </a:p>
          <a:p>
            <a:pPr>
              <a:buNone/>
            </a:pPr>
            <a:r>
              <a:rPr lang="en-US" sz="1800" dirty="0" smtClean="0">
                <a:latin typeface="+mn-lt"/>
              </a:rPr>
              <a:t>A: Under normal circumstances it can take up to 12 weeks internally at Navistar to secure the funding to issue a purchase order to kickoff a refurbishment. </a:t>
            </a:r>
            <a:r>
              <a:rPr lang="en-US" sz="1800" i="1" dirty="0" smtClean="0">
                <a:latin typeface="+mn-lt"/>
              </a:rPr>
              <a:t>(Overall Timing is considerably more).</a:t>
            </a:r>
          </a:p>
          <a:p>
            <a:pPr>
              <a:buNone/>
            </a:pPr>
            <a:endParaRPr lang="en-US" sz="1800" dirty="0" smtClean="0">
              <a:latin typeface="+mn-lt"/>
            </a:endParaRPr>
          </a:p>
          <a:p>
            <a:pPr>
              <a:buNone/>
            </a:pPr>
            <a:r>
              <a:rPr lang="en-US" sz="1800" dirty="0" smtClean="0">
                <a:solidFill>
                  <a:srgbClr val="FF0000"/>
                </a:solidFill>
                <a:latin typeface="+mn-lt"/>
              </a:rPr>
              <a:t>Q: What starts the Navistar Refurbishment/Replacement Process?</a:t>
            </a:r>
          </a:p>
          <a:p>
            <a:pPr>
              <a:buNone/>
            </a:pPr>
            <a:r>
              <a:rPr lang="en-US" sz="1800" dirty="0" smtClean="0">
                <a:latin typeface="+mn-lt"/>
              </a:rPr>
              <a:t>A: When the Supplier forwards (3) competitive quotes to the Navistar Tooling Manager, this is the official notification to Navistar of the need to begin the appropriation process.</a:t>
            </a:r>
          </a:p>
          <a:p>
            <a:pPr>
              <a:buNone/>
            </a:pPr>
            <a:endParaRPr lang="en-US" sz="1800" dirty="0" smtClean="0">
              <a:latin typeface="+mn-lt"/>
            </a:endParaRPr>
          </a:p>
          <a:p>
            <a:pPr>
              <a:buNone/>
            </a:pPr>
            <a:r>
              <a:rPr lang="en-US" sz="1800" dirty="0" smtClean="0">
                <a:solidFill>
                  <a:srgbClr val="FF0000"/>
                </a:solidFill>
                <a:latin typeface="+mn-lt"/>
              </a:rPr>
              <a:t>Q: What is Proactive Tooling Management?</a:t>
            </a:r>
          </a:p>
          <a:p>
            <a:pPr>
              <a:buNone/>
            </a:pPr>
            <a:r>
              <a:rPr lang="en-US" sz="1800" dirty="0" smtClean="0">
                <a:latin typeface="+mn-lt"/>
              </a:rPr>
              <a:t>A: This is the process whereby the supplier continually assesses the performance of its tooling inventory and communicates refurbishment needs to Navistar. This is to insure an uninterrupted supply of acceptable parts at no excessive cost.</a:t>
            </a:r>
          </a:p>
          <a:p>
            <a:pPr>
              <a:buNone/>
            </a:pPr>
            <a:endParaRPr lang="en-US" sz="2000" dirty="0" smtClean="0">
              <a:latin typeface="+mn-lt"/>
            </a:endParaRPr>
          </a:p>
          <a:p>
            <a:pPr>
              <a:buNone/>
            </a:pPr>
            <a:endParaRPr lang="en-US" sz="2000" dirty="0" smtClean="0"/>
          </a:p>
          <a:p>
            <a:pPr>
              <a:buNone/>
            </a:pPr>
            <a:endParaRPr lang="en-US" sz="2000"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81200"/>
            <a:ext cx="7924800" cy="33528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Enhanced Tooling Bailment Agreement</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0" y="4114800"/>
            <a:ext cx="3733800" cy="990600"/>
          </a:xfrm>
        </p:spPr>
        <p:txBody>
          <a:bodyPr>
            <a:normAutofit/>
          </a:bodyPr>
          <a:lstStyle/>
          <a:p>
            <a:pPr algn="l"/>
            <a:r>
              <a:rPr lang="en-US" i="1" dirty="0" smtClean="0"/>
              <a:t>Dan Rowe </a:t>
            </a:r>
          </a:p>
          <a:p>
            <a:pPr algn="l"/>
            <a:r>
              <a:rPr lang="en-US" i="1" dirty="0" smtClean="0"/>
              <a:t>Supplier Tooling Manager</a:t>
            </a:r>
            <a:endParaRPr lang="en-US" i="1" dirty="0"/>
          </a:p>
        </p:txBody>
      </p:sp>
    </p:spTree>
  </p:cSld>
  <p:clrMapOvr>
    <a:masterClrMapping/>
  </p:clrMapOvr>
  <p:transition spd="slow">
    <p:wheel spokes="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What is a Bailment Agreement?</a:t>
            </a:r>
            <a:endParaRPr lang="en-US" sz="2400" b="0" dirty="0"/>
          </a:p>
        </p:txBody>
      </p:sp>
      <p:sp>
        <p:nvSpPr>
          <p:cNvPr id="3" name="Slide Number Placeholder 2"/>
          <p:cNvSpPr>
            <a:spLocks noGrp="1"/>
          </p:cNvSpPr>
          <p:nvPr>
            <p:ph type="sldNum" sz="quarter" idx="11"/>
          </p:nvPr>
        </p:nvSpPr>
        <p:spPr/>
        <p:txBody>
          <a:bodyPr/>
          <a:lstStyle/>
          <a:p>
            <a:fld id="{7C064691-6E96-493E-964A-1F9C4A1B0224}" type="slidenum">
              <a:rPr lang="en-US" smtClean="0">
                <a:solidFill>
                  <a:prstClr val="white"/>
                </a:solidFill>
              </a:rPr>
              <a:pPr/>
              <a:t>69</a:t>
            </a:fld>
            <a:endParaRPr lang="en-US" dirty="0">
              <a:solidFill>
                <a:prstClr val="white"/>
              </a:solidFill>
            </a:endParaRPr>
          </a:p>
        </p:txBody>
      </p:sp>
      <p:sp>
        <p:nvSpPr>
          <p:cNvPr id="4" name="TextBox 3"/>
          <p:cNvSpPr txBox="1"/>
          <p:nvPr/>
        </p:nvSpPr>
        <p:spPr>
          <a:xfrm>
            <a:off x="304800" y="3242608"/>
            <a:ext cx="8382000" cy="1938992"/>
          </a:xfrm>
          <a:prstGeom prst="rect">
            <a:avLst/>
          </a:prstGeom>
          <a:noFill/>
        </p:spPr>
        <p:txBody>
          <a:bodyPr wrap="square" rtlCol="0">
            <a:spAutoFit/>
          </a:bodyPr>
          <a:lstStyle/>
          <a:p>
            <a:r>
              <a:rPr lang="en-US" sz="2000" dirty="0" smtClean="0"/>
              <a:t>A </a:t>
            </a:r>
            <a:r>
              <a:rPr lang="en-US" sz="2000" b="1" dirty="0" smtClean="0"/>
              <a:t>Bailment Agreement </a:t>
            </a:r>
            <a:r>
              <a:rPr lang="en-US" sz="2000" dirty="0" smtClean="0"/>
              <a:t>is a legal agreement in which one person, the bailee, holds physical possession of a piece of property for another person, the bailor. For example, if you take your watch to a repair shop and leave it there for a few days, the repair person is a bailee in physical possession of your watch. The repair person does not own your watch but is holding physical possession for you. </a:t>
            </a:r>
            <a:endParaRPr lang="en-US" sz="2000" dirty="0"/>
          </a:p>
        </p:txBody>
      </p:sp>
      <p:sp>
        <p:nvSpPr>
          <p:cNvPr id="5" name="TextBox 4"/>
          <p:cNvSpPr txBox="1"/>
          <p:nvPr/>
        </p:nvSpPr>
        <p:spPr>
          <a:xfrm>
            <a:off x="381000" y="1724561"/>
            <a:ext cx="8534400" cy="1323439"/>
          </a:xfrm>
          <a:prstGeom prst="rect">
            <a:avLst/>
          </a:prstGeom>
          <a:noFill/>
        </p:spPr>
        <p:txBody>
          <a:bodyPr wrap="square" rtlCol="0">
            <a:spAutoFit/>
          </a:bodyPr>
          <a:lstStyle/>
          <a:p>
            <a:r>
              <a:rPr lang="en-US" sz="2000" dirty="0" smtClean="0"/>
              <a:t>A </a:t>
            </a:r>
            <a:r>
              <a:rPr lang="en-US" sz="2000" b="1" dirty="0" smtClean="0"/>
              <a:t>Bailment</a:t>
            </a:r>
            <a:r>
              <a:rPr lang="en-US" sz="2000" dirty="0" smtClean="0"/>
              <a:t> describes a legal relationship in common law where physical possession of personal property is transferred from one person (the ‘Bailor’- Navistar) to another person (the ‘Bailee’ – Supplier) who subsequently holds possession of the property. </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Supplier Tooling Scope of Responsibility</a:t>
            </a:r>
            <a:endParaRPr lang="en-US" sz="2400" b="0" dirty="0"/>
          </a:p>
        </p:txBody>
      </p:sp>
      <p:sp>
        <p:nvSpPr>
          <p:cNvPr id="3" name="Slide Number Placeholder 2"/>
          <p:cNvSpPr>
            <a:spLocks noGrp="1"/>
          </p:cNvSpPr>
          <p:nvPr>
            <p:ph type="sldNum" sz="quarter" idx="11"/>
          </p:nvPr>
        </p:nvSpPr>
        <p:spPr/>
        <p:txBody>
          <a:bodyPr/>
          <a:lstStyle/>
          <a:p>
            <a:fld id="{7C064691-6E96-493E-964A-1F9C4A1B0224}" type="slidenum">
              <a:rPr lang="en-US" smtClean="0">
                <a:solidFill>
                  <a:prstClr val="white"/>
                </a:solidFill>
              </a:rPr>
              <a:pPr/>
              <a:t>7</a:t>
            </a:fld>
            <a:endParaRPr lang="en-US" dirty="0">
              <a:solidFill>
                <a:prstClr val="white"/>
              </a:solidFill>
            </a:endParaRPr>
          </a:p>
        </p:txBody>
      </p:sp>
      <p:pic>
        <p:nvPicPr>
          <p:cNvPr id="4098" name="Picture 2"/>
          <p:cNvPicPr>
            <a:picLocks noChangeAspect="1" noChangeArrowheads="1"/>
          </p:cNvPicPr>
          <p:nvPr/>
        </p:nvPicPr>
        <p:blipFill>
          <a:blip r:embed="rId2" cstate="print"/>
          <a:srcRect/>
          <a:stretch>
            <a:fillRect/>
          </a:stretch>
        </p:blipFill>
        <p:spPr bwMode="auto">
          <a:xfrm>
            <a:off x="0" y="1295400"/>
            <a:ext cx="9144000" cy="4800600"/>
          </a:xfrm>
          <a:prstGeom prst="rect">
            <a:avLst/>
          </a:prstGeom>
          <a:noFill/>
          <a:ln w="9525">
            <a:noFill/>
            <a:miter lim="800000"/>
            <a:headEnd/>
            <a:tailEnd/>
          </a:ln>
        </p:spPr>
      </p:pic>
      <p:cxnSp>
        <p:nvCxnSpPr>
          <p:cNvPr id="5" name="Elbow Connector 4"/>
          <p:cNvCxnSpPr/>
          <p:nvPr/>
        </p:nvCxnSpPr>
        <p:spPr>
          <a:xfrm rot="16200000" flipH="1">
            <a:off x="842964" y="2662240"/>
            <a:ext cx="296861" cy="1584"/>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43800" y="4800600"/>
            <a:ext cx="762000" cy="153888"/>
          </a:xfrm>
          <a:prstGeom prst="rect">
            <a:avLst/>
          </a:prstGeom>
          <a:solidFill>
            <a:srgbClr val="FFFF00"/>
          </a:solidFill>
        </p:spPr>
        <p:txBody>
          <a:bodyPr wrap="square" rtlCol="0">
            <a:spAutoFit/>
          </a:bodyPr>
          <a:lstStyle/>
          <a:p>
            <a:endParaRPr lang="en-US" sz="400" dirty="0">
              <a:solidFill>
                <a:prstClr val="black"/>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838"/>
            <a:ext cx="9144000" cy="563562"/>
          </a:xfrm>
        </p:spPr>
        <p:txBody>
          <a:bodyPr>
            <a:normAutofit/>
          </a:bodyPr>
          <a:lstStyle/>
          <a:p>
            <a:r>
              <a:rPr lang="en-US" sz="2400" b="0" dirty="0" smtClean="0"/>
              <a:t>  Enhanced Tooling Bailment Agreement  - Objectives</a:t>
            </a:r>
            <a:endParaRPr lang="en-US" sz="2400" b="0" dirty="0"/>
          </a:p>
        </p:txBody>
      </p:sp>
      <p:sp>
        <p:nvSpPr>
          <p:cNvPr id="3" name="Slide Number Placeholder 2"/>
          <p:cNvSpPr>
            <a:spLocks noGrp="1"/>
          </p:cNvSpPr>
          <p:nvPr>
            <p:ph type="sldNum" sz="quarter" idx="12"/>
          </p:nvPr>
        </p:nvSpPr>
        <p:spPr/>
        <p:txBody>
          <a:bodyPr/>
          <a:lstStyle/>
          <a:p>
            <a:fld id="{7C064691-6E96-493E-964A-1F9C4A1B0224}" type="slidenum">
              <a:rPr lang="en-US" smtClean="0">
                <a:solidFill>
                  <a:prstClr val="white"/>
                </a:solidFill>
              </a:rPr>
              <a:pPr/>
              <a:t>70</a:t>
            </a:fld>
            <a:endParaRPr lang="en-US" dirty="0">
              <a:solidFill>
                <a:prstClr val="white"/>
              </a:solidFill>
            </a:endParaRPr>
          </a:p>
        </p:txBody>
      </p:sp>
      <p:sp>
        <p:nvSpPr>
          <p:cNvPr id="4" name="TextBox 3"/>
          <p:cNvSpPr txBox="1"/>
          <p:nvPr/>
        </p:nvSpPr>
        <p:spPr>
          <a:xfrm>
            <a:off x="304800" y="1470661"/>
            <a:ext cx="8458200" cy="4770537"/>
          </a:xfrm>
          <a:prstGeom prst="rect">
            <a:avLst/>
          </a:prstGeom>
          <a:noFill/>
        </p:spPr>
        <p:txBody>
          <a:bodyPr wrap="square" rtlCol="0">
            <a:spAutoFit/>
          </a:bodyPr>
          <a:lstStyle/>
          <a:p>
            <a:pPr marL="342900" indent="-342900">
              <a:buFont typeface="+mj-lt"/>
              <a:buAutoNum type="arabicPeriod"/>
            </a:pPr>
            <a:endParaRPr lang="en-US" sz="1600" dirty="0">
              <a:solidFill>
                <a:prstClr val="black"/>
              </a:solidFill>
            </a:endParaRPr>
          </a:p>
          <a:p>
            <a:pPr marL="342900" indent="-342900">
              <a:buFont typeface="+mj-lt"/>
              <a:buAutoNum type="arabicPeriod"/>
            </a:pPr>
            <a:r>
              <a:rPr lang="en-US" dirty="0">
                <a:solidFill>
                  <a:prstClr val="black"/>
                </a:solidFill>
              </a:rPr>
              <a:t>Mitigate Navistar and Supplier Risk by re-drafting current Bailment Agreement. Maintain maximum protection for both Navistar and our supplier interest to the fullest extent while at the same time minimize any associated cost.</a:t>
            </a:r>
          </a:p>
          <a:p>
            <a:pPr marL="342900" indent="-342900">
              <a:buFont typeface="+mj-lt"/>
              <a:buAutoNum type="arabicPeriod"/>
            </a:pPr>
            <a:endParaRPr lang="en-US" dirty="0">
              <a:solidFill>
                <a:prstClr val="black"/>
              </a:solidFill>
            </a:endParaRPr>
          </a:p>
          <a:p>
            <a:pPr marL="342900" indent="-342900">
              <a:buFont typeface="+mj-lt"/>
              <a:buAutoNum type="arabicPeriod"/>
            </a:pPr>
            <a:r>
              <a:rPr lang="en-US" dirty="0">
                <a:solidFill>
                  <a:prstClr val="black"/>
                </a:solidFill>
              </a:rPr>
              <a:t>Create a more user friendly Bailment Agreement that will be more </a:t>
            </a:r>
            <a:r>
              <a:rPr lang="en-US" dirty="0" smtClean="0">
                <a:solidFill>
                  <a:prstClr val="black"/>
                </a:solidFill>
              </a:rPr>
              <a:t>easily understood </a:t>
            </a:r>
            <a:r>
              <a:rPr lang="en-US" dirty="0">
                <a:solidFill>
                  <a:prstClr val="black"/>
                </a:solidFill>
              </a:rPr>
              <a:t>without the need for Legal interpretation. </a:t>
            </a:r>
          </a:p>
          <a:p>
            <a:pPr marL="342900" indent="-342900">
              <a:buFont typeface="+mj-lt"/>
              <a:buAutoNum type="arabicPeriod"/>
            </a:pPr>
            <a:endParaRPr lang="en-US" dirty="0">
              <a:solidFill>
                <a:prstClr val="black"/>
              </a:solidFill>
            </a:endParaRPr>
          </a:p>
          <a:p>
            <a:pPr marL="342900" indent="-342900">
              <a:buFont typeface="+mj-lt"/>
              <a:buAutoNum type="arabicPeriod"/>
            </a:pPr>
            <a:r>
              <a:rPr lang="en-US" dirty="0">
                <a:solidFill>
                  <a:prstClr val="black"/>
                </a:solidFill>
              </a:rPr>
              <a:t>Utilize the new TIM (Tooling Inventory Master) process to serve as the official Inventory Record to capture the tooling Inventory that applies to this agreement at regular timing intervals.</a:t>
            </a:r>
          </a:p>
          <a:p>
            <a:pPr marL="342900" indent="-342900">
              <a:buFont typeface="+mj-lt"/>
              <a:buAutoNum type="arabicPeriod"/>
            </a:pPr>
            <a:endParaRPr lang="en-US" dirty="0">
              <a:solidFill>
                <a:prstClr val="black"/>
              </a:solidFill>
            </a:endParaRPr>
          </a:p>
          <a:p>
            <a:pPr marL="342900" indent="-342900">
              <a:buFont typeface="+mj-lt"/>
              <a:buAutoNum type="arabicPeriod"/>
            </a:pPr>
            <a:r>
              <a:rPr lang="en-US" dirty="0">
                <a:solidFill>
                  <a:prstClr val="black"/>
                </a:solidFill>
              </a:rPr>
              <a:t>Setup and document an internal process for the internal storage, retention and management for the signed Supplier Tooling Bailment Agreements. </a:t>
            </a:r>
          </a:p>
          <a:p>
            <a:pPr marL="342900" indent="-342900">
              <a:buFont typeface="+mj-lt"/>
              <a:buAutoNum type="arabicPeriod"/>
            </a:pPr>
            <a:endParaRPr lang="en-US" dirty="0">
              <a:solidFill>
                <a:prstClr val="black"/>
              </a:solidFill>
            </a:endParaRPr>
          </a:p>
          <a:p>
            <a:pPr marL="342900" indent="-342900">
              <a:buFont typeface="+mj-lt"/>
              <a:buAutoNum type="arabicPeriod"/>
            </a:pPr>
            <a:endParaRPr lang="en-US" dirty="0">
              <a:solidFill>
                <a:prstClr val="black"/>
              </a:solidFill>
            </a:endParaRPr>
          </a:p>
          <a:p>
            <a:pPr marL="342900" indent="-342900"/>
            <a:endParaRPr lang="en-US" dirty="0">
              <a:solidFill>
                <a:prstClr val="black"/>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Enhanced Bailment Agreement Timeline</a:t>
            </a:r>
            <a:endParaRPr lang="en-US" sz="2400" dirty="0"/>
          </a:p>
        </p:txBody>
      </p:sp>
      <p:sp>
        <p:nvSpPr>
          <p:cNvPr id="3" name="Slide Number Placeholder 2"/>
          <p:cNvSpPr>
            <a:spLocks noGrp="1"/>
          </p:cNvSpPr>
          <p:nvPr>
            <p:ph type="sldNum" sz="quarter" idx="12"/>
          </p:nvPr>
        </p:nvSpPr>
        <p:spPr/>
        <p:txBody>
          <a:bodyPr/>
          <a:lstStyle/>
          <a:p>
            <a:fld id="{7C064691-6E96-493E-964A-1F9C4A1B0224}" type="slidenum">
              <a:rPr lang="en-US" smtClean="0">
                <a:solidFill>
                  <a:prstClr val="white"/>
                </a:solidFill>
              </a:rPr>
              <a:pPr/>
              <a:t>71</a:t>
            </a:fld>
            <a:endParaRPr lang="en-US" dirty="0">
              <a:solidFill>
                <a:prstClr val="white"/>
              </a:solidFill>
            </a:endParaRPr>
          </a:p>
        </p:txBody>
      </p:sp>
      <p:pic>
        <p:nvPicPr>
          <p:cNvPr id="2050" name="Picture 2"/>
          <p:cNvPicPr>
            <a:picLocks noChangeAspect="1" noChangeArrowheads="1"/>
          </p:cNvPicPr>
          <p:nvPr/>
        </p:nvPicPr>
        <p:blipFill>
          <a:blip r:embed="rId2" cstate="print"/>
          <a:srcRect/>
          <a:stretch>
            <a:fillRect/>
          </a:stretch>
        </p:blipFill>
        <p:spPr bwMode="auto">
          <a:xfrm>
            <a:off x="228600" y="1295400"/>
            <a:ext cx="87630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461665"/>
          </a:xfrm>
          <a:prstGeom prst="rect">
            <a:avLst/>
          </a:prstGeom>
          <a:noFill/>
        </p:spPr>
        <p:txBody>
          <a:bodyPr wrap="square" rtlCol="0">
            <a:spAutoFit/>
          </a:bodyPr>
          <a:lstStyle/>
          <a:p>
            <a:r>
              <a:rPr lang="en-US" sz="2400" dirty="0">
                <a:solidFill>
                  <a:prstClr val="white"/>
                </a:solidFill>
                <a:latin typeface="Arial" pitchFamily="34" charset="0"/>
                <a:cs typeface="Arial" pitchFamily="34" charset="0"/>
              </a:rPr>
              <a:t>  </a:t>
            </a:r>
            <a:r>
              <a:rPr lang="en-US" sz="2400" dirty="0">
                <a:solidFill>
                  <a:prstClr val="white"/>
                </a:solidFill>
                <a:cs typeface="Arial" pitchFamily="34" charset="0"/>
              </a:rPr>
              <a:t>Update Plan for Current Bailment Document</a:t>
            </a:r>
          </a:p>
        </p:txBody>
      </p:sp>
      <p:sp>
        <p:nvSpPr>
          <p:cNvPr id="6" name="TextBox 5"/>
          <p:cNvSpPr txBox="1"/>
          <p:nvPr/>
        </p:nvSpPr>
        <p:spPr>
          <a:xfrm>
            <a:off x="152400" y="2486561"/>
            <a:ext cx="1676400" cy="1323439"/>
          </a:xfrm>
          <a:prstGeom prst="rect">
            <a:avLst/>
          </a:prstGeom>
          <a:solidFill>
            <a:schemeClr val="accent6">
              <a:lumMod val="75000"/>
            </a:schemeClr>
          </a:solidFill>
          <a:ln w="9525">
            <a:solidFill>
              <a:schemeClr val="tx1"/>
            </a:solidFill>
          </a:ln>
        </p:spPr>
        <p:txBody>
          <a:bodyPr wrap="square" rtlCol="0">
            <a:spAutoFit/>
          </a:bodyPr>
          <a:lstStyle/>
          <a:p>
            <a:pPr algn="ctr"/>
            <a:r>
              <a:rPr lang="en-US" sz="1600" dirty="0">
                <a:solidFill>
                  <a:prstClr val="black"/>
                </a:solidFill>
              </a:rPr>
              <a:t>Capital/Expensed Tooling </a:t>
            </a:r>
          </a:p>
          <a:p>
            <a:pPr>
              <a:buFontTx/>
              <a:buChar char="-"/>
            </a:pPr>
            <a:r>
              <a:rPr lang="en-US" sz="1600" dirty="0" smtClean="0">
                <a:solidFill>
                  <a:prstClr val="black"/>
                </a:solidFill>
              </a:rPr>
              <a:t>Truck/Bus </a:t>
            </a:r>
            <a:endParaRPr lang="en-US" sz="1600" dirty="0">
              <a:solidFill>
                <a:prstClr val="black"/>
              </a:solidFill>
            </a:endParaRPr>
          </a:p>
          <a:p>
            <a:pPr>
              <a:buFontTx/>
              <a:buChar char="-"/>
            </a:pPr>
            <a:r>
              <a:rPr lang="en-US" sz="1600" dirty="0">
                <a:solidFill>
                  <a:prstClr val="black"/>
                </a:solidFill>
              </a:rPr>
              <a:t>Engine</a:t>
            </a:r>
          </a:p>
          <a:p>
            <a:pPr>
              <a:buFontTx/>
              <a:buChar char="-"/>
            </a:pPr>
            <a:r>
              <a:rPr lang="en-US" sz="1600" dirty="0">
                <a:solidFill>
                  <a:prstClr val="black"/>
                </a:solidFill>
              </a:rPr>
              <a:t>Defense</a:t>
            </a:r>
          </a:p>
        </p:txBody>
      </p:sp>
      <p:grpSp>
        <p:nvGrpSpPr>
          <p:cNvPr id="2" name="Group 25"/>
          <p:cNvGrpSpPr/>
          <p:nvPr/>
        </p:nvGrpSpPr>
        <p:grpSpPr>
          <a:xfrm>
            <a:off x="2209800" y="2590800"/>
            <a:ext cx="1447800" cy="1447798"/>
            <a:chOff x="2057400" y="2895603"/>
            <a:chExt cx="1447800" cy="1117916"/>
          </a:xfrm>
          <a:solidFill>
            <a:schemeClr val="accent6">
              <a:lumMod val="75000"/>
            </a:schemeClr>
          </a:solidFill>
        </p:grpSpPr>
        <p:sp>
          <p:nvSpPr>
            <p:cNvPr id="5" name="TextBox 4"/>
            <p:cNvSpPr txBox="1"/>
            <p:nvPr/>
          </p:nvSpPr>
          <p:spPr>
            <a:xfrm>
              <a:off x="2057400" y="2895603"/>
              <a:ext cx="1447800" cy="867420"/>
            </a:xfrm>
            <a:prstGeom prst="rect">
              <a:avLst/>
            </a:prstGeom>
            <a:grpFill/>
            <a:ln w="9525">
              <a:solidFill>
                <a:schemeClr val="tx1"/>
              </a:solidFill>
            </a:ln>
          </p:spPr>
          <p:txBody>
            <a:bodyPr wrap="square" rtlCol="0">
              <a:spAutoFit/>
            </a:bodyPr>
            <a:lstStyle/>
            <a:p>
              <a:pPr algn="ctr"/>
              <a:endParaRPr lang="en-US" sz="300" dirty="0">
                <a:solidFill>
                  <a:prstClr val="black"/>
                </a:solidFill>
              </a:endParaRPr>
            </a:p>
            <a:p>
              <a:pPr algn="ctr"/>
              <a:r>
                <a:rPr lang="en-US" sz="1600" dirty="0">
                  <a:solidFill>
                    <a:prstClr val="black"/>
                  </a:solidFill>
                </a:rPr>
                <a:t>Current Bailment Agreement</a:t>
              </a:r>
            </a:p>
            <a:p>
              <a:pPr algn="ctr"/>
              <a:endParaRPr lang="en-US" sz="1600" dirty="0">
                <a:solidFill>
                  <a:prstClr val="black"/>
                </a:solidFill>
              </a:endParaRPr>
            </a:p>
          </p:txBody>
        </p:sp>
        <p:sp>
          <p:nvSpPr>
            <p:cNvPr id="16" name="TextBox 15"/>
            <p:cNvSpPr txBox="1"/>
            <p:nvPr/>
          </p:nvSpPr>
          <p:spPr>
            <a:xfrm>
              <a:off x="2057400" y="3752105"/>
              <a:ext cx="1447800" cy="261414"/>
            </a:xfrm>
            <a:prstGeom prst="rect">
              <a:avLst/>
            </a:prstGeom>
            <a:grpFill/>
            <a:ln w="9525">
              <a:solidFill>
                <a:schemeClr val="tx1"/>
              </a:solidFill>
            </a:ln>
          </p:spPr>
          <p:txBody>
            <a:bodyPr wrap="square" rtlCol="0">
              <a:spAutoFit/>
            </a:bodyPr>
            <a:lstStyle/>
            <a:p>
              <a:pPr algn="ctr"/>
              <a:r>
                <a:rPr lang="en-US" sz="1600" dirty="0">
                  <a:solidFill>
                    <a:prstClr val="black"/>
                  </a:solidFill>
                </a:rPr>
                <a:t>Exhibit A, B</a:t>
              </a:r>
            </a:p>
          </p:txBody>
        </p:sp>
      </p:grpSp>
      <p:sp>
        <p:nvSpPr>
          <p:cNvPr id="19" name="TextBox 18"/>
          <p:cNvSpPr txBox="1"/>
          <p:nvPr/>
        </p:nvSpPr>
        <p:spPr>
          <a:xfrm>
            <a:off x="3962400" y="4572000"/>
            <a:ext cx="3276600" cy="1446550"/>
          </a:xfrm>
          <a:prstGeom prst="rect">
            <a:avLst/>
          </a:prstGeom>
          <a:solidFill>
            <a:srgbClr val="FFFF00"/>
          </a:solidFill>
          <a:ln w="9525">
            <a:solidFill>
              <a:schemeClr val="tx1"/>
            </a:solidFill>
          </a:ln>
        </p:spPr>
        <p:txBody>
          <a:bodyPr wrap="square" rtlCol="0">
            <a:spAutoFit/>
          </a:bodyPr>
          <a:lstStyle/>
          <a:p>
            <a:pPr algn="ctr"/>
            <a:r>
              <a:rPr lang="en-US" sz="1600" b="1" u="sng" dirty="0"/>
              <a:t>New Inventory  Process</a:t>
            </a:r>
          </a:p>
          <a:p>
            <a:pPr algn="ctr"/>
            <a:r>
              <a:rPr lang="en-US" sz="1600" b="1" dirty="0"/>
              <a:t> </a:t>
            </a:r>
            <a:r>
              <a:rPr lang="en-US" sz="1600" b="1" u="sng" dirty="0"/>
              <a:t>Tooling Inventory Master</a:t>
            </a:r>
          </a:p>
          <a:p>
            <a:pPr algn="ctr"/>
            <a:r>
              <a:rPr lang="en-US" sz="1400" b="1" dirty="0"/>
              <a:t> TIM – Establishes a standard Navistar format and Inventory record for all Supplier Tooling to be applied to the Bailment Agreement</a:t>
            </a:r>
          </a:p>
        </p:txBody>
      </p:sp>
      <p:sp>
        <p:nvSpPr>
          <p:cNvPr id="28" name="TextBox 27"/>
          <p:cNvSpPr txBox="1"/>
          <p:nvPr/>
        </p:nvSpPr>
        <p:spPr>
          <a:xfrm>
            <a:off x="304800" y="4503003"/>
            <a:ext cx="2362200" cy="830997"/>
          </a:xfrm>
          <a:prstGeom prst="rect">
            <a:avLst/>
          </a:prstGeom>
          <a:noFill/>
        </p:spPr>
        <p:txBody>
          <a:bodyPr wrap="square" rtlCol="0">
            <a:spAutoFit/>
          </a:bodyPr>
          <a:lstStyle/>
          <a:p>
            <a:r>
              <a:rPr lang="en-US" sz="1200" dirty="0" smtClean="0"/>
              <a:t>Creates </a:t>
            </a:r>
            <a:r>
              <a:rPr lang="en-US" sz="1200" dirty="0"/>
              <a:t>new document separate from Bailment to capture/record tooling </a:t>
            </a:r>
            <a:r>
              <a:rPr lang="en-US" sz="1200" dirty="0" smtClean="0"/>
              <a:t>inventory </a:t>
            </a:r>
            <a:r>
              <a:rPr lang="en-US" sz="1200" dirty="0"/>
              <a:t>– TIM </a:t>
            </a:r>
            <a:r>
              <a:rPr lang="en-US" sz="1200" dirty="0" smtClean="0"/>
              <a:t> replaces </a:t>
            </a:r>
            <a:r>
              <a:rPr lang="en-US" sz="1200" dirty="0"/>
              <a:t>Exhibit A,B</a:t>
            </a:r>
          </a:p>
        </p:txBody>
      </p:sp>
      <p:sp>
        <p:nvSpPr>
          <p:cNvPr id="35" name="TextBox 34"/>
          <p:cNvSpPr txBox="1"/>
          <p:nvPr/>
        </p:nvSpPr>
        <p:spPr>
          <a:xfrm>
            <a:off x="304800" y="5334000"/>
            <a:ext cx="2438400" cy="646331"/>
          </a:xfrm>
          <a:prstGeom prst="rect">
            <a:avLst/>
          </a:prstGeom>
          <a:noFill/>
        </p:spPr>
        <p:txBody>
          <a:bodyPr wrap="square" rtlCol="0">
            <a:spAutoFit/>
          </a:bodyPr>
          <a:lstStyle/>
          <a:p>
            <a:r>
              <a:rPr lang="en-US" sz="1200" dirty="0" smtClean="0"/>
              <a:t>New Bailment Agreement captures </a:t>
            </a:r>
            <a:r>
              <a:rPr lang="en-US" sz="1200" dirty="0"/>
              <a:t>specific language for Intellectual </a:t>
            </a:r>
            <a:r>
              <a:rPr lang="en-US" sz="1200" dirty="0" smtClean="0"/>
              <a:t> Property and </a:t>
            </a:r>
            <a:r>
              <a:rPr lang="en-US" sz="1200" dirty="0"/>
              <a:t>Proprietary  </a:t>
            </a:r>
            <a:r>
              <a:rPr lang="en-US" sz="1200" dirty="0" smtClean="0"/>
              <a:t>Tooling </a:t>
            </a:r>
            <a:endParaRPr lang="en-US" sz="1200" dirty="0"/>
          </a:p>
        </p:txBody>
      </p:sp>
      <p:sp>
        <p:nvSpPr>
          <p:cNvPr id="40" name="TextBox 39"/>
          <p:cNvSpPr txBox="1"/>
          <p:nvPr/>
        </p:nvSpPr>
        <p:spPr>
          <a:xfrm>
            <a:off x="3048000" y="1701225"/>
            <a:ext cx="5181600" cy="584775"/>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t>One Bailment  </a:t>
            </a:r>
            <a:r>
              <a:rPr lang="en-US" sz="1600" b="1" dirty="0"/>
              <a:t>Agreement now applies to all Navistar </a:t>
            </a:r>
            <a:r>
              <a:rPr lang="en-US" sz="1600" b="1" dirty="0" smtClean="0"/>
              <a:t>Tooling at Suppliers locations  that does not expire</a:t>
            </a:r>
            <a:endParaRPr lang="en-US" sz="1600" b="1" dirty="0"/>
          </a:p>
        </p:txBody>
      </p:sp>
      <p:cxnSp>
        <p:nvCxnSpPr>
          <p:cNvPr id="53" name="Straight Arrow Connector 52"/>
          <p:cNvCxnSpPr/>
          <p:nvPr/>
        </p:nvCxnSpPr>
        <p:spPr>
          <a:xfrm>
            <a:off x="1828800" y="3276600"/>
            <a:ext cx="381000" cy="1588"/>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038600" y="2590800"/>
            <a:ext cx="1447800" cy="1323439"/>
          </a:xfrm>
          <a:prstGeom prst="rect">
            <a:avLst/>
          </a:prstGeom>
          <a:solidFill>
            <a:srgbClr val="FFFF00"/>
          </a:solidFill>
          <a:ln w="12700">
            <a:solidFill>
              <a:schemeClr val="tx1"/>
            </a:solidFill>
          </a:ln>
        </p:spPr>
        <p:txBody>
          <a:bodyPr wrap="square" rtlCol="0">
            <a:spAutoFit/>
          </a:bodyPr>
          <a:lstStyle/>
          <a:p>
            <a:pPr algn="ctr"/>
            <a:r>
              <a:rPr lang="en-US" sz="1600" b="1" dirty="0"/>
              <a:t>NEW </a:t>
            </a:r>
          </a:p>
          <a:p>
            <a:pPr algn="ctr"/>
            <a:r>
              <a:rPr lang="en-US" sz="1600" b="1" dirty="0" smtClean="0"/>
              <a:t>Non-Restricted </a:t>
            </a:r>
            <a:r>
              <a:rPr lang="en-US" sz="1600" b="1" dirty="0"/>
              <a:t>Bailment </a:t>
            </a:r>
          </a:p>
          <a:p>
            <a:pPr algn="ctr"/>
            <a:r>
              <a:rPr lang="en-US" sz="1600" b="1" dirty="0"/>
              <a:t>Agreement</a:t>
            </a:r>
          </a:p>
          <a:p>
            <a:pPr algn="ctr"/>
            <a:r>
              <a:rPr lang="en-US" sz="1600" b="1" dirty="0"/>
              <a:t>(Standard)</a:t>
            </a:r>
          </a:p>
        </p:txBody>
      </p:sp>
      <p:sp>
        <p:nvSpPr>
          <p:cNvPr id="41" name="TextBox 40"/>
          <p:cNvSpPr txBox="1"/>
          <p:nvPr/>
        </p:nvSpPr>
        <p:spPr>
          <a:xfrm>
            <a:off x="3962400" y="4233446"/>
            <a:ext cx="3276600" cy="338554"/>
          </a:xfrm>
          <a:prstGeom prst="rect">
            <a:avLst/>
          </a:prstGeom>
          <a:solidFill>
            <a:srgbClr val="FFFF00"/>
          </a:solidFill>
          <a:ln w="9525">
            <a:solidFill>
              <a:schemeClr val="tx1"/>
            </a:solidFill>
          </a:ln>
        </p:spPr>
        <p:txBody>
          <a:bodyPr wrap="square" rtlCol="0">
            <a:spAutoFit/>
          </a:bodyPr>
          <a:lstStyle/>
          <a:p>
            <a:pPr algn="ctr"/>
            <a:r>
              <a:rPr lang="en-US" sz="1600" b="1" dirty="0"/>
              <a:t>TIM</a:t>
            </a:r>
          </a:p>
        </p:txBody>
      </p:sp>
      <p:cxnSp>
        <p:nvCxnSpPr>
          <p:cNvPr id="43" name="Straight Arrow Connector 42"/>
          <p:cNvCxnSpPr/>
          <p:nvPr/>
        </p:nvCxnSpPr>
        <p:spPr>
          <a:xfrm>
            <a:off x="3657600" y="3276600"/>
            <a:ext cx="381000" cy="1588"/>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715000" y="2562761"/>
            <a:ext cx="1447800" cy="1323439"/>
          </a:xfrm>
          <a:prstGeom prst="rect">
            <a:avLst/>
          </a:prstGeom>
          <a:solidFill>
            <a:srgbClr val="FFFF00"/>
          </a:solidFill>
          <a:ln w="12700">
            <a:solidFill>
              <a:schemeClr val="tx1"/>
            </a:solidFill>
          </a:ln>
        </p:spPr>
        <p:txBody>
          <a:bodyPr wrap="square" rtlCol="0">
            <a:spAutoFit/>
          </a:bodyPr>
          <a:lstStyle/>
          <a:p>
            <a:pPr algn="ctr"/>
            <a:r>
              <a:rPr lang="en-US" sz="1600" b="1" dirty="0"/>
              <a:t>NEW </a:t>
            </a:r>
          </a:p>
          <a:p>
            <a:pPr algn="ctr"/>
            <a:r>
              <a:rPr lang="en-US" sz="1600" b="1" dirty="0"/>
              <a:t>Restricted Bailment </a:t>
            </a:r>
          </a:p>
          <a:p>
            <a:pPr algn="ctr"/>
            <a:r>
              <a:rPr lang="en-US" sz="1600" b="1" dirty="0"/>
              <a:t>Agreement</a:t>
            </a:r>
          </a:p>
          <a:p>
            <a:pPr algn="ctr"/>
            <a:r>
              <a:rPr lang="en-US" sz="1600" b="1" dirty="0"/>
              <a:t>(Proprietary)</a:t>
            </a:r>
          </a:p>
        </p:txBody>
      </p:sp>
      <p:cxnSp>
        <p:nvCxnSpPr>
          <p:cNvPr id="59" name="Straight Arrow Connector 58"/>
          <p:cNvCxnSpPr/>
          <p:nvPr/>
        </p:nvCxnSpPr>
        <p:spPr>
          <a:xfrm>
            <a:off x="7239000" y="5029200"/>
            <a:ext cx="381000" cy="1588"/>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3" name="Group 37"/>
          <p:cNvGrpSpPr/>
          <p:nvPr/>
        </p:nvGrpSpPr>
        <p:grpSpPr>
          <a:xfrm>
            <a:off x="7620000" y="3636765"/>
            <a:ext cx="1371600" cy="2383035"/>
            <a:chOff x="7543800" y="2621340"/>
            <a:chExt cx="1371600" cy="2383035"/>
          </a:xfrm>
        </p:grpSpPr>
        <p:sp>
          <p:nvSpPr>
            <p:cNvPr id="60" name="TextBox 59"/>
            <p:cNvSpPr txBox="1"/>
            <p:nvPr/>
          </p:nvSpPr>
          <p:spPr>
            <a:xfrm>
              <a:off x="7543800" y="2621340"/>
              <a:ext cx="1371600" cy="1815882"/>
            </a:xfrm>
            <a:prstGeom prst="rect">
              <a:avLst/>
            </a:prstGeom>
            <a:solidFill>
              <a:srgbClr val="FFFF00"/>
            </a:solidFill>
            <a:ln w="9525">
              <a:solidFill>
                <a:schemeClr val="tx1"/>
              </a:solidFill>
            </a:ln>
          </p:spPr>
          <p:txBody>
            <a:bodyPr wrap="square" rtlCol="0">
              <a:spAutoFit/>
            </a:bodyPr>
            <a:lstStyle/>
            <a:p>
              <a:pPr algn="ctr"/>
              <a:r>
                <a:rPr lang="en-US" sz="1600" b="1" dirty="0">
                  <a:solidFill>
                    <a:prstClr val="black"/>
                  </a:solidFill>
                </a:rPr>
                <a:t>New Bailment Signed off as Part of New Business Proposal going forward</a:t>
              </a:r>
            </a:p>
          </p:txBody>
        </p:sp>
        <p:sp>
          <p:nvSpPr>
            <p:cNvPr id="62" name="TextBox 61"/>
            <p:cNvSpPr txBox="1"/>
            <p:nvPr/>
          </p:nvSpPr>
          <p:spPr>
            <a:xfrm>
              <a:off x="7543800" y="4419600"/>
              <a:ext cx="1371600" cy="584775"/>
            </a:xfrm>
            <a:prstGeom prst="rect">
              <a:avLst/>
            </a:prstGeom>
            <a:solidFill>
              <a:schemeClr val="accent6">
                <a:lumMod val="75000"/>
              </a:schemeClr>
            </a:solidFill>
            <a:ln w="9525">
              <a:solidFill>
                <a:schemeClr val="tx1"/>
              </a:solidFill>
            </a:ln>
          </p:spPr>
          <p:txBody>
            <a:bodyPr wrap="square" rtlCol="0">
              <a:spAutoFit/>
            </a:bodyPr>
            <a:lstStyle/>
            <a:p>
              <a:pPr algn="ctr"/>
              <a:r>
                <a:rPr lang="en-US" sz="1600" dirty="0">
                  <a:solidFill>
                    <a:prstClr val="black"/>
                  </a:solidFill>
                </a:rPr>
                <a:t>Supply Manager</a:t>
              </a:r>
            </a:p>
          </p:txBody>
        </p:sp>
      </p:grpSp>
      <p:sp>
        <p:nvSpPr>
          <p:cNvPr id="24" name="TextBox 23"/>
          <p:cNvSpPr txBox="1"/>
          <p:nvPr/>
        </p:nvSpPr>
        <p:spPr>
          <a:xfrm>
            <a:off x="304800" y="4218801"/>
            <a:ext cx="1905000" cy="276999"/>
          </a:xfrm>
          <a:prstGeom prst="rect">
            <a:avLst/>
          </a:prstGeom>
          <a:noFill/>
        </p:spPr>
        <p:txBody>
          <a:bodyPr wrap="square" rtlCol="0">
            <a:spAutoFit/>
          </a:bodyPr>
          <a:lstStyle/>
          <a:p>
            <a:r>
              <a:rPr lang="en-US" sz="1200" dirty="0" smtClean="0"/>
              <a:t> Notes:</a:t>
            </a:r>
            <a:endParaRPr lang="en-US" sz="1200" dirty="0"/>
          </a:p>
        </p:txBody>
      </p:sp>
      <p:cxnSp>
        <p:nvCxnSpPr>
          <p:cNvPr id="26" name="Straight Arrow Connector 25"/>
          <p:cNvCxnSpPr/>
          <p:nvPr/>
        </p:nvCxnSpPr>
        <p:spPr>
          <a:xfrm rot="5400000">
            <a:off x="4551571" y="4059029"/>
            <a:ext cx="347246" cy="1588"/>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6227971" y="4059029"/>
            <a:ext cx="347246" cy="1588"/>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a:bodyPr>
          <a:lstStyle/>
          <a:p>
            <a:r>
              <a:rPr lang="en-US" sz="2400" b="0" dirty="0" smtClean="0"/>
              <a:t>  Bailment Agreement  - Key Update Points</a:t>
            </a:r>
            <a:endParaRPr lang="en-US" sz="2400" b="0" dirty="0"/>
          </a:p>
        </p:txBody>
      </p:sp>
      <p:sp>
        <p:nvSpPr>
          <p:cNvPr id="3" name="Slide Number Placeholder 2"/>
          <p:cNvSpPr>
            <a:spLocks noGrp="1"/>
          </p:cNvSpPr>
          <p:nvPr>
            <p:ph type="sldNum" sz="quarter" idx="12"/>
          </p:nvPr>
        </p:nvSpPr>
        <p:spPr/>
        <p:txBody>
          <a:bodyPr/>
          <a:lstStyle/>
          <a:p>
            <a:fld id="{7C064691-6E96-493E-964A-1F9C4A1B0224}" type="slidenum">
              <a:rPr lang="en-US" smtClean="0">
                <a:solidFill>
                  <a:prstClr val="white"/>
                </a:solidFill>
              </a:rPr>
              <a:pPr/>
              <a:t>73</a:t>
            </a:fld>
            <a:endParaRPr lang="en-US" dirty="0">
              <a:solidFill>
                <a:prstClr val="white"/>
              </a:solidFill>
            </a:endParaRPr>
          </a:p>
        </p:txBody>
      </p:sp>
      <p:sp>
        <p:nvSpPr>
          <p:cNvPr id="4" name="TextBox 3"/>
          <p:cNvSpPr txBox="1"/>
          <p:nvPr/>
        </p:nvSpPr>
        <p:spPr>
          <a:xfrm>
            <a:off x="304800" y="990600"/>
            <a:ext cx="8458200" cy="5539978"/>
          </a:xfrm>
          <a:prstGeom prst="rect">
            <a:avLst/>
          </a:prstGeom>
          <a:noFill/>
        </p:spPr>
        <p:txBody>
          <a:bodyPr wrap="square" rtlCol="0">
            <a:spAutoFit/>
          </a:bodyPr>
          <a:lstStyle/>
          <a:p>
            <a:pPr marL="342900" indent="-342900">
              <a:buFont typeface="+mj-lt"/>
              <a:buAutoNum type="arabicPeriod"/>
            </a:pPr>
            <a:endParaRPr lang="en-US" sz="1600" dirty="0">
              <a:solidFill>
                <a:prstClr val="black"/>
              </a:solidFill>
            </a:endParaRPr>
          </a:p>
          <a:p>
            <a:pPr marL="342900" indent="-342900">
              <a:buFont typeface="+mj-lt"/>
              <a:buAutoNum type="arabicPeriod"/>
            </a:pPr>
            <a:r>
              <a:rPr lang="en-US" dirty="0">
                <a:solidFill>
                  <a:prstClr val="black"/>
                </a:solidFill>
              </a:rPr>
              <a:t>Update the Tooling Bailment Agreement – The New agreement streamlines the current content and </a:t>
            </a:r>
            <a:r>
              <a:rPr lang="en-US" u="sng" dirty="0">
                <a:solidFill>
                  <a:srgbClr val="FF0000"/>
                </a:solidFill>
              </a:rPr>
              <a:t>deletes some of the unnecessary “legal ease”</a:t>
            </a:r>
            <a:r>
              <a:rPr lang="en-US" dirty="0">
                <a:solidFill>
                  <a:srgbClr val="FF0000"/>
                </a:solidFill>
              </a:rPr>
              <a:t> </a:t>
            </a:r>
            <a:r>
              <a:rPr lang="en-US" dirty="0">
                <a:solidFill>
                  <a:prstClr val="black"/>
                </a:solidFill>
              </a:rPr>
              <a:t>in an attempt to make the document </a:t>
            </a:r>
            <a:r>
              <a:rPr lang="en-US" u="sng" dirty="0">
                <a:solidFill>
                  <a:srgbClr val="FF0000"/>
                </a:solidFill>
              </a:rPr>
              <a:t>more easily understandable</a:t>
            </a:r>
            <a:r>
              <a:rPr lang="en-US" dirty="0">
                <a:solidFill>
                  <a:prstClr val="black"/>
                </a:solidFill>
              </a:rPr>
              <a:t>.</a:t>
            </a:r>
          </a:p>
          <a:p>
            <a:pPr marL="342900" indent="-342900">
              <a:buFont typeface="+mj-lt"/>
              <a:buAutoNum type="arabicPeriod"/>
            </a:pPr>
            <a:endParaRPr lang="en-US" sz="800" dirty="0">
              <a:solidFill>
                <a:prstClr val="black"/>
              </a:solidFill>
            </a:endParaRPr>
          </a:p>
          <a:p>
            <a:pPr marL="342900" indent="-342900">
              <a:buFont typeface="+mj-lt"/>
              <a:buAutoNum type="arabicPeriod"/>
            </a:pPr>
            <a:r>
              <a:rPr lang="en-US" dirty="0">
                <a:solidFill>
                  <a:prstClr val="black"/>
                </a:solidFill>
              </a:rPr>
              <a:t>The new agreement content has been </a:t>
            </a:r>
            <a:r>
              <a:rPr lang="en-US" u="sng" dirty="0">
                <a:solidFill>
                  <a:srgbClr val="FF0000"/>
                </a:solidFill>
              </a:rPr>
              <a:t>reorganized into to a more logical series </a:t>
            </a:r>
            <a:r>
              <a:rPr lang="en-US" dirty="0">
                <a:solidFill>
                  <a:prstClr val="black"/>
                </a:solidFill>
              </a:rPr>
              <a:t>of details. (Agreements, Warranties, Consents, Miscellaneous.)</a:t>
            </a:r>
          </a:p>
          <a:p>
            <a:pPr marL="342900" indent="-342900">
              <a:buFont typeface="+mj-lt"/>
              <a:buAutoNum type="arabicPeriod"/>
            </a:pPr>
            <a:endParaRPr lang="en-US" sz="800" dirty="0">
              <a:solidFill>
                <a:prstClr val="black"/>
              </a:solidFill>
            </a:endParaRPr>
          </a:p>
          <a:p>
            <a:pPr marL="342900" indent="-342900">
              <a:buFont typeface="+mj-lt"/>
              <a:buAutoNum type="arabicPeriod"/>
            </a:pPr>
            <a:r>
              <a:rPr lang="en-US" dirty="0">
                <a:solidFill>
                  <a:prstClr val="black"/>
                </a:solidFill>
              </a:rPr>
              <a:t>It also separates the tooling inventory list from the document. The new document applies to all tooling at a given supplier via supplier code which </a:t>
            </a:r>
            <a:r>
              <a:rPr lang="en-US" u="sng" dirty="0">
                <a:solidFill>
                  <a:srgbClr val="FF0000"/>
                </a:solidFill>
              </a:rPr>
              <a:t>eliminates the need to continually resign agreements</a:t>
            </a:r>
            <a:r>
              <a:rPr lang="en-US" dirty="0">
                <a:solidFill>
                  <a:prstClr val="black"/>
                </a:solidFill>
              </a:rPr>
              <a:t> based on the attached inventory list of tools. The new process creates a finite number of supplier agreements to be signed.</a:t>
            </a:r>
          </a:p>
          <a:p>
            <a:pPr marL="342900" indent="-342900">
              <a:buFont typeface="+mj-lt"/>
              <a:buAutoNum type="arabicPeriod"/>
            </a:pPr>
            <a:endParaRPr lang="en-US" sz="800" dirty="0">
              <a:solidFill>
                <a:prstClr val="black"/>
              </a:solidFill>
            </a:endParaRPr>
          </a:p>
          <a:p>
            <a:pPr marL="342900" indent="-342900">
              <a:buFont typeface="+mj-lt"/>
              <a:buAutoNum type="arabicPeriod"/>
            </a:pPr>
            <a:r>
              <a:rPr lang="en-US" u="sng" dirty="0">
                <a:solidFill>
                  <a:srgbClr val="FF0000"/>
                </a:solidFill>
              </a:rPr>
              <a:t>Overall format reduction</a:t>
            </a:r>
            <a:r>
              <a:rPr lang="en-US" dirty="0">
                <a:solidFill>
                  <a:srgbClr val="FF0000"/>
                </a:solidFill>
              </a:rPr>
              <a:t>  </a:t>
            </a:r>
            <a:r>
              <a:rPr lang="en-US" dirty="0">
                <a:solidFill>
                  <a:prstClr val="black"/>
                </a:solidFill>
              </a:rPr>
              <a:t>- First, there are two separate agreements one with standard language and one for proprietary information this reduced complexity. Secondly, several items have been moved to addendums to the agreement since they  only come into play a small percentage of the time.</a:t>
            </a:r>
          </a:p>
          <a:p>
            <a:pPr marL="342900" indent="-342900">
              <a:buFont typeface="+mj-lt"/>
              <a:buAutoNum type="arabicPeriod"/>
            </a:pPr>
            <a:endParaRPr lang="en-US" sz="800" dirty="0">
              <a:solidFill>
                <a:prstClr val="black"/>
              </a:solidFill>
            </a:endParaRPr>
          </a:p>
          <a:p>
            <a:pPr marL="342900" indent="-342900">
              <a:buFont typeface="+mj-lt"/>
              <a:buAutoNum type="arabicPeriod"/>
            </a:pPr>
            <a:r>
              <a:rPr lang="en-US" dirty="0">
                <a:solidFill>
                  <a:prstClr val="black"/>
                </a:solidFill>
              </a:rPr>
              <a:t> Based on 1 year of supplier language feedback many </a:t>
            </a:r>
            <a:r>
              <a:rPr lang="en-US" u="sng" dirty="0">
                <a:solidFill>
                  <a:srgbClr val="FF0000"/>
                </a:solidFill>
              </a:rPr>
              <a:t>specific content requests have been adjusted</a:t>
            </a:r>
            <a:r>
              <a:rPr lang="en-US" dirty="0">
                <a:solidFill>
                  <a:prstClr val="black"/>
                </a:solidFill>
              </a:rPr>
              <a:t> to provide Navistar the correct liability coverage at no additional expense to our suppliers.</a:t>
            </a:r>
          </a:p>
          <a:p>
            <a:pPr marL="342900" indent="-342900"/>
            <a:endParaRPr lang="en-US" dirty="0">
              <a:solidFill>
                <a:prstClr val="black"/>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algn="ctr"/>
            <a:r>
              <a:rPr lang="en-US" sz="2400" b="0" dirty="0" smtClean="0"/>
              <a:t>TIM  (Tooling Inventory Master)</a:t>
            </a:r>
            <a:br>
              <a:rPr lang="en-US" sz="2400" b="0" dirty="0" smtClean="0"/>
            </a:br>
            <a:r>
              <a:rPr lang="en-US" sz="2400" b="0" dirty="0" smtClean="0"/>
              <a:t>Example</a:t>
            </a:r>
            <a:endParaRPr lang="en-US" sz="2400" b="0" dirty="0"/>
          </a:p>
        </p:txBody>
      </p:sp>
      <p:sp>
        <p:nvSpPr>
          <p:cNvPr id="4" name="Date Placeholder 3"/>
          <p:cNvSpPr>
            <a:spLocks noGrp="1"/>
          </p:cNvSpPr>
          <p:nvPr>
            <p:ph type="dt" sz="half" idx="2"/>
          </p:nvPr>
        </p:nvSpPr>
        <p:spPr/>
        <p:txBody>
          <a:bodyPr/>
          <a:lstStyle/>
          <a:p>
            <a:fld id="{8489D90A-BD45-4EA7-89C4-C09958DE99A5}" type="datetime1">
              <a:rPr lang="en-US" smtClean="0"/>
              <a:pPr/>
              <a:t>9/24/2012</a:t>
            </a:fld>
            <a:endParaRPr lang="en-US" dirty="0"/>
          </a:p>
        </p:txBody>
      </p:sp>
      <p:sp>
        <p:nvSpPr>
          <p:cNvPr id="10" name="TextBox 9"/>
          <p:cNvSpPr txBox="1"/>
          <p:nvPr/>
        </p:nvSpPr>
        <p:spPr>
          <a:xfrm>
            <a:off x="533400" y="5943600"/>
            <a:ext cx="8077200" cy="369332"/>
          </a:xfrm>
          <a:prstGeom prst="rect">
            <a:avLst/>
          </a:prstGeom>
          <a:solidFill>
            <a:srgbClr val="FF0000"/>
          </a:solidFill>
        </p:spPr>
        <p:txBody>
          <a:bodyPr wrap="square" rtlCol="0">
            <a:spAutoFit/>
          </a:bodyPr>
          <a:lstStyle/>
          <a:p>
            <a:pPr algn="ctr"/>
            <a:r>
              <a:rPr lang="en-US" b="1" dirty="0" smtClean="0">
                <a:solidFill>
                  <a:schemeClr val="bg1"/>
                </a:solidFill>
              </a:rPr>
              <a:t>TIM  has pop ups to help guide you through the required fields</a:t>
            </a:r>
            <a:endParaRPr lang="en-US" b="1" dirty="0">
              <a:solidFill>
                <a:schemeClr val="bg1"/>
              </a:solidFill>
            </a:endParaRPr>
          </a:p>
        </p:txBody>
      </p:sp>
      <p:pic>
        <p:nvPicPr>
          <p:cNvPr id="20483" name="Picture 3"/>
          <p:cNvPicPr>
            <a:picLocks noChangeAspect="1" noChangeArrowheads="1"/>
          </p:cNvPicPr>
          <p:nvPr/>
        </p:nvPicPr>
        <p:blipFill>
          <a:blip r:embed="rId2" cstate="print"/>
          <a:srcRect/>
          <a:stretch>
            <a:fillRect/>
          </a:stretch>
        </p:blipFill>
        <p:spPr bwMode="auto">
          <a:xfrm>
            <a:off x="152400" y="1295400"/>
            <a:ext cx="8839200" cy="4648200"/>
          </a:xfrm>
          <a:prstGeom prst="rect">
            <a:avLst/>
          </a:prstGeom>
          <a:noFill/>
          <a:ln w="9525">
            <a:noFill/>
            <a:miter lim="800000"/>
            <a:headEnd/>
            <a:tailEnd/>
          </a:ln>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Enhanced Bailment Agreement - Next Step Milestone Dates</a:t>
            </a:r>
            <a:endParaRPr lang="en-US" sz="2400" b="0" dirty="0"/>
          </a:p>
        </p:txBody>
      </p:sp>
      <p:sp>
        <p:nvSpPr>
          <p:cNvPr id="3" name="Slide Number Placeholder 2"/>
          <p:cNvSpPr>
            <a:spLocks noGrp="1"/>
          </p:cNvSpPr>
          <p:nvPr>
            <p:ph type="sldNum" sz="quarter" idx="12"/>
          </p:nvPr>
        </p:nvSpPr>
        <p:spPr/>
        <p:txBody>
          <a:bodyPr/>
          <a:lstStyle/>
          <a:p>
            <a:fld id="{7C064691-6E96-493E-964A-1F9C4A1B0224}" type="slidenum">
              <a:rPr lang="en-US" smtClean="0">
                <a:solidFill>
                  <a:prstClr val="white"/>
                </a:solidFill>
              </a:rPr>
              <a:pPr/>
              <a:t>75</a:t>
            </a:fld>
            <a:endParaRPr lang="en-US" dirty="0">
              <a:solidFill>
                <a:prstClr val="white"/>
              </a:solidFill>
            </a:endParaRPr>
          </a:p>
        </p:txBody>
      </p:sp>
      <p:sp>
        <p:nvSpPr>
          <p:cNvPr id="4" name="TextBox 3"/>
          <p:cNvSpPr txBox="1"/>
          <p:nvPr/>
        </p:nvSpPr>
        <p:spPr>
          <a:xfrm>
            <a:off x="228600" y="1758077"/>
            <a:ext cx="8458200" cy="2862322"/>
          </a:xfrm>
          <a:prstGeom prst="rect">
            <a:avLst/>
          </a:prstGeom>
          <a:noFill/>
        </p:spPr>
        <p:txBody>
          <a:bodyPr wrap="square" rtlCol="0">
            <a:spAutoFit/>
          </a:bodyPr>
          <a:lstStyle/>
          <a:p>
            <a:r>
              <a:rPr lang="en-US" sz="2000" dirty="0" smtClean="0"/>
              <a:t>1.) Supplier Informational Preview of New Bailment – 9/11/2012</a:t>
            </a:r>
          </a:p>
          <a:p>
            <a:endParaRPr lang="en-US" sz="2000" dirty="0" smtClean="0"/>
          </a:p>
          <a:p>
            <a:r>
              <a:rPr lang="en-US" sz="2000" dirty="0" smtClean="0"/>
              <a:t>2.) Sourcing Council Review to new Enhanced Bailment Agreement - 9/18/2012</a:t>
            </a:r>
          </a:p>
          <a:p>
            <a:endParaRPr lang="en-US" sz="2000" dirty="0" smtClean="0"/>
          </a:p>
          <a:p>
            <a:r>
              <a:rPr lang="en-US" sz="2000" dirty="0" smtClean="0"/>
              <a:t>3.) Rollout New Approved Bailment Agreement to Suppliers – 11/01/2012</a:t>
            </a:r>
          </a:p>
          <a:p>
            <a:endParaRPr lang="en-US" sz="2000" dirty="0" smtClean="0"/>
          </a:p>
          <a:p>
            <a:r>
              <a:rPr lang="en-US" sz="2000" dirty="0" smtClean="0"/>
              <a:t>4.) Enhanced Bailment emailed to all suppliers (Legacy tooling) - 11/01/2012</a:t>
            </a:r>
          </a:p>
          <a:p>
            <a:endParaRPr lang="en-US" sz="2000" dirty="0" smtClean="0"/>
          </a:p>
          <a:p>
            <a:r>
              <a:rPr lang="en-US" sz="2000" dirty="0" smtClean="0"/>
              <a:t> </a:t>
            </a:r>
            <a:endParaRPr lang="en-US" sz="2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2133600"/>
            <a:ext cx="5638800" cy="1371600"/>
          </a:xfrm>
        </p:spPr>
        <p:txBody>
          <a:bodyPr>
            <a:normAutofit fontScale="90000"/>
          </a:bodyPr>
          <a:lstStyle/>
          <a:p>
            <a:r>
              <a:rPr lang="en-US" dirty="0" smtClean="0"/>
              <a:t/>
            </a:r>
            <a:br>
              <a:rPr lang="en-US" dirty="0" smtClean="0"/>
            </a:br>
            <a:r>
              <a:rPr lang="en-US" dirty="0" smtClean="0"/>
              <a:t/>
            </a:r>
            <a:br>
              <a:rPr lang="en-US" dirty="0" smtClean="0"/>
            </a:br>
            <a:r>
              <a:rPr lang="en-US" dirty="0" smtClean="0">
                <a:solidFill>
                  <a:sysClr val="windowText" lastClr="000000"/>
                </a:solidFill>
                <a:ea typeface="Times New Roman"/>
              </a:rPr>
              <a:t/>
            </a:r>
            <a:br>
              <a:rPr lang="en-US" dirty="0" smtClean="0">
                <a:solidFill>
                  <a:sysClr val="windowText" lastClr="000000"/>
                </a:solidFill>
                <a:ea typeface="Times New Roman"/>
              </a:rPr>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ysClr val="windowText" lastClr="000000"/>
                </a:solidFill>
                <a:ea typeface="Times New Roman"/>
              </a:rPr>
              <a:t> Frequently Asked Questions  </a:t>
            </a:r>
            <a:br>
              <a:rPr lang="en-US" dirty="0" smtClean="0">
                <a:solidFill>
                  <a:sysClr val="windowText" lastClr="000000"/>
                </a:solidFill>
                <a:ea typeface="Times New Roman"/>
              </a:rPr>
            </a:br>
            <a:r>
              <a:rPr lang="en-US" dirty="0" smtClean="0">
                <a:solidFill>
                  <a:sysClr val="windowText" lastClr="000000"/>
                </a:solidFill>
                <a:ea typeface="Times New Roman"/>
              </a:rPr>
              <a:t/>
            </a:r>
            <a:br>
              <a:rPr lang="en-US" dirty="0" smtClean="0">
                <a:solidFill>
                  <a:sysClr val="windowText" lastClr="000000"/>
                </a:solidFill>
                <a:ea typeface="Times New Roman"/>
              </a:rPr>
            </a:br>
            <a:r>
              <a:rPr lang="en-US" dirty="0" smtClean="0">
                <a:solidFill>
                  <a:sysClr val="windowText" lastClr="000000"/>
                </a:solidFill>
                <a:ea typeface="Times New Roman"/>
              </a:rPr>
              <a:t>Tooling Summit Wrap-Up </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0" y="4191000"/>
            <a:ext cx="3733800" cy="990600"/>
          </a:xfrm>
        </p:spPr>
        <p:txBody>
          <a:bodyPr>
            <a:normAutofit fontScale="92500"/>
          </a:bodyPr>
          <a:lstStyle/>
          <a:p>
            <a:pPr algn="l"/>
            <a:r>
              <a:rPr lang="en-US" i="1" dirty="0" smtClean="0"/>
              <a:t>Ralph Johnson </a:t>
            </a:r>
          </a:p>
          <a:p>
            <a:pPr algn="l"/>
            <a:r>
              <a:rPr lang="en-US" i="1" dirty="0" smtClean="0"/>
              <a:t>Corporate Tooling Manager</a:t>
            </a:r>
            <a:endParaRPr lang="en-US" i="1" dirty="0"/>
          </a:p>
        </p:txBody>
      </p:sp>
    </p:spTree>
  </p:cSld>
  <p:clrMapOvr>
    <a:masterClrMapping/>
  </p:clrMapOvr>
  <p:transition spd="slow">
    <p:wheel spokes="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62000"/>
          </a:xfrm>
        </p:spPr>
        <p:txBody>
          <a:bodyPr>
            <a:normAutofit/>
          </a:bodyPr>
          <a:lstStyle/>
          <a:p>
            <a:r>
              <a:rPr lang="en-US" sz="2400" b="0" dirty="0" smtClean="0"/>
              <a:t>Supplier Tooling FAQ’s  </a:t>
            </a:r>
            <a:endParaRPr lang="en-US" sz="2400" b="0" dirty="0"/>
          </a:p>
        </p:txBody>
      </p:sp>
      <p:sp>
        <p:nvSpPr>
          <p:cNvPr id="3" name="Slide Number Placeholder 2"/>
          <p:cNvSpPr>
            <a:spLocks noGrp="1"/>
          </p:cNvSpPr>
          <p:nvPr>
            <p:ph type="sldNum" sz="quarter" idx="11"/>
          </p:nvPr>
        </p:nvSpPr>
        <p:spPr/>
        <p:txBody>
          <a:bodyPr/>
          <a:lstStyle/>
          <a:p>
            <a:fld id="{7C064691-6E96-493E-964A-1F9C4A1B0224}" type="slidenum">
              <a:rPr lang="en-US" smtClean="0">
                <a:solidFill>
                  <a:prstClr val="white"/>
                </a:solidFill>
              </a:rPr>
              <a:pPr/>
              <a:t>77</a:t>
            </a:fld>
            <a:endParaRPr lang="en-US" dirty="0">
              <a:solidFill>
                <a:prstClr val="white"/>
              </a:solidFill>
            </a:endParaRPr>
          </a:p>
        </p:txBody>
      </p:sp>
      <p:sp>
        <p:nvSpPr>
          <p:cNvPr id="6" name="TextBox 5"/>
          <p:cNvSpPr txBox="1"/>
          <p:nvPr/>
        </p:nvSpPr>
        <p:spPr>
          <a:xfrm>
            <a:off x="152400" y="1447800"/>
            <a:ext cx="8839200" cy="5170646"/>
          </a:xfrm>
          <a:prstGeom prst="rect">
            <a:avLst/>
          </a:prstGeom>
          <a:noFill/>
        </p:spPr>
        <p:txBody>
          <a:bodyPr wrap="square" rtlCol="0">
            <a:spAutoFit/>
          </a:bodyPr>
          <a:lstStyle/>
          <a:p>
            <a:r>
              <a:rPr lang="en-US" b="1" dirty="0" smtClean="0">
                <a:solidFill>
                  <a:srgbClr val="FF0000"/>
                </a:solidFill>
              </a:rPr>
              <a:t>1.) What Kicks-off Tooling? Truck and Engine? </a:t>
            </a:r>
          </a:p>
          <a:p>
            <a:r>
              <a:rPr lang="en-US" dirty="0"/>
              <a:t>	</a:t>
            </a:r>
            <a:r>
              <a:rPr lang="en-US" dirty="0" smtClean="0"/>
              <a:t>The ATT authorizes Truck Suppliers and the PO authorizes the Engine Suppliers.</a:t>
            </a:r>
          </a:p>
          <a:p>
            <a:r>
              <a:rPr lang="en-US" dirty="0" smtClean="0"/>
              <a:t>	</a:t>
            </a:r>
            <a:r>
              <a:rPr lang="en-US" sz="1600" dirty="0" smtClean="0"/>
              <a:t>( Suppliers that receive an ATT and within a weeks time don’t get PO should contact us.)</a:t>
            </a:r>
          </a:p>
          <a:p>
            <a:endParaRPr lang="en-US" sz="1000" dirty="0"/>
          </a:p>
          <a:p>
            <a:r>
              <a:rPr lang="en-US" b="1" dirty="0" smtClean="0">
                <a:solidFill>
                  <a:srgbClr val="FF0000"/>
                </a:solidFill>
              </a:rPr>
              <a:t>2.) What is the Supplier Record Retention period for Tooling Purchasing Records?</a:t>
            </a:r>
          </a:p>
          <a:p>
            <a:r>
              <a:rPr lang="en-US" dirty="0"/>
              <a:t>	</a:t>
            </a:r>
            <a:r>
              <a:rPr lang="en-US" dirty="0" smtClean="0"/>
              <a:t>A minimum of 2 years from the SOP date.</a:t>
            </a:r>
          </a:p>
          <a:p>
            <a:endParaRPr lang="en-US" sz="1000" dirty="0"/>
          </a:p>
          <a:p>
            <a:r>
              <a:rPr lang="en-US" b="1" dirty="0" smtClean="0">
                <a:solidFill>
                  <a:srgbClr val="FF0000"/>
                </a:solidFill>
              </a:rPr>
              <a:t>3.) What Internal timing is required by Navistar prior to Kickoff of Tooling Refurbishment?</a:t>
            </a:r>
          </a:p>
          <a:p>
            <a:r>
              <a:rPr lang="en-US" dirty="0"/>
              <a:t>	</a:t>
            </a:r>
            <a:r>
              <a:rPr lang="en-US" dirty="0" smtClean="0"/>
              <a:t>This is usually 12 weeks that are required prior to tooling kickoff.</a:t>
            </a:r>
          </a:p>
          <a:p>
            <a:endParaRPr lang="en-US" sz="1000" dirty="0"/>
          </a:p>
          <a:p>
            <a:r>
              <a:rPr lang="en-US" b="1" dirty="0" smtClean="0">
                <a:solidFill>
                  <a:srgbClr val="FF0000"/>
                </a:solidFill>
              </a:rPr>
              <a:t>4.) Where do I find the TAR and  TIM Documents?</a:t>
            </a:r>
            <a:r>
              <a:rPr lang="en-US" b="1" dirty="0" smtClean="0"/>
              <a:t> </a:t>
            </a:r>
          </a:p>
          <a:p>
            <a:r>
              <a:rPr lang="en-US" dirty="0"/>
              <a:t>	</a:t>
            </a:r>
            <a:r>
              <a:rPr lang="en-US" dirty="0" smtClean="0"/>
              <a:t>Both these file formats are downloadable on the Navistar Supplier Website under </a:t>
            </a:r>
          </a:p>
          <a:p>
            <a:pPr lvl="0"/>
            <a:r>
              <a:rPr lang="en-US" dirty="0" smtClean="0"/>
              <a:t>                  the Supplier Tooling Section.        </a:t>
            </a:r>
            <a:r>
              <a:rPr lang="en-US" sz="2000" dirty="0" smtClean="0">
                <a:hlinkClick r:id="rId2"/>
              </a:rPr>
              <a:t>http://www.navistarsupplier.com/SupplierTooling/SupplierTooling.asp</a:t>
            </a:r>
            <a:endParaRPr lang="en-US" sz="2000" dirty="0" smtClean="0"/>
          </a:p>
          <a:p>
            <a:endParaRPr lang="en-US" sz="1000" dirty="0"/>
          </a:p>
          <a:p>
            <a:r>
              <a:rPr lang="en-US" b="1" dirty="0" smtClean="0">
                <a:solidFill>
                  <a:srgbClr val="FF0000"/>
                </a:solidFill>
              </a:rPr>
              <a:t>5.) When does the TIM form for Navistar Tooling Inventory need to be completed?</a:t>
            </a:r>
          </a:p>
          <a:p>
            <a:r>
              <a:rPr lang="en-US" dirty="0"/>
              <a:t>	</a:t>
            </a:r>
            <a:r>
              <a:rPr lang="en-US" dirty="0" smtClean="0"/>
              <a:t>All Suppliers are required to submit their complete tooling Inventory on the new </a:t>
            </a:r>
          </a:p>
          <a:p>
            <a:r>
              <a:rPr lang="en-US" dirty="0" smtClean="0"/>
              <a:t>                  Navistar TIM form by </a:t>
            </a:r>
            <a:r>
              <a:rPr lang="en-US" u="sng" dirty="0" smtClean="0"/>
              <a:t>March 1, 2013</a:t>
            </a:r>
            <a:r>
              <a:rPr lang="en-US" dirty="0" smtClean="0"/>
              <a:t>.  </a:t>
            </a:r>
          </a:p>
          <a:p>
            <a:endParaRPr lang="en-US" dirty="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normAutofit/>
          </a:bodyPr>
          <a:lstStyle/>
          <a:p>
            <a:r>
              <a:rPr lang="en-US" sz="2400" b="0" dirty="0" smtClean="0"/>
              <a:t>Supplier Tooling FAQ’s, Con’t </a:t>
            </a:r>
            <a:endParaRPr lang="en-US" sz="2400" b="0" dirty="0"/>
          </a:p>
        </p:txBody>
      </p:sp>
      <p:sp>
        <p:nvSpPr>
          <p:cNvPr id="3" name="Slide Number Placeholder 2"/>
          <p:cNvSpPr>
            <a:spLocks noGrp="1"/>
          </p:cNvSpPr>
          <p:nvPr>
            <p:ph type="sldNum" sz="quarter" idx="11"/>
          </p:nvPr>
        </p:nvSpPr>
        <p:spPr/>
        <p:txBody>
          <a:bodyPr/>
          <a:lstStyle/>
          <a:p>
            <a:fld id="{7C064691-6E96-493E-964A-1F9C4A1B0224}" type="slidenum">
              <a:rPr lang="en-US" smtClean="0">
                <a:solidFill>
                  <a:prstClr val="white"/>
                </a:solidFill>
              </a:rPr>
              <a:pPr/>
              <a:t>78</a:t>
            </a:fld>
            <a:endParaRPr lang="en-US" dirty="0">
              <a:solidFill>
                <a:prstClr val="white"/>
              </a:solidFill>
            </a:endParaRPr>
          </a:p>
        </p:txBody>
      </p:sp>
      <p:sp>
        <p:nvSpPr>
          <p:cNvPr id="6" name="TextBox 5"/>
          <p:cNvSpPr txBox="1"/>
          <p:nvPr/>
        </p:nvSpPr>
        <p:spPr>
          <a:xfrm>
            <a:off x="152400" y="1364932"/>
            <a:ext cx="8763000" cy="5693866"/>
          </a:xfrm>
          <a:prstGeom prst="rect">
            <a:avLst/>
          </a:prstGeom>
          <a:noFill/>
        </p:spPr>
        <p:txBody>
          <a:bodyPr wrap="square" rtlCol="0">
            <a:spAutoFit/>
          </a:bodyPr>
          <a:lstStyle/>
          <a:p>
            <a:r>
              <a:rPr lang="en-US" b="1" dirty="0" smtClean="0">
                <a:solidFill>
                  <a:srgbClr val="FF0000"/>
                </a:solidFill>
              </a:rPr>
              <a:t>6.) Are there details as to how to submit tooling pictures to Navistar? </a:t>
            </a:r>
          </a:p>
          <a:p>
            <a:r>
              <a:rPr lang="en-US" dirty="0"/>
              <a:t>	</a:t>
            </a:r>
            <a:r>
              <a:rPr lang="en-US" dirty="0" smtClean="0"/>
              <a:t>Yes, detailed instructions reside in the new Supplier Tooling Guidelines under 	Article 12 “Submission of Tooling Pictures”</a:t>
            </a:r>
          </a:p>
          <a:p>
            <a:endParaRPr lang="en-US" sz="1000" dirty="0"/>
          </a:p>
          <a:p>
            <a:r>
              <a:rPr lang="en-US" b="1" dirty="0" smtClean="0">
                <a:solidFill>
                  <a:srgbClr val="FF0000"/>
                </a:solidFill>
              </a:rPr>
              <a:t>7.) At what time should Navistar be informed of a Tooling location move? </a:t>
            </a:r>
          </a:p>
          <a:p>
            <a:r>
              <a:rPr lang="en-US" dirty="0"/>
              <a:t>	</a:t>
            </a:r>
            <a:r>
              <a:rPr lang="en-US" dirty="0" smtClean="0"/>
              <a:t>Prior to any tooling relocation Internal or External The Navistar Tooling 	Manager, Supply Manager and Supplier Development Manager must be notified. </a:t>
            </a:r>
          </a:p>
          <a:p>
            <a:endParaRPr lang="en-US" sz="1000" dirty="0"/>
          </a:p>
          <a:p>
            <a:r>
              <a:rPr lang="en-US" b="1" dirty="0" smtClean="0">
                <a:solidFill>
                  <a:srgbClr val="FF0000"/>
                </a:solidFill>
              </a:rPr>
              <a:t>8.) How many tooling quotes are necessary for tooling valued at &gt; $7,500?</a:t>
            </a:r>
          </a:p>
          <a:p>
            <a:r>
              <a:rPr lang="en-US" dirty="0"/>
              <a:t>	</a:t>
            </a:r>
            <a:r>
              <a:rPr lang="en-US" dirty="0" smtClean="0"/>
              <a:t>To speed along the approval process 3 competitive tooling quotes are required 	to support all tooling transparency submissions.</a:t>
            </a:r>
          </a:p>
          <a:p>
            <a:endParaRPr lang="en-US" sz="1000" dirty="0"/>
          </a:p>
          <a:p>
            <a:r>
              <a:rPr lang="en-US" b="1" dirty="0" smtClean="0">
                <a:solidFill>
                  <a:srgbClr val="FF0000"/>
                </a:solidFill>
              </a:rPr>
              <a:t>9.) Where can I find what Navistar considers as Reimbursable Supplier Tooling? </a:t>
            </a:r>
          </a:p>
          <a:p>
            <a:r>
              <a:rPr lang="en-US" dirty="0"/>
              <a:t>	</a:t>
            </a:r>
            <a:r>
              <a:rPr lang="en-US" dirty="0" smtClean="0"/>
              <a:t>The Navistar Tooling Guidelines, Sections 1 through 10 capture the details of what  </a:t>
            </a:r>
          </a:p>
          <a:p>
            <a:r>
              <a:rPr lang="en-US" dirty="0" smtClean="0"/>
              <a:t>                  is considered Reimbursable Tooling. </a:t>
            </a:r>
          </a:p>
          <a:p>
            <a:endParaRPr lang="en-US" sz="1000" dirty="0"/>
          </a:p>
          <a:p>
            <a:r>
              <a:rPr lang="en-US" b="1" dirty="0" smtClean="0">
                <a:solidFill>
                  <a:srgbClr val="FF0000"/>
                </a:solidFill>
              </a:rPr>
              <a:t>10.) Can I submit all the documents that are required for an Invoice package to Navistar as   </a:t>
            </a:r>
          </a:p>
          <a:p>
            <a:r>
              <a:rPr lang="en-US" b="1" dirty="0" smtClean="0">
                <a:solidFill>
                  <a:srgbClr val="FF0000"/>
                </a:solidFill>
              </a:rPr>
              <a:t>        a single PDF File.</a:t>
            </a:r>
            <a:r>
              <a:rPr lang="en-US" dirty="0" smtClean="0">
                <a:solidFill>
                  <a:srgbClr val="FF0000"/>
                </a:solidFill>
              </a:rPr>
              <a:t>  </a:t>
            </a:r>
            <a:r>
              <a:rPr lang="en-US" dirty="0" smtClean="0"/>
              <a:t>No, the TAR Form must be Electronically signed and submitted in the </a:t>
            </a:r>
          </a:p>
          <a:p>
            <a:r>
              <a:rPr lang="en-US" dirty="0" smtClean="0"/>
              <a:t>                  provided Excel format.</a:t>
            </a:r>
          </a:p>
          <a:p>
            <a:r>
              <a:rPr lang="en-US" dirty="0"/>
              <a:t>	</a:t>
            </a: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t>Supplier Tooling Summit – Wrap Up</a:t>
            </a:r>
            <a:endParaRPr lang="en-US" sz="2400" b="0" dirty="0"/>
          </a:p>
        </p:txBody>
      </p:sp>
      <p:sp>
        <p:nvSpPr>
          <p:cNvPr id="3" name="Content Placeholder 2"/>
          <p:cNvSpPr>
            <a:spLocks noGrp="1"/>
          </p:cNvSpPr>
          <p:nvPr>
            <p:ph idx="1"/>
          </p:nvPr>
        </p:nvSpPr>
        <p:spPr>
          <a:xfrm>
            <a:off x="152400" y="1371600"/>
            <a:ext cx="8686800" cy="4953000"/>
          </a:xfrm>
        </p:spPr>
        <p:txBody>
          <a:bodyPr>
            <a:normAutofit fontScale="70000" lnSpcReduction="20000"/>
          </a:bodyPr>
          <a:lstStyle/>
          <a:p>
            <a:r>
              <a:rPr lang="en-US" sz="3300" dirty="0" smtClean="0"/>
              <a:t>Individual Questions – Time Permitting</a:t>
            </a:r>
          </a:p>
          <a:p>
            <a:endParaRPr lang="en-US" sz="1700" dirty="0" smtClean="0"/>
          </a:p>
          <a:p>
            <a:r>
              <a:rPr lang="en-US" sz="3300" dirty="0" smtClean="0"/>
              <a:t>I believe this was a productive meeting today and we communicated what we needed to deliver. We certainly appreciate your questions during today’s Tooling Summit and at any time in the future as we look to hone in on our continuous process improvements.</a:t>
            </a:r>
          </a:p>
          <a:p>
            <a:endParaRPr lang="en-US" sz="1700" dirty="0" smtClean="0"/>
          </a:p>
          <a:p>
            <a:r>
              <a:rPr lang="en-US" sz="3300" dirty="0" smtClean="0"/>
              <a:t>Next up – To answer any more detailed questions you may have concerning any of the topics that were covered today please visit with the Tooling Managers at the Breakout Sessions</a:t>
            </a:r>
          </a:p>
          <a:p>
            <a:endParaRPr lang="en-US" sz="1900" dirty="0" smtClean="0"/>
          </a:p>
          <a:p>
            <a:r>
              <a:rPr lang="en-US" sz="3300" dirty="0" smtClean="0"/>
              <a:t>Thanks again for your participation. We look forward to making this a continuous series of meetings in the future.</a:t>
            </a:r>
          </a:p>
          <a:p>
            <a:endParaRPr lang="en-US" sz="1900" dirty="0" smtClean="0"/>
          </a:p>
          <a:p>
            <a:r>
              <a:rPr lang="en-US" sz="3300" dirty="0" smtClean="0"/>
              <a:t>As a Final Note this presentation and all the processes are posted to our Navistar Supplier Website (incl Audio). (Provided in your handout today)</a:t>
            </a:r>
          </a:p>
          <a:p>
            <a:endParaRPr lang="en-US" sz="3300" dirty="0" smtClean="0"/>
          </a:p>
          <a:p>
            <a:endParaRPr lang="en-US" sz="3300" dirty="0" smtClean="0"/>
          </a:p>
          <a:p>
            <a:endParaRPr lang="en-US" sz="3300" dirty="0" smtClean="0"/>
          </a:p>
          <a:p>
            <a:endParaRPr lang="en-US" dirty="0" smtClean="0"/>
          </a:p>
        </p:txBody>
      </p:sp>
      <p:sp>
        <p:nvSpPr>
          <p:cNvPr id="4" name="Date Placeholder 3"/>
          <p:cNvSpPr>
            <a:spLocks noGrp="1"/>
          </p:cNvSpPr>
          <p:nvPr>
            <p:ph type="dt" sz="half" idx="2"/>
          </p:nvPr>
        </p:nvSpPr>
        <p:spPr/>
        <p:txBody>
          <a:bodyPr/>
          <a:lstStyle/>
          <a:p>
            <a:fld id="{50AC119B-8A1C-4D03-B2E0-3DCCD42225F1}" type="datetime1">
              <a:rPr lang="en-US" smtClean="0"/>
              <a:pPr/>
              <a:t>9/24/2012</a:t>
            </a:fld>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2133600"/>
            <a:ext cx="6248400" cy="25908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Updated Supplier Tooling Guidelines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0" y="4191000"/>
            <a:ext cx="4419600" cy="990600"/>
          </a:xfrm>
        </p:spPr>
        <p:txBody>
          <a:bodyPr>
            <a:normAutofit/>
          </a:bodyPr>
          <a:lstStyle/>
          <a:p>
            <a:pPr algn="l"/>
            <a:r>
              <a:rPr lang="en-US" i="1" dirty="0" smtClean="0"/>
              <a:t>Jerry Steiner </a:t>
            </a:r>
          </a:p>
          <a:p>
            <a:pPr algn="l"/>
            <a:r>
              <a:rPr lang="en-US" i="1" dirty="0" smtClean="0"/>
              <a:t>Supplier Tooling Manager </a:t>
            </a:r>
            <a:endParaRPr lang="en-US" i="1" dirty="0"/>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dirty="0" smtClean="0">
                <a:latin typeface="+mn-lt"/>
              </a:rPr>
              <a:t>What are the Tooling Guidelines?</a:t>
            </a:r>
            <a:endParaRPr lang="en-US" sz="2400" b="0" dirty="0">
              <a:latin typeface="+mn-lt"/>
            </a:endParaRPr>
          </a:p>
        </p:txBody>
      </p:sp>
      <p:sp>
        <p:nvSpPr>
          <p:cNvPr id="3" name="Content Placeholder 2"/>
          <p:cNvSpPr>
            <a:spLocks noGrp="1"/>
          </p:cNvSpPr>
          <p:nvPr>
            <p:ph idx="1"/>
          </p:nvPr>
        </p:nvSpPr>
        <p:spPr/>
        <p:txBody>
          <a:bodyPr/>
          <a:lstStyle/>
          <a:p>
            <a:endParaRPr lang="en-US" dirty="0" smtClean="0"/>
          </a:p>
          <a:p>
            <a:r>
              <a:rPr lang="en-US" sz="2400" dirty="0" smtClean="0"/>
              <a:t>Definitions and qualifications for Supplier Based Tooling – SBT</a:t>
            </a:r>
          </a:p>
          <a:p>
            <a:r>
              <a:rPr lang="en-US" sz="2400" dirty="0" smtClean="0"/>
              <a:t>Navistar requirements for Quoting, Purchasing, Construction, Repair, Etc. of Navistar funded tooling</a:t>
            </a:r>
          </a:p>
          <a:p>
            <a:pPr lvl="0"/>
            <a:r>
              <a:rPr lang="en-US" sz="2400" dirty="0" smtClean="0"/>
              <a:t>Guidelines are periodically updated --Location:</a:t>
            </a:r>
          </a:p>
          <a:p>
            <a:pPr lvl="0"/>
            <a:r>
              <a:rPr lang="en-US" sz="2400" dirty="0" smtClean="0">
                <a:hlinkClick r:id="rId2"/>
              </a:rPr>
              <a:t>http://www.navistarsupplier.com/SupplierTooling/SupplierTooling.asp</a:t>
            </a:r>
            <a:endParaRPr lang="en-US" sz="2400" dirty="0" smtClean="0"/>
          </a:p>
          <a:p>
            <a:endParaRPr lang="en-US" dirty="0"/>
          </a:p>
        </p:txBody>
      </p:sp>
      <p:sp>
        <p:nvSpPr>
          <p:cNvPr id="4" name="Date Placeholder 3"/>
          <p:cNvSpPr>
            <a:spLocks noGrp="1"/>
          </p:cNvSpPr>
          <p:nvPr>
            <p:ph type="dt" sz="half" idx="2"/>
          </p:nvPr>
        </p:nvSpPr>
        <p:spPr/>
        <p:txBody>
          <a:bodyPr/>
          <a:lstStyle/>
          <a:p>
            <a:fld id="{EBF9E6A8-683F-4044-931F-39E2BA977875}" type="datetime1">
              <a:rPr lang="en-US" smtClean="0"/>
              <a:pPr/>
              <a:t>9/24/2012</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2834</TotalTime>
  <Words>4678</Words>
  <Application>Microsoft Office PowerPoint</Application>
  <PresentationFormat>On-screen Show (4:3)</PresentationFormat>
  <Paragraphs>972</Paragraphs>
  <Slides>79</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79</vt:i4>
      </vt:variant>
    </vt:vector>
  </HeadingPairs>
  <TitlesOfParts>
    <vt:vector size="82" baseType="lpstr">
      <vt:lpstr>1_Office Theme</vt:lpstr>
      <vt:lpstr>Office Theme</vt:lpstr>
      <vt:lpstr>Worksheet</vt:lpstr>
      <vt:lpstr>Tooling Summit Supplier Based Tooling September 11, 2012</vt:lpstr>
      <vt:lpstr>Tooling Summit  – (Ground Rules)</vt:lpstr>
      <vt:lpstr>Tooling Summit Learning Objectives</vt:lpstr>
      <vt:lpstr>   Supplier Tooling Summit  -  Agenda </vt:lpstr>
      <vt:lpstr>   Supplier Tooling Breakout Sessions - Room Assignments </vt:lpstr>
      <vt:lpstr>Slide 6</vt:lpstr>
      <vt:lpstr>Supplier Tooling Scope of Responsibility</vt:lpstr>
      <vt:lpstr>     Updated Supplier Tooling Guidelines               </vt:lpstr>
      <vt:lpstr>What are the Tooling Guidelines?</vt:lpstr>
      <vt:lpstr>Supplier Tooling Guidelines - Summary  of New or Revised Sections</vt:lpstr>
      <vt:lpstr> Guideline Updates - Reimbursable Tooling </vt:lpstr>
      <vt:lpstr>Guideline Updates - Reimbursable Tooling</vt:lpstr>
      <vt:lpstr>Updates - Tooling Refurbishment</vt:lpstr>
      <vt:lpstr>Slide 14</vt:lpstr>
      <vt:lpstr>Updates - Tooling Identification </vt:lpstr>
      <vt:lpstr>Updates  - Tooling Invoice Process</vt:lpstr>
      <vt:lpstr>Updates - Submission of Tooling Photos</vt:lpstr>
      <vt:lpstr>Updates - Tooling Transfer Process</vt:lpstr>
      <vt:lpstr>Updates - Tool Inventory </vt:lpstr>
      <vt:lpstr>Updates - Supplier Record Retention</vt:lpstr>
      <vt:lpstr>When a Financial  Tooling Audit is requested by Navistar </vt:lpstr>
      <vt:lpstr>Information Required for the Audit</vt:lpstr>
      <vt:lpstr>Information required for the Audit - Cont’d</vt:lpstr>
      <vt:lpstr>Guidelines URL Location </vt:lpstr>
      <vt:lpstr>     SBTII Tooling Transparency (TT)               </vt:lpstr>
      <vt:lpstr>What is a NAVISTAR TT ?</vt:lpstr>
      <vt:lpstr>TT (Tooling Transparency) - Example</vt:lpstr>
      <vt:lpstr>Header - Details of the TT </vt:lpstr>
      <vt:lpstr>Header - Details of the TT</vt:lpstr>
      <vt:lpstr>Body - Details of the TT</vt:lpstr>
      <vt:lpstr>Body - Details of the TT</vt:lpstr>
      <vt:lpstr>Body - Details of the TT</vt:lpstr>
      <vt:lpstr>Body - Details of the TT</vt:lpstr>
      <vt:lpstr>Body - Details of the TT</vt:lpstr>
      <vt:lpstr> FAQ’s  -- TT (Tooling Transparency) </vt:lpstr>
      <vt:lpstr>        TAR  (Tooling Acceptance Report)    TIM  (Tooling Inventory Master)  Final Invoice Procedure   Financial Request - Asset Verification Inventory         </vt:lpstr>
      <vt:lpstr>The New TAR &amp; TIM  Documents</vt:lpstr>
      <vt:lpstr>What is a NAVISTAR TAR ?</vt:lpstr>
      <vt:lpstr>   TAR (Tooling Acceptance Report)  - Example</vt:lpstr>
      <vt:lpstr>  FAQ’s  -- TAR (Tooling Acceptance Report) </vt:lpstr>
      <vt:lpstr>FAQ’s  --TAR (Tooling Acceptance Report) Cont’d. </vt:lpstr>
      <vt:lpstr>What is a NAVISTAR TIM ?</vt:lpstr>
      <vt:lpstr>TIM  (Tooling Inventory Master) Example</vt:lpstr>
      <vt:lpstr>TAR &amp; TIM  Signature Requirements </vt:lpstr>
      <vt:lpstr>TIM  (Tooling Inventory Master) Cont’d.</vt:lpstr>
      <vt:lpstr>NAVISTAR  TAR and TIM DOCUMENTS</vt:lpstr>
      <vt:lpstr>FAQ’s …TIM (Tooling Inventory Master) </vt:lpstr>
      <vt:lpstr>Slide 48</vt:lpstr>
      <vt:lpstr>Purchase Orders and Responsibility</vt:lpstr>
      <vt:lpstr>Final Invoice Overview</vt:lpstr>
      <vt:lpstr>Standard Invoice Requirements</vt:lpstr>
      <vt:lpstr>Invoice  Contact information</vt:lpstr>
      <vt:lpstr>Final Invoice Requirements</vt:lpstr>
      <vt:lpstr>Details for Final Photo’s &amp; Tool Tags (Required for Final Payment)</vt:lpstr>
      <vt:lpstr>Tool and Tag Picture example-1</vt:lpstr>
      <vt:lpstr>Tool and Tag Picture example-2</vt:lpstr>
      <vt:lpstr>FAQ’s        Invoice Requirements</vt:lpstr>
      <vt:lpstr> Navistar Finance Request  - Asset Verification of Inventory  </vt:lpstr>
      <vt:lpstr>Slide 59</vt:lpstr>
      <vt:lpstr> Next Steps   - Asset Verification Inventory  </vt:lpstr>
      <vt:lpstr>     TLM – Tooling Life Master   Proactive Tooling Master   Tooling Refurbishment          </vt:lpstr>
      <vt:lpstr>Slide 62</vt:lpstr>
      <vt:lpstr>What is a NAVISTAR TLM ? (Tooling Life Master)</vt:lpstr>
      <vt:lpstr>   TLM (Tooling Life Master)  Truck – Engine – Service Example</vt:lpstr>
      <vt:lpstr>Slide 65</vt:lpstr>
      <vt:lpstr>FAQ’s …TLM (Tooling Life Master) </vt:lpstr>
      <vt:lpstr>FAQ’s …TLM (Tooling Life Master) </vt:lpstr>
      <vt:lpstr>     Enhanced Tooling Bailment Agreement             </vt:lpstr>
      <vt:lpstr>What is a Bailment Agreement?</vt:lpstr>
      <vt:lpstr>  Enhanced Tooling Bailment Agreement  - Objectives</vt:lpstr>
      <vt:lpstr>Enhanced Bailment Agreement Timeline</vt:lpstr>
      <vt:lpstr>Slide 72</vt:lpstr>
      <vt:lpstr>  Bailment Agreement  - Key Update Points</vt:lpstr>
      <vt:lpstr>TIM  (Tooling Inventory Master) Example</vt:lpstr>
      <vt:lpstr>Enhanced Bailment Agreement - Next Step Milestone Dates</vt:lpstr>
      <vt:lpstr>       Frequently Asked Questions    Tooling Summit Wrap-Up         </vt:lpstr>
      <vt:lpstr>Supplier Tooling FAQ’s  </vt:lpstr>
      <vt:lpstr>Supplier Tooling FAQ’s, Con’t </vt:lpstr>
      <vt:lpstr>Supplier Tooling Summit – Wrap Up</vt:lpstr>
    </vt:vector>
  </TitlesOfParts>
  <Company>Navistar,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Based Tooling Update October 12, 2011</dc:title>
  <dc:creator>Navistar Employee</dc:creator>
  <cp:lastModifiedBy>Navistar Employee</cp:lastModifiedBy>
  <cp:revision>396</cp:revision>
  <dcterms:created xsi:type="dcterms:W3CDTF">2011-10-12T17:42:09Z</dcterms:created>
  <dcterms:modified xsi:type="dcterms:W3CDTF">2012-09-24T19:17:51Z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