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heme/themeOverride1.xml" ContentType="application/vnd.openxmlformats-officedocument.themeOverr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57"/>
  </p:notesMasterIdLst>
  <p:sldIdLst>
    <p:sldId id="335" r:id="rId5"/>
    <p:sldId id="2147483439" r:id="rId6"/>
    <p:sldId id="2147483425" r:id="rId7"/>
    <p:sldId id="2147475986" r:id="rId8"/>
    <p:sldId id="2147483165" r:id="rId9"/>
    <p:sldId id="2147473004" r:id="rId10"/>
    <p:sldId id="2147377722" r:id="rId11"/>
    <p:sldId id="2147474553" r:id="rId12"/>
    <p:sldId id="2147476962" r:id="rId13"/>
    <p:sldId id="2147483438" r:id="rId14"/>
    <p:sldId id="2147483430" r:id="rId15"/>
    <p:sldId id="2147483426" r:id="rId16"/>
    <p:sldId id="2147483427" r:id="rId17"/>
    <p:sldId id="2147483428" r:id="rId18"/>
    <p:sldId id="2147483429" r:id="rId19"/>
    <p:sldId id="2147483431" r:id="rId20"/>
    <p:sldId id="2147483447" r:id="rId21"/>
    <p:sldId id="2147474620" r:id="rId22"/>
    <p:sldId id="2147474626" r:id="rId23"/>
    <p:sldId id="2147474627" r:id="rId24"/>
    <p:sldId id="2147474625" r:id="rId25"/>
    <p:sldId id="2147474629" r:id="rId26"/>
    <p:sldId id="2147483442" r:id="rId27"/>
    <p:sldId id="2147474619" r:id="rId28"/>
    <p:sldId id="2147474641" r:id="rId29"/>
    <p:sldId id="2147474623" r:id="rId30"/>
    <p:sldId id="2147483443" r:id="rId31"/>
    <p:sldId id="2147475980" r:id="rId32"/>
    <p:sldId id="2147483437" r:id="rId33"/>
    <p:sldId id="2147475983" r:id="rId34"/>
    <p:sldId id="2147474633" r:id="rId35"/>
    <p:sldId id="2147474636" r:id="rId36"/>
    <p:sldId id="2147474637" r:id="rId37"/>
    <p:sldId id="2147474634" r:id="rId38"/>
    <p:sldId id="2147474632" r:id="rId39"/>
    <p:sldId id="2147474631" r:id="rId40"/>
    <p:sldId id="2147483445" r:id="rId41"/>
    <p:sldId id="2147483446" r:id="rId42"/>
    <p:sldId id="2147475984" r:id="rId43"/>
    <p:sldId id="2147470169" r:id="rId44"/>
    <p:sldId id="2147483440" r:id="rId45"/>
    <p:sldId id="2147483441" r:id="rId46"/>
    <p:sldId id="2147474642" r:id="rId47"/>
    <p:sldId id="2147483444" r:id="rId48"/>
    <p:sldId id="2147475987" r:id="rId49"/>
    <p:sldId id="2147474635" r:id="rId50"/>
    <p:sldId id="2147474643" r:id="rId51"/>
    <p:sldId id="2147474645" r:id="rId52"/>
    <p:sldId id="2147483448" r:id="rId53"/>
    <p:sldId id="2147483435" r:id="rId54"/>
    <p:sldId id="2147483432" r:id="rId55"/>
    <p:sldId id="2147483436"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C93829-BF77-E0C9-6FDB-5DE8DBC58F6B}" name="Martinez, Lorena Patricia" initials="ML" userId="S::lorena.martinez@navistar.com::055bf893-e9f1-4d9f-95bf-3851d20416a2" providerId="AD"/>
  <p188:author id="{CA1CB22A-EB3E-DA3F-CBE7-18285D29FC85}" name="Ramírez, Victor Hugo" initials="VR" userId="S::VictorX.Ramirez@navistar.com::4ca13c6f-a8ff-4a77-ba9b-02ccd8c0b9e1" providerId="AD"/>
  <p188:author id="{3FE3363F-559F-B8DB-2E10-27F9475DD032}" name="Martinez, Lorena Patricia" initials="LM" userId="S::Lorena.Martinez@Navistar.com::055bf893-e9f1-4d9f-95bf-3851d20416a2" providerId="AD"/>
  <p188:author id="{F3208791-FE64-34AE-76DD-FF68D047E4B6}" name="Berklich, Cheryl" initials="BC" userId="S::cheryl.berklich@navistar.com::902bcd09-7aed-4924-b6dd-60f1123ed9e9" providerId="AD"/>
  <p188:author id="{8BEBE1B8-4715-049F-865B-168EB4251CC8}" name="DOOLEY, JAN" initials="JD" userId="S::Jan.Dooley@navistar.com::ad4935cd-288d-45b4-9fec-41e9399abae1" providerId="AD"/>
  <p188:author id="{982FD1FF-3381-3E45-C24C-F3DE41410A4D}" name="Berklich, Cheryl" initials="CB" userId="S::Cheryl.Berklich@navistar.com::902bcd09-7aed-4924-b6dd-60f1123ed9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0D0E19"/>
    <a:srgbClr val="85341B"/>
    <a:srgbClr val="D5200D"/>
    <a:srgbClr val="DD5823"/>
    <a:srgbClr val="792F29"/>
    <a:srgbClr val="333C42"/>
    <a:srgbClr val="1B4053"/>
    <a:srgbClr val="434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navistarinc.sharepoint.com/teams/CCrepository/Shared%20Documents/General/Suppliers/CUMMINS/20230512%20Cummins%20capacity%20restriction%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Cummins RMEP - Restricted</a:t>
            </a:r>
            <a:r>
              <a:rPr lang="en-US" b="1" baseline="0"/>
              <a:t> capacity tracking</a:t>
            </a:r>
            <a:endParaRPr lang="en-US" b="1"/>
          </a:p>
        </c:rich>
      </c:tx>
      <c:layout>
        <c:manualLayout>
          <c:xMode val="edge"/>
          <c:yMode val="edge"/>
          <c:x val="2.4001671041348302E-2"/>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619809632408728E-2"/>
          <c:y val="0.16708333333333336"/>
          <c:w val="0.92495465571514901"/>
          <c:h val="0.6714577865266842"/>
        </c:manualLayout>
      </c:layout>
      <c:barChart>
        <c:barDir val="col"/>
        <c:grouping val="clustered"/>
        <c:varyColors val="0"/>
        <c:ser>
          <c:idx val="0"/>
          <c:order val="0"/>
          <c:tx>
            <c:strRef>
              <c:f>'Overall Control 1.0'!$C$83</c:f>
              <c:strCache>
                <c:ptCount val="1"/>
                <c:pt idx="0">
                  <c:v>RMEP Weekly Build Plan for Navistar </c:v>
                </c:pt>
              </c:strCache>
            </c:strRef>
          </c:tx>
          <c:spPr>
            <a:solidFill>
              <a:schemeClr val="bg1">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Control 1.0'!$D$82:$Q$82</c:f>
              <c:strCache>
                <c:ptCount val="14"/>
                <c:pt idx="0">
                  <c:v>´4/24</c:v>
                </c:pt>
                <c:pt idx="1">
                  <c:v>´5/01</c:v>
                </c:pt>
                <c:pt idx="2">
                  <c:v>´5/08</c:v>
                </c:pt>
                <c:pt idx="3">
                  <c:v>´5/15</c:v>
                </c:pt>
                <c:pt idx="4">
                  <c:v>´5/22</c:v>
                </c:pt>
                <c:pt idx="5">
                  <c:v>´5/29</c:v>
                </c:pt>
                <c:pt idx="6">
                  <c:v>´6/05</c:v>
                </c:pt>
                <c:pt idx="7">
                  <c:v>´6/12</c:v>
                </c:pt>
                <c:pt idx="8">
                  <c:v>´6/19</c:v>
                </c:pt>
                <c:pt idx="9">
                  <c:v>´6/26</c:v>
                </c:pt>
                <c:pt idx="10">
                  <c:v>´7/03</c:v>
                </c:pt>
                <c:pt idx="11">
                  <c:v>´7/10</c:v>
                </c:pt>
                <c:pt idx="12">
                  <c:v>´7/17</c:v>
                </c:pt>
                <c:pt idx="13">
                  <c:v>´7/24</c:v>
                </c:pt>
              </c:strCache>
            </c:strRef>
          </c:cat>
          <c:val>
            <c:numRef>
              <c:f>'Overall Control 1.0'!$D$83:$Q$83</c:f>
              <c:numCache>
                <c:formatCode>General</c:formatCode>
                <c:ptCount val="14"/>
                <c:pt idx="0">
                  <c:v>820</c:v>
                </c:pt>
                <c:pt idx="1">
                  <c:v>756</c:v>
                </c:pt>
                <c:pt idx="2">
                  <c:v>927</c:v>
                </c:pt>
                <c:pt idx="3">
                  <c:v>854</c:v>
                </c:pt>
                <c:pt idx="4">
                  <c:v>825</c:v>
                </c:pt>
                <c:pt idx="5">
                  <c:v>825</c:v>
                </c:pt>
                <c:pt idx="6">
                  <c:v>825</c:v>
                </c:pt>
                <c:pt idx="7">
                  <c:v>825</c:v>
                </c:pt>
                <c:pt idx="8">
                  <c:v>825</c:v>
                </c:pt>
                <c:pt idx="9">
                  <c:v>825</c:v>
                </c:pt>
                <c:pt idx="10">
                  <c:v>0</c:v>
                </c:pt>
                <c:pt idx="11">
                  <c:v>825</c:v>
                </c:pt>
                <c:pt idx="12">
                  <c:v>825</c:v>
                </c:pt>
                <c:pt idx="13">
                  <c:v>825</c:v>
                </c:pt>
              </c:numCache>
            </c:numRef>
          </c:val>
          <c:extLst>
            <c:ext xmlns:c16="http://schemas.microsoft.com/office/drawing/2014/chart" uri="{C3380CC4-5D6E-409C-BE32-E72D297353CC}">
              <c16:uniqueId val="{00000000-0F0B-4FAA-9522-0B16F74303FB}"/>
            </c:ext>
          </c:extLst>
        </c:ser>
        <c:ser>
          <c:idx val="4"/>
          <c:order val="3"/>
          <c:tx>
            <c:strRef>
              <c:f>'Overall Control  (2)'!#REF!</c:f>
              <c:strCache>
                <c:ptCount val="1"/>
                <c:pt idx="0">
                  <c:v>#REF!</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'Overall Control  (2)'!#REF!</c:f>
              <c:numCache>
                <c:formatCode>General</c:formatCode>
                <c:ptCount val="1"/>
                <c:pt idx="0">
                  <c:v>1</c:v>
                </c:pt>
              </c:numCache>
            </c:numRef>
          </c:val>
          <c:extLst>
            <c:ext xmlns:c16="http://schemas.microsoft.com/office/drawing/2014/chart" uri="{C3380CC4-5D6E-409C-BE32-E72D297353CC}">
              <c16:uniqueId val="{00000001-0F0B-4FAA-9522-0B16F74303FB}"/>
            </c:ext>
          </c:extLst>
        </c:ser>
        <c:dLbls>
          <c:showLegendKey val="0"/>
          <c:showVal val="0"/>
          <c:showCatName val="0"/>
          <c:showSerName val="0"/>
          <c:showPercent val="0"/>
          <c:showBubbleSize val="0"/>
        </c:dLbls>
        <c:gapWidth val="75"/>
        <c:axId val="223116959"/>
        <c:axId val="223099071"/>
      </c:barChart>
      <c:lineChart>
        <c:grouping val="standard"/>
        <c:varyColors val="0"/>
        <c:ser>
          <c:idx val="1"/>
          <c:order val="1"/>
          <c:tx>
            <c:strRef>
              <c:f>'Overall Control 1.0'!$C$54</c:f>
              <c:strCache>
                <c:ptCount val="1"/>
                <c:pt idx="0">
                  <c:v>NAV Demand </c:v>
                </c:pt>
              </c:strCache>
            </c:strRef>
          </c:tx>
          <c:spPr>
            <a:ln w="28575" cap="rnd">
              <a:solidFill>
                <a:srgbClr val="FF0000"/>
              </a:solidFill>
              <a:round/>
            </a:ln>
            <a:effectLst/>
          </c:spPr>
          <c:marker>
            <c:symbol val="none"/>
          </c:marker>
          <c:val>
            <c:numRef>
              <c:f>'Overall Control 1.0'!$D$54:$Q$54</c:f>
              <c:numCache>
                <c:formatCode>General</c:formatCode>
                <c:ptCount val="14"/>
                <c:pt idx="0">
                  <c:v>820</c:v>
                </c:pt>
                <c:pt idx="1">
                  <c:v>907</c:v>
                </c:pt>
                <c:pt idx="2">
                  <c:v>897</c:v>
                </c:pt>
                <c:pt idx="3">
                  <c:v>1001</c:v>
                </c:pt>
                <c:pt idx="4">
                  <c:v>820</c:v>
                </c:pt>
                <c:pt idx="5">
                  <c:v>973</c:v>
                </c:pt>
                <c:pt idx="6">
                  <c:v>705</c:v>
                </c:pt>
                <c:pt idx="7">
                  <c:v>954</c:v>
                </c:pt>
                <c:pt idx="8">
                  <c:v>876</c:v>
                </c:pt>
                <c:pt idx="9">
                  <c:v>775</c:v>
                </c:pt>
                <c:pt idx="10">
                  <c:v>717</c:v>
                </c:pt>
                <c:pt idx="11">
                  <c:v>837</c:v>
                </c:pt>
                <c:pt idx="12">
                  <c:v>908</c:v>
                </c:pt>
                <c:pt idx="13">
                  <c:v>825</c:v>
                </c:pt>
              </c:numCache>
            </c:numRef>
          </c:val>
          <c:smooth val="0"/>
          <c:extLst>
            <c:ext xmlns:c16="http://schemas.microsoft.com/office/drawing/2014/chart" uri="{C3380CC4-5D6E-409C-BE32-E72D297353CC}">
              <c16:uniqueId val="{00000002-0F0B-4FAA-9522-0B16F74303FB}"/>
            </c:ext>
          </c:extLst>
        </c:ser>
        <c:ser>
          <c:idx val="2"/>
          <c:order val="2"/>
          <c:tx>
            <c:v>Weekly Gap</c:v>
          </c:tx>
          <c:spPr>
            <a:ln w="28575" cap="rnd">
              <a:solidFill>
                <a:srgbClr val="FFC000"/>
              </a:solidFill>
              <a:round/>
            </a:ln>
            <a:effectLst/>
          </c:spPr>
          <c:marker>
            <c:symbol val="none"/>
          </c:marker>
          <c:dLbls>
            <c:dLbl>
              <c:idx val="5"/>
              <c:layout>
                <c:manualLayout>
                  <c:x val="-8.5106394385175994E-3"/>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0B-4FAA-9522-0B16F74303F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0B-4FAA-9522-0B16F74303F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0B-4FAA-9522-0B16F74303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C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Control 1.0'!$D$82:$Q$82</c:f>
              <c:strCache>
                <c:ptCount val="14"/>
                <c:pt idx="0">
                  <c:v>´4/24</c:v>
                </c:pt>
                <c:pt idx="1">
                  <c:v>´5/01</c:v>
                </c:pt>
                <c:pt idx="2">
                  <c:v>´5/08</c:v>
                </c:pt>
                <c:pt idx="3">
                  <c:v>´5/15</c:v>
                </c:pt>
                <c:pt idx="4">
                  <c:v>´5/22</c:v>
                </c:pt>
                <c:pt idx="5">
                  <c:v>´5/29</c:v>
                </c:pt>
                <c:pt idx="6">
                  <c:v>´6/05</c:v>
                </c:pt>
                <c:pt idx="7">
                  <c:v>´6/12</c:v>
                </c:pt>
                <c:pt idx="8">
                  <c:v>´6/19</c:v>
                </c:pt>
                <c:pt idx="9">
                  <c:v>´6/26</c:v>
                </c:pt>
                <c:pt idx="10">
                  <c:v>´7/03</c:v>
                </c:pt>
                <c:pt idx="11">
                  <c:v>´7/10</c:v>
                </c:pt>
                <c:pt idx="12">
                  <c:v>´7/17</c:v>
                </c:pt>
                <c:pt idx="13">
                  <c:v>´7/24</c:v>
                </c:pt>
              </c:strCache>
            </c:strRef>
          </c:cat>
          <c:val>
            <c:numRef>
              <c:f>'Overall Control 1.0'!$D$86:$Q$86</c:f>
              <c:numCache>
                <c:formatCode>General</c:formatCode>
                <c:ptCount val="14"/>
                <c:pt idx="3">
                  <c:v>469</c:v>
                </c:pt>
                <c:pt idx="4">
                  <c:v>414</c:v>
                </c:pt>
                <c:pt idx="5">
                  <c:v>438</c:v>
                </c:pt>
                <c:pt idx="6">
                  <c:v>236</c:v>
                </c:pt>
                <c:pt idx="7">
                  <c:v>139</c:v>
                </c:pt>
                <c:pt idx="8">
                  <c:v>68</c:v>
                </c:pt>
                <c:pt idx="9">
                  <c:v>-22</c:v>
                </c:pt>
                <c:pt idx="10">
                  <c:v>-739</c:v>
                </c:pt>
                <c:pt idx="11">
                  <c:v>-751</c:v>
                </c:pt>
                <c:pt idx="12">
                  <c:v>-834</c:v>
                </c:pt>
                <c:pt idx="13">
                  <c:v>-834</c:v>
                </c:pt>
              </c:numCache>
            </c:numRef>
          </c:val>
          <c:smooth val="0"/>
          <c:extLst>
            <c:ext xmlns:c16="http://schemas.microsoft.com/office/drawing/2014/chart" uri="{C3380CC4-5D6E-409C-BE32-E72D297353CC}">
              <c16:uniqueId val="{00000006-0F0B-4FAA-9522-0B16F74303FB}"/>
            </c:ext>
          </c:extLst>
        </c:ser>
        <c:ser>
          <c:idx val="3"/>
          <c:order val="4"/>
          <c:tx>
            <c:strRef>
              <c:f>'Overall Control 1.0'!$C$86</c:f>
              <c:strCache>
                <c:ptCount val="1"/>
                <c:pt idx="0">
                  <c:v>Production Actual</c:v>
                </c:pt>
              </c:strCache>
            </c:strRef>
          </c:tx>
          <c:spPr>
            <a:ln w="28575" cap="rnd">
              <a:solidFill>
                <a:schemeClr val="accent1"/>
              </a:solidFill>
              <a:round/>
            </a:ln>
            <a:effectLst/>
          </c:spPr>
          <c:marker>
            <c:symbol val="none"/>
          </c:marker>
          <c:val>
            <c:numRef>
              <c:f>'Overall Control 1.0'!$D$87:$Q$87</c:f>
              <c:numCache>
                <c:formatCode>General</c:formatCode>
                <c:ptCount val="14"/>
                <c:pt idx="0">
                  <c:v>820</c:v>
                </c:pt>
                <c:pt idx="1">
                  <c:v>756</c:v>
                </c:pt>
                <c:pt idx="2">
                  <c:v>927</c:v>
                </c:pt>
                <c:pt idx="3">
                  <c:v>265</c:v>
                </c:pt>
              </c:numCache>
            </c:numRef>
          </c:val>
          <c:smooth val="0"/>
          <c:extLst>
            <c:ext xmlns:c16="http://schemas.microsoft.com/office/drawing/2014/chart" uri="{C3380CC4-5D6E-409C-BE32-E72D297353CC}">
              <c16:uniqueId val="{00000007-0F0B-4FAA-9522-0B16F74303FB}"/>
            </c:ext>
          </c:extLst>
        </c:ser>
        <c:dLbls>
          <c:showLegendKey val="0"/>
          <c:showVal val="0"/>
          <c:showCatName val="0"/>
          <c:showSerName val="0"/>
          <c:showPercent val="0"/>
          <c:showBubbleSize val="0"/>
        </c:dLbls>
        <c:marker val="1"/>
        <c:smooth val="0"/>
        <c:axId val="223116959"/>
        <c:axId val="223099071"/>
      </c:lineChart>
      <c:catAx>
        <c:axId val="22311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3099071"/>
        <c:crosses val="autoZero"/>
        <c:auto val="1"/>
        <c:lblAlgn val="ctr"/>
        <c:lblOffset val="100"/>
        <c:noMultiLvlLbl val="0"/>
      </c:catAx>
      <c:valAx>
        <c:axId val="223099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116959"/>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47364-5D90-4E2D-9663-BEDE656C4FC4}"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63466-CD7B-4A6B-9621-793986DE1450}" type="slidenum">
              <a:rPr lang="en-US" smtClean="0"/>
              <a:t>‹#›</a:t>
            </a:fld>
            <a:endParaRPr lang="en-US"/>
          </a:p>
        </p:txBody>
      </p:sp>
    </p:spTree>
    <p:extLst>
      <p:ext uri="{BB962C8B-B14F-4D97-AF65-F5344CB8AC3E}">
        <p14:creationId xmlns:p14="http://schemas.microsoft.com/office/powerpoint/2010/main" val="336002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Thank you for joining us for this training session.</a:t>
            </a:r>
          </a:p>
          <a:p>
            <a:r>
              <a:rPr lang="en-US"/>
              <a:t>Let’s complete an introduction of 1) the training team &amp; 2) participants</a:t>
            </a:r>
          </a:p>
          <a:p>
            <a:r>
              <a:rPr lang="en-US"/>
              <a:t>Here’s what to tell us:</a:t>
            </a:r>
          </a:p>
          <a:p>
            <a:r>
              <a:rPr lang="en-US"/>
              <a:t>Your Name</a:t>
            </a:r>
          </a:p>
          <a:p>
            <a:r>
              <a:rPr lang="en-US"/>
              <a:t>Your Role</a:t>
            </a:r>
          </a:p>
          <a:p>
            <a:r>
              <a:rPr lang="en-US"/>
              <a:t>How long you’ve been in your role</a:t>
            </a:r>
          </a:p>
          <a:p>
            <a:r>
              <a:rPr lang="en-US"/>
              <a:t>How long you’ve been at International</a:t>
            </a:r>
          </a:p>
          <a:p>
            <a:r>
              <a:rPr lang="en-US"/>
              <a:t>What you would like the outcome of this training to be</a:t>
            </a:r>
          </a:p>
          <a:p>
            <a:r>
              <a:rPr lang="en-US"/>
              <a:t>{Use post it notes to capture the outcomes the team wants – unless this is virtual then use mural or a separate PPT slide}</a:t>
            </a:r>
          </a:p>
          <a:p>
            <a:r>
              <a:rPr lang="en-US"/>
              <a:t>Now lets talk about logistics {when to expect breaks, lunch and what time will the training end} </a:t>
            </a:r>
          </a:p>
          <a:p>
            <a:r>
              <a:rPr lang="en-US"/>
              <a:t>Are we recording this? Will we send the deck out or where can they get a copy – is it in Spanish and English?</a:t>
            </a:r>
          </a:p>
          <a:p>
            <a:endParaRPr lang="en-US"/>
          </a:p>
          <a:p>
            <a:r>
              <a:rPr lang="en-US"/>
              <a:t>Next slide</a:t>
            </a:r>
          </a:p>
        </p:txBody>
      </p:sp>
      <p:sp>
        <p:nvSpPr>
          <p:cNvPr id="4" name="Slide Number Placeholder 3"/>
          <p:cNvSpPr>
            <a:spLocks noGrp="1"/>
          </p:cNvSpPr>
          <p:nvPr>
            <p:ph type="sldNum" sz="quarter" idx="5"/>
          </p:nvPr>
        </p:nvSpPr>
        <p:spPr/>
        <p:txBody>
          <a:bodyPr/>
          <a:lstStyle/>
          <a:p>
            <a:fld id="{50963466-CD7B-4A6B-9621-793986DE1450}" type="slidenum">
              <a:rPr lang="en-US" smtClean="0"/>
              <a:t>1</a:t>
            </a:fld>
            <a:endParaRPr lang="en-US"/>
          </a:p>
        </p:txBody>
      </p:sp>
    </p:spTree>
    <p:extLst>
      <p:ext uri="{BB962C8B-B14F-4D97-AF65-F5344CB8AC3E}">
        <p14:creationId xmlns:p14="http://schemas.microsoft.com/office/powerpoint/2010/main" val="303465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7851F-554D-68FA-C47C-9BC17B702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D1328-B49E-B5AB-122C-B6F1D3520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45C83-4E2C-6A99-27D3-4ADCCB9810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617E5E-32FD-0871-F40A-A3A03380FE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56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9CD586-C145-4C08-8ECD-C931AA628107}" type="slidenum">
              <a:rPr lang="sv-SE" smtClean="0"/>
              <a:pPr/>
              <a:t>11</a:t>
            </a:fld>
            <a:endParaRPr lang="sv-SE"/>
          </a:p>
        </p:txBody>
      </p:sp>
    </p:spTree>
    <p:extLst>
      <p:ext uri="{BB962C8B-B14F-4D97-AF65-F5344CB8AC3E}">
        <p14:creationId xmlns:p14="http://schemas.microsoft.com/office/powerpoint/2010/main" val="398777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963466-CD7B-4A6B-9621-793986DE1450}" type="slidenum">
              <a:rPr lang="en-US" smtClean="0"/>
              <a:t>12</a:t>
            </a:fld>
            <a:endParaRPr lang="en-US"/>
          </a:p>
        </p:txBody>
      </p:sp>
    </p:spTree>
    <p:extLst>
      <p:ext uri="{BB962C8B-B14F-4D97-AF65-F5344CB8AC3E}">
        <p14:creationId xmlns:p14="http://schemas.microsoft.com/office/powerpoint/2010/main" val="316639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29CD586-C145-4C08-8ECD-C931AA628107}" type="slidenum">
              <a:rPr lang="sv-SE" smtClean="0"/>
              <a:pPr/>
              <a:t>16</a:t>
            </a:fld>
            <a:endParaRPr lang="sv-SE"/>
          </a:p>
        </p:txBody>
      </p:sp>
    </p:spTree>
    <p:extLst>
      <p:ext uri="{BB962C8B-B14F-4D97-AF65-F5344CB8AC3E}">
        <p14:creationId xmlns:p14="http://schemas.microsoft.com/office/powerpoint/2010/main" val="325053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67DD9-AFB4-AE92-2F41-562962BEA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D3767-69E2-C743-9D0D-6886076A9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1A862-DF7B-303A-53CE-7C2DCA3C07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D116DD-8D5A-40DF-703D-91149BE2F2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70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51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95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258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64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4FBC-A86A-A13B-9131-02D4FB259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38514-622C-DAD0-AB71-E8FD93C16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67B65-7C63-679B-A781-EEF55438D8D7}"/>
              </a:ext>
            </a:extLst>
          </p:cNvPr>
          <p:cNvSpPr>
            <a:spLocks noGrp="1"/>
          </p:cNvSpPr>
          <p:nvPr>
            <p:ph type="body" idx="1"/>
          </p:nvPr>
        </p:nvSpPr>
        <p:spPr/>
        <p:txBody>
          <a:bodyPr/>
          <a:lstStyle/>
          <a:p>
            <a:r>
              <a:rPr lang="en-US"/>
              <a:t>Good morning! Thank you for joining us for this training session.</a:t>
            </a:r>
          </a:p>
          <a:p>
            <a:r>
              <a:rPr lang="en-US"/>
              <a:t>Let’s complete an introduction of 1) the training team &amp; 2) participants</a:t>
            </a:r>
          </a:p>
          <a:p>
            <a:r>
              <a:rPr lang="en-US"/>
              <a:t>Here’s what to tell us:</a:t>
            </a:r>
          </a:p>
          <a:p>
            <a:r>
              <a:rPr lang="en-US"/>
              <a:t>Your Name</a:t>
            </a:r>
          </a:p>
          <a:p>
            <a:r>
              <a:rPr lang="en-US"/>
              <a:t>Your Role</a:t>
            </a:r>
          </a:p>
          <a:p>
            <a:r>
              <a:rPr lang="en-US"/>
              <a:t>How long you’ve been in your role</a:t>
            </a:r>
          </a:p>
          <a:p>
            <a:r>
              <a:rPr lang="en-US"/>
              <a:t>How long you’ve been at International</a:t>
            </a:r>
          </a:p>
          <a:p>
            <a:r>
              <a:rPr lang="en-US"/>
              <a:t>What you would like the outcome of this training to be</a:t>
            </a:r>
          </a:p>
          <a:p>
            <a:r>
              <a:rPr lang="en-US"/>
              <a:t>{Use post it notes to capture the outcomes the team wants – unless this is virtual then use mural or a separate PPT slide}</a:t>
            </a:r>
          </a:p>
          <a:p>
            <a:r>
              <a:rPr lang="en-US"/>
              <a:t>Now lets talk about logistics {when to expect breaks, lunch and what time will the training end} </a:t>
            </a:r>
          </a:p>
          <a:p>
            <a:r>
              <a:rPr lang="en-US"/>
              <a:t>Are we recording this? Will we send the deck out or where can they get a copy – is it in Spanish and English?</a:t>
            </a:r>
          </a:p>
          <a:p>
            <a:endParaRPr lang="en-US"/>
          </a:p>
          <a:p>
            <a:r>
              <a:rPr lang="en-US"/>
              <a:t>Next slide</a:t>
            </a:r>
          </a:p>
        </p:txBody>
      </p:sp>
      <p:sp>
        <p:nvSpPr>
          <p:cNvPr id="4" name="Slide Number Placeholder 3">
            <a:extLst>
              <a:ext uri="{FF2B5EF4-FFF2-40B4-BE49-F238E27FC236}">
                <a16:creationId xmlns:a16="http://schemas.microsoft.com/office/drawing/2014/main" id="{413271E1-0D96-ACE3-8240-16B1D96FC8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3466-CD7B-4A6B-9621-793986DE1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1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C802-29C8-2B0B-EAB9-22AC1AD1B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85388-89F2-E8C2-D1B3-5B92A2ACD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86155-747B-D219-26D8-B64AE1F222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970EA9-D55F-491A-8BDB-0726ACD70D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78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05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85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14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3076-63AE-19C7-74BB-A2173A7D4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8181D-78B5-C166-4A15-B51601D8C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9038C-0E48-55A8-F572-464BADB2F905}"/>
              </a:ext>
            </a:extLst>
          </p:cNvPr>
          <p:cNvSpPr>
            <a:spLocks noGrp="1"/>
          </p:cNvSpPr>
          <p:nvPr>
            <p:ph type="body" idx="1"/>
          </p:nvPr>
        </p:nvSpPr>
        <p:spPr/>
        <p:txBody>
          <a:bodyPr/>
          <a:lstStyle/>
          <a:p>
            <a:r>
              <a:rPr lang="en-US"/>
              <a:t>This is the last slide in the initial escalation process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Victor - </a:t>
            </a:r>
            <a:r>
              <a:rPr lang="en-US">
                <a:cs typeface="Calibri"/>
              </a:rPr>
              <a:t>This has to be part of the core initial presentation (process)</a:t>
            </a:r>
            <a:endParaRPr lang="en-US"/>
          </a:p>
          <a:p>
            <a:endParaRPr lang="en-US"/>
          </a:p>
        </p:txBody>
      </p:sp>
      <p:sp>
        <p:nvSpPr>
          <p:cNvPr id="4" name="Slide Number Placeholder 3">
            <a:extLst>
              <a:ext uri="{FF2B5EF4-FFF2-40B4-BE49-F238E27FC236}">
                <a16:creationId xmlns:a16="http://schemas.microsoft.com/office/drawing/2014/main" id="{E0696F51-16D7-75EB-2E34-BCADCC01F1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41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last slide in the initial escalation process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Victor - </a:t>
            </a:r>
            <a:r>
              <a:rPr lang="en-US">
                <a:cs typeface="Calibri"/>
              </a:rPr>
              <a:t>This has to be part of the core initial presentation (process)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84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2E43-4DC7-A651-0B17-DEA800636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A02AB-1F12-5AAF-99AC-48C22DC15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D263D-9593-413F-65E4-E9D0B4658B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62E65B-AF8F-DEE3-3AC3-F960B87ED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476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25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22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7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E3A7-88E9-DC83-5F9F-AAEEC4C95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8F414-7C7C-24A9-896F-0A6F72F5F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E2E40-F719-4567-364A-2F29C6FDB2E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194F84EC-D061-592C-8099-635F6B9A90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056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791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381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373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205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EF91A-7445-632C-5E5F-7EDF7DD9A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CBFCB-105F-8F55-B3E8-5E9FA6B6A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DF3AD-FD4B-4EBC-5F3D-080CD4ACE7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203870-7F05-7544-B3DA-82C2EB188B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64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BBFF8-A7E9-EABA-43A2-1C578B88D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7FADE-E7F6-0A88-387E-4EFF15B8E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944CB-8EA4-9E3F-680F-66A72A2D08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C11EFA-05A5-2925-CEEF-CECAFEC334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67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963466-CD7B-4A6B-9621-793986DE1450}" type="slidenum">
              <a:rPr lang="en-US" smtClean="0"/>
              <a:t>39</a:t>
            </a:fld>
            <a:endParaRPr lang="en-US"/>
          </a:p>
        </p:txBody>
      </p:sp>
    </p:spTree>
    <p:extLst>
      <p:ext uri="{BB962C8B-B14F-4D97-AF65-F5344CB8AC3E}">
        <p14:creationId xmlns:p14="http://schemas.microsoft.com/office/powerpoint/2010/main" val="3614719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9CD586-C145-4C08-8ECD-C931AA628107}" type="slidenum">
              <a:rPr lang="en-GB" smtClean="0"/>
              <a:t>40</a:t>
            </a:fld>
            <a:endParaRPr lang="en-GB"/>
          </a:p>
        </p:txBody>
      </p:sp>
    </p:spTree>
    <p:extLst>
      <p:ext uri="{BB962C8B-B14F-4D97-AF65-F5344CB8AC3E}">
        <p14:creationId xmlns:p14="http://schemas.microsoft.com/office/powerpoint/2010/main" val="3816376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4A0BE-87FE-1575-04B7-587AE27DD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90F01-AD48-EB63-68B6-1E492A748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92D6E-4129-3AC0-4EE0-0B194F747F7A}"/>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99AC46C-60BF-BD12-CC85-DC322F90C2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3466-CD7B-4A6B-9621-793986DE1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862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3A42-3A1E-AFF4-F00E-B4408355C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BC9B9-632C-E0F0-01C6-75E6BE120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A2E52-DD2B-7D16-D849-D41DEEA1188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91E817F-4BEA-6ACA-2C92-24111A5E9C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3466-CD7B-4A6B-9621-793986DE1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5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3466-CD7B-4A6B-9621-793986DE1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468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066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2D421-CF17-E0EC-ABC2-2613CDC44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2BFC7-99AE-E82F-7188-BD25DC63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6F731-765A-F9B9-40B0-5C2D8AA281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705330-AE73-2E53-BC2B-C96DA7397D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10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656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484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58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883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8C84-0B72-EFE0-98D8-01FCCAA23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1E730-6D70-0CB2-FE06-53DE3A897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D4C02-5100-8DF6-FB5C-F03E2E53296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9C6F9B9-CA6B-DBAB-3BC5-B9B7D47BDA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304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113C-5A63-83B8-12BC-E4F802003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45B65-7845-C958-20C9-BE98F6D8D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7F938-DC98-14C7-BFC1-9CD7A594BC7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12C1A2E-5E51-F0FF-7F8F-63DA3C70ED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146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3323-D87A-5095-AE94-CC14AEED7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B8AC3-C66F-6F29-8F6A-60B294D3F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CA2CC-92CA-020A-F17E-9F163214B2B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175D1C0-C639-26BA-EFA0-54934D67D0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DE8A-E49F-AF40-93BB-65DB3C1011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3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Symbol"/>
              <a:buChar char="•"/>
            </a:pPr>
            <a:r>
              <a:rPr lang="en-US"/>
              <a:t>Meet the Thinking Model. </a:t>
            </a:r>
          </a:p>
          <a:p>
            <a:pPr marL="174982" indent="-174982">
              <a:buFont typeface="Symbol"/>
              <a:buChar char="•"/>
            </a:pPr>
            <a:r>
              <a:rPr lang="en-US"/>
              <a:t>The Thinking Model gives us a simple, logical path to connect our results to our values and to learn each step of the way.</a:t>
            </a:r>
            <a:endParaRPr lang="en-US">
              <a:ea typeface="Calibri"/>
              <a:cs typeface="Calibri"/>
            </a:endParaRPr>
          </a:p>
          <a:p>
            <a:pPr marL="174982" indent="-174982">
              <a:buFont typeface="Symbol"/>
              <a:buChar char="•"/>
            </a:pPr>
            <a:r>
              <a:rPr lang="en-US"/>
              <a:t>When we use the thinking model, we’re intentional in considering who we serve and how we show up for them. </a:t>
            </a:r>
            <a:endParaRPr lang="en-US">
              <a:ea typeface="Calibri"/>
              <a:cs typeface="Calibri"/>
            </a:endParaRPr>
          </a:p>
          <a:p>
            <a:pPr marL="174982" indent="-174982">
              <a:buFont typeface="Symbol"/>
              <a:buChar char="•"/>
            </a:pPr>
            <a:r>
              <a:rPr lang="en-US"/>
              <a:t>It helps us reflect, so we can constantly learn and improve, just like LEGO.</a:t>
            </a:r>
            <a:endParaRPr lang="en-US">
              <a:ea typeface="Calibri"/>
              <a:cs typeface="Calibri"/>
            </a:endParaRPr>
          </a:p>
          <a:p>
            <a:pPr marL="174982" indent="-174982">
              <a:buFont typeface="Symbol"/>
              <a:buChar char="•"/>
            </a:pPr>
            <a:r>
              <a:rPr lang="en-US"/>
              <a:t>When we do this well, we solve problems that matter to our stakeholders in a way that: </a:t>
            </a:r>
            <a:endParaRPr lang="en-US">
              <a:ea typeface="Calibri"/>
              <a:cs typeface="Calibri"/>
            </a:endParaRPr>
          </a:p>
          <a:p>
            <a:pPr marL="641600" lvl="1" indent="-174982">
              <a:buFont typeface="Courier New"/>
              <a:buChar char="○"/>
            </a:pPr>
            <a:r>
              <a:rPr lang="en-US"/>
              <a:t>Builds trust among us </a:t>
            </a:r>
            <a:endParaRPr lang="en-US">
              <a:ea typeface="Calibri"/>
              <a:cs typeface="Calibri"/>
            </a:endParaRPr>
          </a:p>
          <a:p>
            <a:pPr marL="641600" lvl="1" indent="-174982">
              <a:buFont typeface="Courier New"/>
              <a:buChar char="○"/>
            </a:pPr>
            <a:r>
              <a:rPr lang="en-US"/>
              <a:t>Supports a stronger stakeholder experience, including for us, as employees, but also our partners across TRATON, our investors &amp; shareholders, the environment, and most importantly, our customers. </a:t>
            </a:r>
            <a:endParaRPr lang="en-US">
              <a:ea typeface="Calibri"/>
              <a:cs typeface="Calibri"/>
            </a:endParaRPr>
          </a:p>
          <a:p>
            <a:pPr marL="641600" lvl="1" indent="-174982">
              <a:buFont typeface="Courier New"/>
              <a:buChar char="○"/>
            </a:pPr>
            <a:r>
              <a:rPr lang="en-US"/>
              <a:t>Establishes standards that carry the company into the next 100 years and beyond. </a:t>
            </a:r>
            <a:endParaRPr lang="en-US">
              <a:ea typeface="Calibri"/>
              <a:cs typeface="Calibri"/>
            </a:endParaRPr>
          </a:p>
          <a:p>
            <a:pPr marL="174982" indent="-174982">
              <a:buFont typeface="Symbol"/>
              <a:buChar char="•"/>
            </a:pPr>
            <a:r>
              <a:rPr lang="en-US"/>
              <a:t>The thinking model doesn’t work on its own.</a:t>
            </a:r>
            <a:endParaRPr lang="en-US">
              <a:ea typeface="Calibri"/>
              <a:cs typeface="Calibri"/>
            </a:endParaRPr>
          </a:p>
          <a:p>
            <a:pPr marL="174982" indent="-174982">
              <a:buFont typeface="Symbol"/>
              <a:buChar char="•"/>
            </a:pPr>
            <a:r>
              <a:rPr lang="en-US"/>
              <a:t>We have to practice every day and feel its benefits.</a:t>
            </a:r>
            <a:endParaRPr lang="en-US">
              <a:ea typeface="Calibri"/>
              <a:cs typeface="Calibri"/>
            </a:endParaRPr>
          </a:p>
          <a:p>
            <a:pPr marL="174982" indent="-174982">
              <a:buFont typeface="Symbol"/>
              <a:buChar char="•"/>
            </a:pPr>
            <a:r>
              <a:rPr lang="en-US"/>
              <a:t>In order to do that, let’s take a closer look at each piece now.</a:t>
            </a:r>
            <a:endParaRPr lang="en-US">
              <a:ea typeface="Calibri"/>
              <a:cs typeface="Calibri"/>
            </a:endParaRPr>
          </a:p>
        </p:txBody>
      </p:sp>
      <p:sp>
        <p:nvSpPr>
          <p:cNvPr id="4" name="Slide Number Placeholder 3"/>
          <p:cNvSpPr>
            <a:spLocks noGrp="1"/>
          </p:cNvSpPr>
          <p:nvPr>
            <p:ph type="sldNum" sz="quarter" idx="5"/>
          </p:nvPr>
        </p:nvSpPr>
        <p:spPr/>
        <p:txBody>
          <a:bodyPr/>
          <a:lstStyle/>
          <a:p>
            <a:fld id="{A29CD586-C145-4C08-8ECD-C931AA628107}" type="slidenum">
              <a:rPr lang="en-GB" smtClean="0"/>
              <a:pPr/>
              <a:t>5</a:t>
            </a:fld>
            <a:endParaRPr lang="en-GB"/>
          </a:p>
        </p:txBody>
      </p:sp>
    </p:spTree>
    <p:extLst>
      <p:ext uri="{BB962C8B-B14F-4D97-AF65-F5344CB8AC3E}">
        <p14:creationId xmlns:p14="http://schemas.microsoft.com/office/powerpoint/2010/main" val="377520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963466-CD7B-4A6B-9621-793986DE1450}" type="slidenum">
              <a:rPr lang="en-US" smtClean="0"/>
              <a:t>6</a:t>
            </a:fld>
            <a:endParaRPr lang="en-US"/>
          </a:p>
        </p:txBody>
      </p:sp>
    </p:spTree>
    <p:extLst>
      <p:ext uri="{BB962C8B-B14F-4D97-AF65-F5344CB8AC3E}">
        <p14:creationId xmlns:p14="http://schemas.microsoft.com/office/powerpoint/2010/main" val="298408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963466-CD7B-4A6B-9621-793986DE1450}" type="slidenum">
              <a:rPr lang="en-US" smtClean="0"/>
              <a:t>7</a:t>
            </a:fld>
            <a:endParaRPr lang="en-US"/>
          </a:p>
        </p:txBody>
      </p:sp>
    </p:spTree>
    <p:extLst>
      <p:ext uri="{BB962C8B-B14F-4D97-AF65-F5344CB8AC3E}">
        <p14:creationId xmlns:p14="http://schemas.microsoft.com/office/powerpoint/2010/main" val="40251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Everything begins with a supply disruption which causes a risk to the Plant to get parts, either the supplier can’t, or won’t provide parts</a:t>
            </a:r>
            <a:endParaRPr lang="en-US">
              <a:cs typeface="Calibri"/>
            </a:endParaRPr>
          </a:p>
          <a:p>
            <a:r>
              <a:rPr lang="en-US"/>
              <a:t>We’ve listed, general, areas each team manages</a:t>
            </a:r>
            <a:endParaRPr lang="en-US">
              <a:cs typeface="Calibri"/>
            </a:endParaRPr>
          </a:p>
          <a:p>
            <a:r>
              <a:rPr lang="en-US"/>
              <a:t>On the Logistics side, you can see what may cause a disruption – there are of course of events that cause disruption, but these are the primary causes</a:t>
            </a:r>
            <a:endParaRPr lang="en-US">
              <a:cs typeface="Calibri"/>
            </a:endParaRPr>
          </a:p>
          <a:p>
            <a:r>
              <a:rPr lang="en-US"/>
              <a:t>Then we move to escalation, and you’ll see again on the Logistics side of the equation what the SCIS manages with out escalation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8F84A3-8B62-466C-BD3D-CA1E2CA2C738}" type="slidenum">
              <a:rPr kumimoji="0" 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2546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963466-CD7B-4A6B-9621-793986DE1450}" type="slidenum">
              <a:rPr lang="en-US" smtClean="0"/>
              <a:t>9</a:t>
            </a:fld>
            <a:endParaRPr lang="en-US"/>
          </a:p>
        </p:txBody>
      </p:sp>
    </p:spTree>
    <p:extLst>
      <p:ext uri="{BB962C8B-B14F-4D97-AF65-F5344CB8AC3E}">
        <p14:creationId xmlns:p14="http://schemas.microsoft.com/office/powerpoint/2010/main" val="4123341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hort — Fifth 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6"/>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INTL Text Office" pitchFamily="2" charset="0"/>
                <a:ea typeface="INTL Text Office" pitchFamily="2" charset="0"/>
                <a:cs typeface="INTL Text Office" pitchFamily="2"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white"/>
                </a:solidFill>
                <a:effectLst/>
                <a:uLnTx/>
                <a:uFillTx/>
                <a:latin typeface="INTL Headline Office Medium" pitchFamily="2" charset="0"/>
                <a:ea typeface="INTL Headline Office Medium" pitchFamily="2" charset="0"/>
                <a:cs typeface="INTL Headline Office Medium" pitchFamily="2" charset="0"/>
              </a:rPr>
              <a:t>INTERNATIONAL.COM</a:t>
            </a:r>
          </a:p>
        </p:txBody>
      </p:sp>
      <p:sp>
        <p:nvSpPr>
          <p:cNvPr id="7" name="TextBox 6">
            <a:extLst>
              <a:ext uri="{FF2B5EF4-FFF2-40B4-BE49-F238E27FC236}">
                <a16:creationId xmlns:a16="http://schemas.microsoft.com/office/drawing/2014/main" id="{7E317366-18A2-0619-F9E8-6D005CF92D36}"/>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rPr>
              <a:t>CONFIDENTIAL AND PROPRIETARY TO INTERNATIONAL</a:t>
            </a:r>
          </a:p>
        </p:txBody>
      </p:sp>
      <p:pic>
        <p:nvPicPr>
          <p:cNvPr id="14" name="Graphic 13">
            <a:extLst>
              <a:ext uri="{FF2B5EF4-FFF2-40B4-BE49-F238E27FC236}">
                <a16:creationId xmlns:a16="http://schemas.microsoft.com/office/drawing/2014/main" id="{D6C8E6A0-9881-4468-CB10-8694CF771F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0537" y="144252"/>
            <a:ext cx="2483602" cy="254726"/>
          </a:xfrm>
          <a:prstGeom prst="rect">
            <a:avLst/>
          </a:prstGeom>
        </p:spPr>
      </p:pic>
      <p:sp>
        <p:nvSpPr>
          <p:cNvPr id="15" name="Text Placeholder 7">
            <a:extLst>
              <a:ext uri="{FF2B5EF4-FFF2-40B4-BE49-F238E27FC236}">
                <a16:creationId xmlns:a16="http://schemas.microsoft.com/office/drawing/2014/main" id="{1B7B5ED6-BEAD-BC20-28A5-EF9C30731761}"/>
              </a:ext>
            </a:extLst>
          </p:cNvPr>
          <p:cNvSpPr>
            <a:spLocks noGrp="1"/>
          </p:cNvSpPr>
          <p:nvPr>
            <p:ph type="body" sz="quarter" idx="13"/>
          </p:nvPr>
        </p:nvSpPr>
        <p:spPr>
          <a:xfrm>
            <a:off x="190500" y="3141060"/>
            <a:ext cx="10423525" cy="1676625"/>
          </a:xfrm>
        </p:spPr>
        <p:txBody>
          <a:bodyPr anchor="t"/>
          <a:lstStyle>
            <a:lvl1pPr marL="0" indent="0">
              <a:lnSpc>
                <a:spcPct val="84000"/>
              </a:lnSpc>
              <a:spcBef>
                <a:spcPts val="0"/>
              </a:spcBef>
              <a:spcAft>
                <a:spcPts val="0"/>
              </a:spcAft>
              <a:buNone/>
              <a:defRPr sz="5400" cap="all" spc="0" baseline="0">
                <a:solidFill>
                  <a:schemeClr val="tx1"/>
                </a:solidFill>
                <a:latin typeface="+mj-lt"/>
              </a:defRPr>
            </a:lvl1pPr>
          </a:lstStyle>
          <a:p>
            <a:pPr lvl="0"/>
            <a:r>
              <a:rPr lang="en-US"/>
              <a:t>Click to edit Master text styles</a:t>
            </a:r>
          </a:p>
        </p:txBody>
      </p:sp>
      <p:sp>
        <p:nvSpPr>
          <p:cNvPr id="3" name="Date Placeholder 2">
            <a:extLst>
              <a:ext uri="{FF2B5EF4-FFF2-40B4-BE49-F238E27FC236}">
                <a16:creationId xmlns:a16="http://schemas.microsoft.com/office/drawing/2014/main" id="{05CC3FB1-6C68-BF5C-761A-5BA34D37C38D}"/>
              </a:ext>
            </a:extLst>
          </p:cNvPr>
          <p:cNvSpPr>
            <a:spLocks noGrp="1"/>
          </p:cNvSpPr>
          <p:nvPr>
            <p:ph type="dt" sz="half" idx="26"/>
          </p:nvPr>
        </p:nvSpPr>
        <p:spPr/>
        <p:txBody>
          <a:bodyPr/>
          <a:lstStyle>
            <a:lvl1pPr>
              <a:defRPr cap="all"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E5F6824-1917-43E1-81FA-7259564898A5}" type="datetime1">
              <a:rPr kumimoji="0" lang="en-GB" sz="600" b="0" i="0" u="none" strike="noStrike" kern="1200" cap="all" spc="0" normalizeH="0" baseline="0" noProof="0" smtClean="0">
                <a:ln>
                  <a:noFill/>
                </a:ln>
                <a:solidFill>
                  <a:prstClr val="white"/>
                </a:solidFill>
                <a:effectLst/>
                <a:uLnTx/>
                <a:uFillTx/>
                <a:latin typeface="INTL Headline Office Light" pitchFamily="2" charset="0"/>
                <a:ea typeface="INTL Headline Office Light" pitchFamily="2" charset="0"/>
                <a:cs typeface="INTL Headline Office Light" pitchFamily="2" charset="0"/>
              </a:rPr>
              <a:t>01/10/2025</a:t>
            </a:fld>
            <a:endParaRPr kumimoji="0" lang="en-GB" sz="6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endParaRPr>
          </a:p>
        </p:txBody>
      </p:sp>
      <p:sp>
        <p:nvSpPr>
          <p:cNvPr id="4" name="Footer Placeholder 3">
            <a:extLst>
              <a:ext uri="{FF2B5EF4-FFF2-40B4-BE49-F238E27FC236}">
                <a16:creationId xmlns:a16="http://schemas.microsoft.com/office/drawing/2014/main" id="{8CF5BF89-F362-088A-FAB3-5FF3C1957C65}"/>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 b="0" i="0" u="none" strike="noStrike" kern="1200" cap="all" spc="0" normalizeH="0" baseline="0" noProof="0">
                <a:ln>
                  <a:noFill/>
                </a:ln>
                <a:noFill/>
                <a:effectLst/>
                <a:uLnTx/>
                <a:uFillTx/>
                <a:latin typeface="INTL Headline Office Medium" pitchFamily="2" charset="0"/>
                <a:ea typeface="INTL Headline Office Medium" pitchFamily="2" charset="0"/>
                <a:cs typeface="INTL Headline Office Medium" pitchFamily="2" charset="0"/>
              </a:rPr>
              <a:t>SECTION TITLE HERE</a:t>
            </a:r>
          </a:p>
        </p:txBody>
      </p:sp>
      <p:sp>
        <p:nvSpPr>
          <p:cNvPr id="5" name="Slide Number Placeholder 4">
            <a:extLst>
              <a:ext uri="{FF2B5EF4-FFF2-40B4-BE49-F238E27FC236}">
                <a16:creationId xmlns:a16="http://schemas.microsoft.com/office/drawing/2014/main" id="{2CEAD23D-697C-3FE6-3E80-4434B3F3B15A}"/>
              </a:ext>
            </a:extLst>
          </p:cNvPr>
          <p:cNvSpPr>
            <a:spLocks noGrp="1"/>
          </p:cNvSpPr>
          <p:nvPr>
            <p:ph type="sldNum" sz="quarter" idx="28"/>
          </p:nvPr>
        </p:nvSpPr>
        <p:spPr/>
        <p:txBody>
          <a:bodyPr/>
          <a:lstStyle>
            <a:lvl1pPr>
              <a:defRPr cap="all"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white"/>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6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10810093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ng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6"/>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INTL Text Office" pitchFamily="2" charset="0"/>
                <a:ea typeface="INTL Text Office" pitchFamily="2" charset="0"/>
                <a:cs typeface="INTL Text Office" pitchFamily="2"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2905" y="1072946"/>
            <a:ext cx="2010166" cy="24368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black"/>
                </a:solidFill>
                <a:effectLst/>
                <a:uLnTx/>
                <a:uFillTx/>
                <a:latin typeface="INTL Headline Office Medium" pitchFamily="2" charset="0"/>
                <a:ea typeface="INTL Headline Office Medium" pitchFamily="2" charset="0"/>
                <a:cs typeface="INTL Headline Office Medium" pitchFamily="2" charset="0"/>
              </a:rPr>
              <a:t>INTERNATIONAL.COM</a:t>
            </a:r>
          </a:p>
        </p:txBody>
      </p:sp>
      <p:sp>
        <p:nvSpPr>
          <p:cNvPr id="10" name="Underrubrik 2">
            <a:extLst>
              <a:ext uri="{FF2B5EF4-FFF2-40B4-BE49-F238E27FC236}">
                <a16:creationId xmlns:a16="http://schemas.microsoft.com/office/drawing/2014/main" id="{A20A2082-72FA-1EFF-5280-68075C79F81E}"/>
              </a:ext>
            </a:extLst>
          </p:cNvPr>
          <p:cNvSpPr>
            <a:spLocks noGrp="1"/>
          </p:cNvSpPr>
          <p:nvPr>
            <p:ph type="subTitle" idx="14"/>
          </p:nvPr>
        </p:nvSpPr>
        <p:spPr>
          <a:xfrm>
            <a:off x="190500" y="3624784"/>
            <a:ext cx="8493125" cy="658813"/>
          </a:xfrm>
        </p:spPr>
        <p:txBody>
          <a:bodyPr vert="horz" lIns="0" tIns="0" rIns="0" bIns="0" rtlCol="0" anchor="t">
            <a:noAutofit/>
          </a:bodyPr>
          <a:lstStyle>
            <a:lvl1pPr marL="0" indent="0">
              <a:lnSpc>
                <a:spcPct val="84000"/>
              </a:lnSpc>
              <a:spcAft>
                <a:spcPts val="0"/>
              </a:spcAft>
              <a:buNone/>
              <a:defRPr lang="sv-SE" sz="2700" cap="all" spc="0" baseline="0" dirty="0">
                <a:solidFill>
                  <a:schemeClr val="tx1"/>
                </a:solidFill>
                <a:latin typeface="INTL Headline Office Light" pitchFamily="2" charset="0"/>
                <a:ea typeface="INTL Headline Office Light" pitchFamily="2" charset="0"/>
                <a:cs typeface="INTL Headline Office Light" pitchFamily="2" charset="0"/>
              </a:defRPr>
            </a:lvl1pPr>
          </a:lstStyle>
          <a:p>
            <a:pPr marL="457200" lvl="0" indent="-457200">
              <a:spcBef>
                <a:spcPct val="0"/>
              </a:spcBef>
            </a:pPr>
            <a:r>
              <a:rPr lang="en-US"/>
              <a:t>Click to edit Master subtitle style</a:t>
            </a:r>
            <a:endParaRPr lang="en-GB"/>
          </a:p>
        </p:txBody>
      </p:sp>
      <p:sp>
        <p:nvSpPr>
          <p:cNvPr id="7" name="TextBox 6">
            <a:extLst>
              <a:ext uri="{FF2B5EF4-FFF2-40B4-BE49-F238E27FC236}">
                <a16:creationId xmlns:a16="http://schemas.microsoft.com/office/drawing/2014/main" id="{0A867137-2ACC-7A2B-C517-7DA7459772DC}"/>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rPr>
              <a:t>CONFIDENTIAL AND PROPRIETARY TO INTERNATIONAL</a:t>
            </a:r>
          </a:p>
        </p:txBody>
      </p:sp>
      <p:pic>
        <p:nvPicPr>
          <p:cNvPr id="11" name="Graphic 10">
            <a:extLst>
              <a:ext uri="{FF2B5EF4-FFF2-40B4-BE49-F238E27FC236}">
                <a16:creationId xmlns:a16="http://schemas.microsoft.com/office/drawing/2014/main" id="{93A35B0B-A7BD-655F-9907-9A3F9EE937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
        <p:nvSpPr>
          <p:cNvPr id="12" name="Text Placeholder 7">
            <a:extLst>
              <a:ext uri="{FF2B5EF4-FFF2-40B4-BE49-F238E27FC236}">
                <a16:creationId xmlns:a16="http://schemas.microsoft.com/office/drawing/2014/main" id="{39B2AF9D-02D8-26D8-384C-99945580D219}"/>
              </a:ext>
            </a:extLst>
          </p:cNvPr>
          <p:cNvSpPr>
            <a:spLocks noGrp="1"/>
          </p:cNvSpPr>
          <p:nvPr>
            <p:ph type="body" sz="quarter" idx="13"/>
          </p:nvPr>
        </p:nvSpPr>
        <p:spPr>
          <a:xfrm>
            <a:off x="190500" y="3286559"/>
            <a:ext cx="8493125" cy="354013"/>
          </a:xfrm>
        </p:spPr>
        <p:txBody>
          <a:bodyPr anchor="t"/>
          <a:lstStyle>
            <a:lvl1pPr marL="0" indent="0">
              <a:lnSpc>
                <a:spcPct val="84000"/>
              </a:lnSpc>
              <a:spcBef>
                <a:spcPts val="0"/>
              </a:spcBef>
              <a:spcAft>
                <a:spcPts val="0"/>
              </a:spcAft>
              <a:buNone/>
              <a:defRPr sz="2700" cap="all" spc="0" baseline="0">
                <a:solidFill>
                  <a:schemeClr val="tx1"/>
                </a:solidFill>
                <a:latin typeface="+mj-lt"/>
              </a:defRPr>
            </a:lvl1pPr>
          </a:lstStyle>
          <a:p>
            <a:pPr lvl="0"/>
            <a:r>
              <a:rPr lang="en-US"/>
              <a:t>Click to edit Master text styles</a:t>
            </a:r>
          </a:p>
        </p:txBody>
      </p:sp>
      <p:sp>
        <p:nvSpPr>
          <p:cNvPr id="3" name="Date Placeholder 2">
            <a:extLst>
              <a:ext uri="{FF2B5EF4-FFF2-40B4-BE49-F238E27FC236}">
                <a16:creationId xmlns:a16="http://schemas.microsoft.com/office/drawing/2014/main" id="{EB5EB67A-EA37-93A0-260E-D715AA42B5D5}"/>
              </a:ext>
            </a:extLst>
          </p:cNvPr>
          <p:cNvSpPr>
            <a:spLocks noGrp="1"/>
          </p:cNvSpPr>
          <p:nvPr>
            <p:ph type="dt" sz="half" idx="26"/>
          </p:nvPr>
        </p:nvSpPr>
        <p:spPr/>
        <p:txBody>
          <a:bodyPr/>
          <a:lstStyle>
            <a:lvl1pPr>
              <a:defRPr cap="all"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6E83F8B-BC1B-4017-8DBD-A93F999495A1}" type="datetime1">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t>01/10/2025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8" name="Footer Placeholder 7">
            <a:extLst>
              <a:ext uri="{FF2B5EF4-FFF2-40B4-BE49-F238E27FC236}">
                <a16:creationId xmlns:a16="http://schemas.microsoft.com/office/drawing/2014/main" id="{78439316-ADE2-719D-418D-103EE126DF7D}"/>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 b="0" i="0" u="none" strike="noStrike" kern="1200" cap="all" spc="0" normalizeH="0" baseline="0" noProof="0">
                <a:ln>
                  <a:noFill/>
                </a:ln>
                <a:noFill/>
                <a:effectLst/>
                <a:uLnTx/>
                <a:uFillTx/>
                <a:latin typeface="INTL Headline Office Medium" pitchFamily="2" charset="0"/>
                <a:ea typeface="INTL Headline Office Medium" pitchFamily="2" charset="0"/>
                <a:cs typeface="INTL Headline Office Medium" pitchFamily="2" charset="0"/>
              </a:rPr>
              <a:t>SECTION TITLE HERE</a:t>
            </a:r>
          </a:p>
        </p:txBody>
      </p:sp>
      <p:sp>
        <p:nvSpPr>
          <p:cNvPr id="13" name="Slide Number Placeholder 12">
            <a:extLst>
              <a:ext uri="{FF2B5EF4-FFF2-40B4-BE49-F238E27FC236}">
                <a16:creationId xmlns:a16="http://schemas.microsoft.com/office/drawing/2014/main" id="{30B01F05-A5A3-6A21-03D7-F128FDF23C20}"/>
              </a:ext>
            </a:extLst>
          </p:cNvPr>
          <p:cNvSpPr>
            <a:spLocks noGrp="1"/>
          </p:cNvSpPr>
          <p:nvPr>
            <p:ph type="sldNum" sz="quarter" idx="28"/>
          </p:nvPr>
        </p:nvSpPr>
        <p:spPr/>
        <p:txBody>
          <a:bodyPr/>
          <a:lstStyle>
            <a:lvl1pPr>
              <a:defRPr cap="all"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365133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 Orange">
    <p:bg>
      <p:bgPr>
        <a:solidFill>
          <a:schemeClr val="accent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5E1C7A1-731B-3CF7-8C7F-2ED27B82553B}"/>
              </a:ext>
            </a:extLst>
          </p:cNvPr>
          <p:cNvSpPr>
            <a:spLocks noGrp="1"/>
          </p:cNvSpPr>
          <p:nvPr>
            <p:ph type="body" sz="quarter" idx="13"/>
          </p:nvPr>
        </p:nvSpPr>
        <p:spPr>
          <a:xfrm>
            <a:off x="1155700" y="3284538"/>
            <a:ext cx="7527925" cy="354013"/>
          </a:xfrm>
        </p:spPr>
        <p:txBody>
          <a:bodyPr anchor="t"/>
          <a:lstStyle>
            <a:lvl1pPr marL="0" indent="0">
              <a:lnSpc>
                <a:spcPct val="84000"/>
              </a:lnSpc>
              <a:spcBef>
                <a:spcPts val="0"/>
              </a:spcBef>
              <a:spcAft>
                <a:spcPts val="0"/>
              </a:spcAft>
              <a:buNone/>
              <a:defRPr sz="2700" cap="all" spc="0" baseline="0">
                <a:solidFill>
                  <a:schemeClr val="tx1"/>
                </a:solidFill>
                <a:latin typeface="+mj-lt"/>
              </a:defRPr>
            </a:lvl1pPr>
          </a:lstStyle>
          <a:p>
            <a:pPr lvl="0"/>
            <a:r>
              <a:rPr lang="en-US"/>
              <a:t>Click to edit Master text styles</a:t>
            </a:r>
          </a:p>
        </p:txBody>
      </p:sp>
      <p:sp>
        <p:nvSpPr>
          <p:cNvPr id="12" name="Text Placeholder 11">
            <a:extLst>
              <a:ext uri="{FF2B5EF4-FFF2-40B4-BE49-F238E27FC236}">
                <a16:creationId xmlns:a16="http://schemas.microsoft.com/office/drawing/2014/main" id="{FE308F47-472D-39C9-53A6-94DE767202B2}"/>
              </a:ext>
            </a:extLst>
          </p:cNvPr>
          <p:cNvSpPr>
            <a:spLocks noGrp="1"/>
          </p:cNvSpPr>
          <p:nvPr>
            <p:ph type="body" sz="quarter" idx="26" hasCustomPrompt="1"/>
          </p:nvPr>
        </p:nvSpPr>
        <p:spPr>
          <a:xfrm>
            <a:off x="191294" y="3284538"/>
            <a:ext cx="773113" cy="354013"/>
          </a:xfrm>
        </p:spPr>
        <p:txBody>
          <a:bodyPr anchor="t"/>
          <a:lstStyle>
            <a:lvl1pPr marL="0" indent="0">
              <a:lnSpc>
                <a:spcPct val="84000"/>
              </a:lnSpc>
              <a:spcBef>
                <a:spcPts val="0"/>
              </a:spcBef>
              <a:spcAft>
                <a:spcPts val="0"/>
              </a:spcAft>
              <a:buNone/>
              <a:defRPr sz="2700" cap="all" spc="0" baseline="0">
                <a:solidFill>
                  <a:schemeClr val="tx1"/>
                </a:solidFill>
                <a:latin typeface="+mj-lt"/>
              </a:defRPr>
            </a:lvl1pPr>
          </a:lstStyle>
          <a:p>
            <a:pPr lvl="0"/>
            <a:r>
              <a:rPr lang="en-GB"/>
              <a:t>XX</a:t>
            </a:r>
          </a:p>
        </p:txBody>
      </p:sp>
      <p:sp>
        <p:nvSpPr>
          <p:cNvPr id="9" name="Date Placeholder 8">
            <a:extLst>
              <a:ext uri="{FF2B5EF4-FFF2-40B4-BE49-F238E27FC236}">
                <a16:creationId xmlns:a16="http://schemas.microsoft.com/office/drawing/2014/main" id="{2878A4C8-5D5E-8739-67E0-89B2C6D7B77A}"/>
              </a:ext>
            </a:extLst>
          </p:cNvPr>
          <p:cNvSpPr>
            <a:spLocks noGrp="1"/>
          </p:cNvSpPr>
          <p:nvPr>
            <p:ph type="dt" sz="half" idx="27"/>
          </p:nvPr>
        </p:nvSpPr>
        <p:spPr/>
        <p:txBody>
          <a:bodyPr/>
          <a:lstStyle>
            <a:lvl1pPr>
              <a:defRPr cap="all"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703A498-DB98-48AC-9EDD-C22C3272C1F0}" type="datetime1">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t>01/10/2025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0" name="Footer Placeholder 9">
            <a:extLst>
              <a:ext uri="{FF2B5EF4-FFF2-40B4-BE49-F238E27FC236}">
                <a16:creationId xmlns:a16="http://schemas.microsoft.com/office/drawing/2014/main" id="{CF172C63-F582-A7B7-57CF-B170E7D78CF8}"/>
              </a:ext>
            </a:extLst>
          </p:cNvPr>
          <p:cNvSpPr>
            <a:spLocks noGrp="1"/>
          </p:cNvSpPr>
          <p:nvPr>
            <p:ph type="ftr" sz="quarter" idx="28"/>
          </p:nvPr>
        </p:nvSpPr>
        <p:spPr/>
        <p:txBody>
          <a:bodyPr/>
          <a:lstStyle>
            <a:lvl1pPr>
              <a:defRPr cap="all"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black"/>
                </a:solidFill>
                <a:effectLst/>
                <a:uLnTx/>
                <a:uFillTx/>
                <a:latin typeface="INTL Headline Office Medium" pitchFamily="2" charset="0"/>
                <a:ea typeface="INTL Headline Office Medium" pitchFamily="2" charset="0"/>
                <a:cs typeface="INTL Headline Office Medium" pitchFamily="2" charset="0"/>
              </a:rPr>
              <a:t>SECTION TITLE HERE</a:t>
            </a:r>
          </a:p>
        </p:txBody>
      </p:sp>
      <p:sp>
        <p:nvSpPr>
          <p:cNvPr id="11" name="Slide Number Placeholder 10">
            <a:extLst>
              <a:ext uri="{FF2B5EF4-FFF2-40B4-BE49-F238E27FC236}">
                <a16:creationId xmlns:a16="http://schemas.microsoft.com/office/drawing/2014/main" id="{3327C6EC-9FAA-95C6-0381-93DD5EFD89B1}"/>
              </a:ext>
            </a:extLst>
          </p:cNvPr>
          <p:cNvSpPr>
            <a:spLocks noGrp="1"/>
          </p:cNvSpPr>
          <p:nvPr>
            <p:ph type="sldNum" sz="quarter" idx="29"/>
          </p:nvPr>
        </p:nvSpPr>
        <p:spPr/>
        <p:txBody>
          <a:bodyPr/>
          <a:lstStyle>
            <a:lvl1pPr>
              <a:defRPr cap="all"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198304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01D2D8-BEC3-4672-AEA8-7B5136C8B6F8}" type="datetime1">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t>01/10/2025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black"/>
                </a:solidFill>
                <a:effectLst/>
                <a:uLnTx/>
                <a:uFillTx/>
                <a:latin typeface="INTL Headline Office Medium" pitchFamily="2" charset="0"/>
                <a:ea typeface="INTL Headline Office Medium" pitchFamily="2" charset="0"/>
                <a:cs typeface="INTL Headline Office Medium" pitchFamily="2" charset="0"/>
              </a:rPr>
              <a:t>SECTION TITLE HERE</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1" name="Text Placeholder 9">
            <a:extLst>
              <a:ext uri="{FF2B5EF4-FFF2-40B4-BE49-F238E27FC236}">
                <a16:creationId xmlns:a16="http://schemas.microsoft.com/office/drawing/2014/main" id="{08E45E0F-28A0-F8BA-8069-4BDD568990AC}"/>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latin typeface="INTL Headline Office Light" pitchFamily="2" charset="0"/>
                <a:ea typeface="INTL Headline Office Light" pitchFamily="2" charset="0"/>
                <a:cs typeface="INTL Headline Office Light" pitchFamily="2"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
        <p:nvSpPr>
          <p:cNvPr id="12" name="Title 11">
            <a:extLst>
              <a:ext uri="{FF2B5EF4-FFF2-40B4-BE49-F238E27FC236}">
                <a16:creationId xmlns:a16="http://schemas.microsoft.com/office/drawing/2014/main" id="{99682249-72A8-84A8-16BE-7B869C8DD385}"/>
              </a:ext>
            </a:extLst>
          </p:cNvPr>
          <p:cNvSpPr>
            <a:spLocks noGrp="1"/>
          </p:cNvSpPr>
          <p:nvPr>
            <p:ph type="title"/>
          </p:nvPr>
        </p:nvSpPr>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51501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3004-A35B-B904-79C1-45D57FC06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0B406-74B5-06B7-B098-FF8AF700C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02B03-DFD3-1301-94A6-BE504979085D}"/>
              </a:ext>
            </a:extLst>
          </p:cNvPr>
          <p:cNvSpPr>
            <a:spLocks noGrp="1"/>
          </p:cNvSpPr>
          <p:nvPr>
            <p:ph type="dt" sz="half" idx="10"/>
          </p:nvPr>
        </p:nvSpPr>
        <p:spPr/>
        <p:txBody>
          <a:bodyPr/>
          <a:lstStyle/>
          <a:p>
            <a:fld id="{CA6041B0-AB1A-4A80-9207-5A60A011DF87}" type="datetime1">
              <a:rPr lang="en-GB" smtClean="0"/>
              <a:t>01/10/2025</a:t>
            </a:fld>
            <a:endParaRPr lang="en-US"/>
          </a:p>
        </p:txBody>
      </p:sp>
      <p:sp>
        <p:nvSpPr>
          <p:cNvPr id="5" name="Footer Placeholder 4">
            <a:extLst>
              <a:ext uri="{FF2B5EF4-FFF2-40B4-BE49-F238E27FC236}">
                <a16:creationId xmlns:a16="http://schemas.microsoft.com/office/drawing/2014/main" id="{E45A8CFD-4BCD-058D-5FDD-CC614E0065EF}"/>
              </a:ext>
            </a:extLst>
          </p:cNvPr>
          <p:cNvSpPr>
            <a:spLocks noGrp="1"/>
          </p:cNvSpPr>
          <p:nvPr>
            <p:ph type="ftr" sz="quarter" idx="11"/>
          </p:nvPr>
        </p:nvSpPr>
        <p:spPr/>
        <p:txBody>
          <a:bodyPr/>
          <a:lstStyle/>
          <a:p>
            <a:r>
              <a:rPr lang="en-US"/>
              <a:t>SECTION TITLE HERE</a:t>
            </a:r>
          </a:p>
        </p:txBody>
      </p:sp>
      <p:sp>
        <p:nvSpPr>
          <p:cNvPr id="6" name="Slide Number Placeholder 5">
            <a:extLst>
              <a:ext uri="{FF2B5EF4-FFF2-40B4-BE49-F238E27FC236}">
                <a16:creationId xmlns:a16="http://schemas.microsoft.com/office/drawing/2014/main" id="{AEA813FE-24A4-1D4D-8456-0484B94B863F}"/>
              </a:ext>
            </a:extLst>
          </p:cNvPr>
          <p:cNvSpPr>
            <a:spLocks noGrp="1"/>
          </p:cNvSpPr>
          <p:nvPr>
            <p:ph type="sldNum" sz="quarter" idx="12"/>
          </p:nvPr>
        </p:nvSpPr>
        <p:spPr/>
        <p:txBody>
          <a:bodyPr/>
          <a:lstStyle/>
          <a:p>
            <a:fld id="{6E5808F1-6EE4-4028-9E4A-DD6C60737409}" type="slidenum">
              <a:rPr lang="en-US" smtClean="0"/>
              <a:t>‹#›</a:t>
            </a:fld>
            <a:endParaRPr lang="en-US"/>
          </a:p>
        </p:txBody>
      </p:sp>
    </p:spTree>
    <p:extLst>
      <p:ext uri="{BB962C8B-B14F-4D97-AF65-F5344CB8AC3E}">
        <p14:creationId xmlns:p14="http://schemas.microsoft.com/office/powerpoint/2010/main" val="847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6848A4C-8337-BA4B-D1B1-B6685582D4CE}"/>
              </a:ext>
            </a:extLst>
          </p:cNvPr>
          <p:cNvGraphicFramePr>
            <a:graphicFrameLocks noChangeAspect="1"/>
          </p:cNvGraphicFramePr>
          <p:nvPr userDrawn="1">
            <p:custDataLst>
              <p:tags r:id="rId7"/>
            </p:custDataLst>
            <p:extLst>
              <p:ext uri="{D42A27DB-BD31-4B8C-83A1-F6EECF244321}">
                <p14:modId xmlns:p14="http://schemas.microsoft.com/office/powerpoint/2010/main" val="2525359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8" name="think-cell data - do not delete" hidden="1">
                        <a:extLst>
                          <a:ext uri="{FF2B5EF4-FFF2-40B4-BE49-F238E27FC236}">
                            <a16:creationId xmlns:a16="http://schemas.microsoft.com/office/drawing/2014/main" id="{86848A4C-8337-BA4B-D1B1-B6685582D4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183356" y="157162"/>
            <a:ext cx="7535069" cy="254668"/>
          </a:xfrm>
          <a:prstGeom prst="rect">
            <a:avLst/>
          </a:prstGeom>
        </p:spPr>
        <p:txBody>
          <a:bodyPr vert="horz" lIns="0" tIns="0" rIns="0" bIns="0" rtlCol="0" anchor="t">
            <a:noAutofit/>
          </a:bodyPr>
          <a:lstStyle/>
          <a:p>
            <a:r>
              <a:rPr lang="en-US"/>
              <a:t>Click to edit Master title style</a:t>
            </a:r>
            <a:endParaRPr lang="en-GB"/>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190500" y="2220913"/>
            <a:ext cx="11388725" cy="38893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rot="5400000">
            <a:off x="11424443" y="3313907"/>
            <a:ext cx="919163" cy="228600"/>
          </a:xfrm>
          <a:prstGeom prst="rect">
            <a:avLst/>
          </a:prstGeom>
        </p:spPr>
        <p:txBody>
          <a:bodyPr vert="horz" lIns="0" tIns="0" rIns="0" bIns="0" rtlCol="0" anchor="ctr">
            <a:noAutofit/>
          </a:bodyPr>
          <a:lstStyle>
            <a:lvl1pPr algn="ctr">
              <a:defRPr lang="sv-SE" sz="600" cap="all" baseline="0" smtClean="0">
                <a:latin typeface="INTL Headline Office Light" pitchFamily="2" charset="0"/>
                <a:ea typeface="INTL Headline Office Light" pitchFamily="2" charset="0"/>
                <a:cs typeface="INTL Headline Office Ligh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6B6E47-1B38-48A9-A50B-4EC9C7ABEAA9}" type="datetime1">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t>01/10/2025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rot="5400000">
            <a:off x="10871994" y="1647033"/>
            <a:ext cx="2030412" cy="228601"/>
          </a:xfrm>
          <a:prstGeom prst="rect">
            <a:avLst/>
          </a:prstGeom>
        </p:spPr>
        <p:txBody>
          <a:bodyPr vert="horz" lIns="0" tIns="0" rIns="0" bIns="0" rtlCol="0" anchor="ctr">
            <a:noAutofit/>
          </a:bodyPr>
          <a:lstStyle>
            <a:lvl1pPr algn="l">
              <a:defRPr sz="600" cap="all" baseline="0">
                <a:solidFill>
                  <a:schemeClr val="tx1"/>
                </a:solidFill>
                <a:latin typeface="INTL Headline Office Medium" pitchFamily="2" charset="0"/>
                <a:ea typeface="INTL Headline Office Medium" pitchFamily="2" charset="0"/>
                <a:cs typeface="INTL Headline Office Medium"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black"/>
                </a:solidFill>
                <a:effectLst/>
                <a:uLnTx/>
                <a:uFillTx/>
                <a:latin typeface="INTL Headline Office Medium" pitchFamily="2" charset="0"/>
                <a:ea typeface="INTL Headline Office Medium" pitchFamily="2" charset="0"/>
                <a:cs typeface="INTL Headline Office Medium" pitchFamily="2" charset="0"/>
              </a:rPr>
              <a:t>SECTION TITLE HERE</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772902" y="6453582"/>
            <a:ext cx="227012" cy="228601"/>
          </a:xfrm>
          <a:prstGeom prst="rect">
            <a:avLst/>
          </a:prstGeom>
        </p:spPr>
        <p:txBody>
          <a:bodyPr vert="horz" lIns="0" tIns="0" rIns="0" bIns="0" rtlCol="0" anchor="b">
            <a:noAutofit/>
          </a:bodyPr>
          <a:lstStyle>
            <a:lvl1pPr algn="ctr">
              <a:defRPr sz="600" cap="all" baseline="0">
                <a:solidFill>
                  <a:schemeClr val="tx1"/>
                </a:solidFill>
                <a:latin typeface="INTL Headline Office Light" pitchFamily="2" charset="0"/>
                <a:ea typeface="INTL Headline Office Light" pitchFamily="2" charset="0"/>
                <a:cs typeface="INTL Headline Office Ligh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9" name="Graphic 8">
            <a:extLst>
              <a:ext uri="{FF2B5EF4-FFF2-40B4-BE49-F238E27FC236}">
                <a16:creationId xmlns:a16="http://schemas.microsoft.com/office/drawing/2014/main" id="{7BE024D9-0E5F-07DC-2109-84F7D717D76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8766" y="142270"/>
            <a:ext cx="298547" cy="259607"/>
          </a:xfrm>
          <a:prstGeom prst="rect">
            <a:avLst/>
          </a:prstGeom>
        </p:spPr>
      </p:pic>
      <p:sp>
        <p:nvSpPr>
          <p:cNvPr id="10" name="TextBox 9">
            <a:extLst>
              <a:ext uri="{FF2B5EF4-FFF2-40B4-BE49-F238E27FC236}">
                <a16:creationId xmlns:a16="http://schemas.microsoft.com/office/drawing/2014/main" id="{B8F6CC0E-3892-DDE7-61D8-FB7E61FF7EA5}"/>
              </a:ext>
            </a:extLst>
          </p:cNvPr>
          <p:cNvSpPr txBox="1"/>
          <p:nvPr userDrawn="1"/>
        </p:nvSpPr>
        <p:spPr>
          <a:xfrm rot="5400000">
            <a:off x="10743008" y="5111355"/>
            <a:ext cx="2288383" cy="228600"/>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rPr>
              <a:t>CONFIDENTIAL AND PROPRIETARY TO INTERNATIONAL</a:t>
            </a:r>
          </a:p>
        </p:txBody>
      </p:sp>
    </p:spTree>
    <p:extLst>
      <p:ext uri="{BB962C8B-B14F-4D97-AF65-F5344CB8AC3E}">
        <p14:creationId xmlns:p14="http://schemas.microsoft.com/office/powerpoint/2010/main" val="12013911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ftr="0" dt="0"/>
  <p:txStyles>
    <p:title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p:titleStyle>
    <p:bodyStyle>
      <a:lvl1pPr marL="263525"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000000"/>
          </p15:clr>
        </p15:guide>
        <p15:guide id="2" pos="607">
          <p15:clr>
            <a:srgbClr val="C8C8C8"/>
          </p15:clr>
        </p15:guide>
        <p15:guide id="3" pos="728">
          <p15:clr>
            <a:srgbClr val="C8C8C8"/>
          </p15:clr>
        </p15:guide>
        <p15:guide id="4" pos="1215">
          <p15:clr>
            <a:srgbClr val="C8C8C8"/>
          </p15:clr>
        </p15:guide>
        <p15:guide id="5" pos="1335">
          <p15:clr>
            <a:srgbClr val="C8C8C8"/>
          </p15:clr>
        </p15:guide>
        <p15:guide id="6" pos="1823">
          <p15:clr>
            <a:srgbClr val="C8C8C8"/>
          </p15:clr>
        </p15:guide>
        <p15:guide id="7" pos="1943">
          <p15:clr>
            <a:srgbClr val="C8C8C8"/>
          </p15:clr>
        </p15:guide>
        <p15:guide id="8" pos="2431">
          <p15:clr>
            <a:srgbClr val="C8C8C8"/>
          </p15:clr>
        </p15:guide>
        <p15:guide id="9" pos="2551">
          <p15:clr>
            <a:srgbClr val="C8C8C8"/>
          </p15:clr>
        </p15:guide>
        <p15:guide id="10" pos="3039">
          <p15:clr>
            <a:srgbClr val="C8C8C8"/>
          </p15:clr>
        </p15:guide>
        <p15:guide id="11" pos="3159">
          <p15:clr>
            <a:srgbClr val="C8C8C8"/>
          </p15:clr>
        </p15:guide>
        <p15:guide id="12" pos="3645">
          <p15:clr>
            <a:srgbClr val="C8C8C8"/>
          </p15:clr>
        </p15:guide>
        <p15:guide id="13" pos="3767">
          <p15:clr>
            <a:srgbClr val="C8C8C8"/>
          </p15:clr>
        </p15:guide>
        <p15:guide id="14" pos="4255">
          <p15:clr>
            <a:srgbClr val="C8C8C8"/>
          </p15:clr>
        </p15:guide>
        <p15:guide id="15" pos="4375">
          <p15:clr>
            <a:srgbClr val="C8C8C8"/>
          </p15:clr>
        </p15:guide>
        <p15:guide id="16" pos="4862">
          <p15:clr>
            <a:srgbClr val="C8C8C8"/>
          </p15:clr>
        </p15:guide>
        <p15:guide id="17" pos="4983">
          <p15:clr>
            <a:srgbClr val="C8C8C8"/>
          </p15:clr>
        </p15:guide>
        <p15:guide id="18" pos="5470">
          <p15:clr>
            <a:srgbClr val="C8C8C8"/>
          </p15:clr>
        </p15:guide>
        <p15:guide id="19" pos="5591">
          <p15:clr>
            <a:srgbClr val="C8C8C8"/>
          </p15:clr>
        </p15:guide>
        <p15:guide id="20" pos="6078">
          <p15:clr>
            <a:srgbClr val="C8C8C8"/>
          </p15:clr>
        </p15:guide>
        <p15:guide id="21" pos="6198">
          <p15:clr>
            <a:srgbClr val="C8C8C8"/>
          </p15:clr>
        </p15:guide>
        <p15:guide id="22" pos="6686">
          <p15:clr>
            <a:srgbClr val="C8C8C8"/>
          </p15:clr>
        </p15:guide>
        <p15:guide id="23" pos="6806">
          <p15:clr>
            <a:srgbClr val="C8C8C8"/>
          </p15:clr>
        </p15:guide>
        <p15:guide id="24" pos="7294">
          <p15:clr>
            <a:srgbClr val="000000"/>
          </p15:clr>
        </p15:guide>
        <p15:guide id="25" orient="horz" pos="120">
          <p15:clr>
            <a:srgbClr val="000000"/>
          </p15:clr>
        </p15:guide>
        <p15:guide id="26" orient="horz" pos="349">
          <p15:clr>
            <a:srgbClr val="C8C8C8"/>
          </p15:clr>
        </p15:guide>
        <p15:guide id="27" orient="horz" pos="470">
          <p15:clr>
            <a:srgbClr val="C8C8C8"/>
          </p15:clr>
        </p15:guide>
        <p15:guide id="28" orient="horz" pos="699">
          <p15:clr>
            <a:srgbClr val="C8C8C8"/>
          </p15:clr>
        </p15:guide>
        <p15:guide id="29" orient="horz" pos="820">
          <p15:clr>
            <a:srgbClr val="C8C8C8"/>
          </p15:clr>
        </p15:guide>
        <p15:guide id="30" orient="horz" pos="1049">
          <p15:clr>
            <a:srgbClr val="C8C8C8"/>
          </p15:clr>
        </p15:guide>
        <p15:guide id="31" orient="horz" pos="1170">
          <p15:clr>
            <a:srgbClr val="C8C8C8"/>
          </p15:clr>
        </p15:guide>
        <p15:guide id="32" orient="horz" pos="1399">
          <p15:clr>
            <a:srgbClr val="C8C8C8"/>
          </p15:clr>
        </p15:guide>
        <p15:guide id="33" orient="horz" pos="1520">
          <p15:clr>
            <a:srgbClr val="C8C8C8"/>
          </p15:clr>
        </p15:guide>
        <p15:guide id="34" orient="horz" pos="1749">
          <p15:clr>
            <a:srgbClr val="C8C8C8"/>
          </p15:clr>
        </p15:guide>
        <p15:guide id="35" orient="horz" pos="1870">
          <p15:clr>
            <a:srgbClr val="C8C8C8"/>
          </p15:clr>
        </p15:guide>
        <p15:guide id="36" orient="horz" pos="2099">
          <p15:clr>
            <a:srgbClr val="C8C8C8"/>
          </p15:clr>
        </p15:guide>
        <p15:guide id="37" orient="horz" pos="2220">
          <p15:clr>
            <a:srgbClr val="C8C8C8"/>
          </p15:clr>
        </p15:guide>
        <p15:guide id="38" orient="horz" pos="2449">
          <p15:clr>
            <a:srgbClr val="C8C8C8"/>
          </p15:clr>
        </p15:guide>
        <p15:guide id="39" orient="horz" pos="2568">
          <p15:clr>
            <a:srgbClr val="C8C8C8"/>
          </p15:clr>
        </p15:guide>
        <p15:guide id="40" orient="horz" pos="2799">
          <p15:clr>
            <a:srgbClr val="C8C8C8"/>
          </p15:clr>
        </p15:guide>
        <p15:guide id="41" orient="horz" pos="2920">
          <p15:clr>
            <a:srgbClr val="C8C8C8"/>
          </p15:clr>
        </p15:guide>
        <p15:guide id="42" orient="horz" pos="3149">
          <p15:clr>
            <a:srgbClr val="C8C8C8"/>
          </p15:clr>
        </p15:guide>
        <p15:guide id="43" orient="horz" pos="3270">
          <p15:clr>
            <a:srgbClr val="C8C8C8"/>
          </p15:clr>
        </p15:guide>
        <p15:guide id="44" orient="horz" pos="3499">
          <p15:clr>
            <a:srgbClr val="C8C8C8"/>
          </p15:clr>
        </p15:guide>
        <p15:guide id="45" orient="horz" pos="3620">
          <p15:clr>
            <a:srgbClr val="C8C8C8"/>
          </p15:clr>
        </p15:guide>
        <p15:guide id="46" orient="horz" pos="3849">
          <p15:clr>
            <a:srgbClr val="C8C8C8"/>
          </p15:clr>
        </p15:guide>
        <p15:guide id="47" orient="horz" pos="3970">
          <p15:clr>
            <a:srgbClr val="C8C8C8"/>
          </p15:clr>
        </p15:guide>
        <p15:guide id="48" orient="horz" pos="4199">
          <p15:clr>
            <a:srgbClr val="000000"/>
          </p15:clr>
        </p15:guide>
        <p15:guide id="49" orient="horz" pos="2160">
          <p15:clr>
            <a:srgbClr val="000000"/>
          </p15:clr>
        </p15:guide>
        <p15:guide id="50" pos="7416">
          <p15:clr>
            <a:srgbClr val="A4A3A4"/>
          </p15:clr>
        </p15:guide>
        <p15:guide id="51" pos="755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9.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39.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40.png"/><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40.png"/><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40.png"/><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5.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41.jpeg"/><Relationship Id="rId5" Type="http://schemas.openxmlformats.org/officeDocument/2006/relationships/image" Target="../media/image15.emf"/><Relationship Id="rId10" Type="http://schemas.openxmlformats.org/officeDocument/2006/relationships/image" Target="../media/image37.png"/><Relationship Id="rId4" Type="http://schemas.openxmlformats.org/officeDocument/2006/relationships/oleObject" Target="../embeddings/oleObject15.bin"/><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6.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7.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8.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9.xml"/><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42.png"/><Relationship Id="rId5" Type="http://schemas.openxmlformats.org/officeDocument/2006/relationships/image" Target="../media/image15.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slideLayout" Target="../slideLayouts/slideLayout4.xml"/><Relationship Id="rId7" Type="http://schemas.openxmlformats.org/officeDocument/2006/relationships/image" Target="../media/image42.png"/><Relationship Id="rId2" Type="http://schemas.openxmlformats.org/officeDocument/2006/relationships/tags" Target="../tags/tag22.xml"/><Relationship Id="rId1" Type="http://schemas.openxmlformats.org/officeDocument/2006/relationships/themeOverride" Target="../theme/themeOverride1.xml"/><Relationship Id="rId6" Type="http://schemas.openxmlformats.org/officeDocument/2006/relationships/image" Target="../media/image15.emf"/><Relationship Id="rId5" Type="http://schemas.openxmlformats.org/officeDocument/2006/relationships/oleObject" Target="../embeddings/oleObject20.bin"/><Relationship Id="rId4" Type="http://schemas.openxmlformats.org/officeDocument/2006/relationships/notesSlide" Target="../notesSlides/notesSlide20.xml"/><Relationship Id="rId9" Type="http://schemas.openxmlformats.org/officeDocument/2006/relationships/hyperlink" Target="https://internationalinc.sharepoint.com/:x:/t/PPMPMOOrganization/EdSjFVpDzz9GtLHoZzpwkloBiBo7BaQimoe-DHm3oLCgQQ?e=0vNVqV"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1.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41.jpeg"/><Relationship Id="rId11" Type="http://schemas.openxmlformats.org/officeDocument/2006/relationships/image" Target="../media/image37.png"/><Relationship Id="rId5" Type="http://schemas.openxmlformats.org/officeDocument/2006/relationships/image" Target="../media/image15.emf"/><Relationship Id="rId10" Type="http://schemas.openxmlformats.org/officeDocument/2006/relationships/image" Target="../media/image45.png"/><Relationship Id="rId4" Type="http://schemas.openxmlformats.org/officeDocument/2006/relationships/oleObject" Target="../embeddings/oleObject21.bin"/><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2.xml"/><Relationship Id="rId7" Type="http://schemas.openxmlformats.org/officeDocument/2006/relationships/hyperlink" Target="mailto:scott.mcconnell@Navistar.com" TargetMode="Externa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hyperlink" Target="mailto:Robert.Walsh@international.com" TargetMode="External"/><Relationship Id="rId5" Type="http://schemas.openxmlformats.org/officeDocument/2006/relationships/image" Target="../media/image15.emf"/><Relationship Id="rId10" Type="http://schemas.openxmlformats.org/officeDocument/2006/relationships/image" Target="../media/image37.png"/><Relationship Id="rId4" Type="http://schemas.openxmlformats.org/officeDocument/2006/relationships/oleObject" Target="../embeddings/oleObject22.bin"/><Relationship Id="rId9"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3.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23.bin"/><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4.xml"/><Relationship Id="rId7"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image" Target="../media/image15.emf"/><Relationship Id="rId4" Type="http://schemas.openxmlformats.org/officeDocument/2006/relationships/oleObject" Target="../embeddings/oleObject24.bin"/><Relationship Id="rId9" Type="http://schemas.openxmlformats.org/officeDocument/2006/relationships/image" Target="../media/image41.jpe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5.xml"/><Relationship Id="rId7"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42.png"/><Relationship Id="rId5" Type="http://schemas.openxmlformats.org/officeDocument/2006/relationships/image" Target="../media/image15.emf"/><Relationship Id="rId4" Type="http://schemas.openxmlformats.org/officeDocument/2006/relationships/oleObject" Target="../embeddings/oleObject25.bin"/><Relationship Id="rId9"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8" Type="http://schemas.openxmlformats.org/officeDocument/2006/relationships/hyperlink" Target="https://navistarinc.sharepoint.com/:x:/t/PPMPMOOrganization/EdSjFVpDzz9GtLHoZzpwkloBiBo7BaQimoe-DHm3oLCgQQ?e=0vNVqV" TargetMode="External"/><Relationship Id="rId3" Type="http://schemas.openxmlformats.org/officeDocument/2006/relationships/notesSlide" Target="../notesSlides/notesSlide28.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41.jpeg"/><Relationship Id="rId5" Type="http://schemas.openxmlformats.org/officeDocument/2006/relationships/image" Target="../media/image15.emf"/><Relationship Id="rId10" Type="http://schemas.openxmlformats.org/officeDocument/2006/relationships/image" Target="../media/image37.png"/><Relationship Id="rId4" Type="http://schemas.openxmlformats.org/officeDocument/2006/relationships/oleObject" Target="../embeddings/oleObject27.bin"/><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9.xml"/><Relationship Id="rId7"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28.bin"/><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0.xml"/><Relationship Id="rId7"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29.bin"/><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1.xml"/><Relationship Id="rId7"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41.jpeg"/><Relationship Id="rId5" Type="http://schemas.openxmlformats.org/officeDocument/2006/relationships/image" Target="../media/image15.emf"/><Relationship Id="rId10" Type="http://schemas.openxmlformats.org/officeDocument/2006/relationships/image" Target="../media/image37.png"/><Relationship Id="rId4" Type="http://schemas.openxmlformats.org/officeDocument/2006/relationships/oleObject" Target="../embeddings/oleObject30.bin"/><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32.xml"/><Relationship Id="rId7" Type="http://schemas.openxmlformats.org/officeDocument/2006/relationships/image" Target="../media/image52.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41.jpeg"/><Relationship Id="rId5" Type="http://schemas.openxmlformats.org/officeDocument/2006/relationships/image" Target="../media/image15.emf"/><Relationship Id="rId10" Type="http://schemas.openxmlformats.org/officeDocument/2006/relationships/image" Target="../media/image37.png"/><Relationship Id="rId4" Type="http://schemas.openxmlformats.org/officeDocument/2006/relationships/oleObject" Target="../embeddings/oleObject31.bin"/><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3.xml"/><Relationship Id="rId7"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32.bin"/><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34.xml"/><Relationship Id="rId7"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hyperlink" Target="https://internationalsso.tadanow.com/identity/Account/Login?ReturnUrl=%2Fidentity%2Fconnect%2Fauthorize%2Fcallback%3Fclient_id%3Dtada-app%26redirect_uri%3Dhttps%253A%252F%252Finternational.tadanow.com%252Fapp%252Fcallback%26response_type%3Dcode%26scope%3Dopenid%2520profile%2520email%2520collaboration%26state%3Ddfaa792023f149eab5ca042f0bf58e9a%26code_challenge%3DToU1b4arTfqsmpGkXDVUb9m1gzK53MeGIaZ_uyLmh7k%26code_challenge_method%3DS256%26response_mode%3Dquery%26_target%3Dapp" TargetMode="External"/><Relationship Id="rId5" Type="http://schemas.openxmlformats.org/officeDocument/2006/relationships/image" Target="../media/image15.emf"/><Relationship Id="rId10" Type="http://schemas.openxmlformats.org/officeDocument/2006/relationships/image" Target="../media/image37.png"/><Relationship Id="rId4" Type="http://schemas.openxmlformats.org/officeDocument/2006/relationships/oleObject" Target="../embeddings/oleObject33.bin"/><Relationship Id="rId9" Type="http://schemas.openxmlformats.org/officeDocument/2006/relationships/image" Target="../media/image42.png"/></Relationships>
</file>

<file path=ppt/slides/_rels/slide3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35.xml"/><Relationship Id="rId7" Type="http://schemas.openxmlformats.org/officeDocument/2006/relationships/image" Target="../media/image44.png"/><Relationship Id="rId12"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43.png"/><Relationship Id="rId11" Type="http://schemas.openxmlformats.org/officeDocument/2006/relationships/image" Target="../media/image42.png"/><Relationship Id="rId5" Type="http://schemas.openxmlformats.org/officeDocument/2006/relationships/image" Target="../media/image15.emf"/><Relationship Id="rId10" Type="http://schemas.openxmlformats.org/officeDocument/2006/relationships/image" Target="../media/image46.png"/><Relationship Id="rId4" Type="http://schemas.openxmlformats.org/officeDocument/2006/relationships/oleObject" Target="../embeddings/oleObject34.bin"/><Relationship Id="rId9"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58.png"/><Relationship Id="rId5" Type="http://schemas.openxmlformats.org/officeDocument/2006/relationships/image" Target="../media/image1.emf"/><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38.xml"/><Relationship Id="rId7"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6.bin"/></Relationships>
</file>

<file path=ppt/slides/_rels/slide4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39.xml"/><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6.svg"/><Relationship Id="rId18" Type="http://schemas.openxmlformats.org/officeDocument/2006/relationships/image" Target="../media/image43.png"/><Relationship Id="rId3" Type="http://schemas.openxmlformats.org/officeDocument/2006/relationships/notesSlide" Target="../notesSlides/notesSlide40.xml"/><Relationship Id="rId7" Type="http://schemas.openxmlformats.org/officeDocument/2006/relationships/image" Target="../media/image61.pn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slideLayout" Target="../slideLayouts/slideLayout4.xml"/><Relationship Id="rId16" Type="http://schemas.openxmlformats.org/officeDocument/2006/relationships/image" Target="../media/image69.png"/><Relationship Id="rId20" Type="http://schemas.openxmlformats.org/officeDocument/2006/relationships/image" Target="../media/image72.png"/><Relationship Id="rId1" Type="http://schemas.openxmlformats.org/officeDocument/2006/relationships/tags" Target="../tags/tag40.xml"/><Relationship Id="rId6" Type="http://schemas.openxmlformats.org/officeDocument/2006/relationships/image" Target="../media/image42.png"/><Relationship Id="rId11" Type="http://schemas.openxmlformats.org/officeDocument/2006/relationships/image" Target="../media/image64.svg"/><Relationship Id="rId5" Type="http://schemas.openxmlformats.org/officeDocument/2006/relationships/image" Target="../media/image15.emf"/><Relationship Id="rId15" Type="http://schemas.openxmlformats.org/officeDocument/2006/relationships/image" Target="../media/image68.svg"/><Relationship Id="rId10" Type="http://schemas.openxmlformats.org/officeDocument/2006/relationships/image" Target="../media/image63.png"/><Relationship Id="rId19" Type="http://schemas.openxmlformats.org/officeDocument/2006/relationships/image" Target="../media/image71.png"/><Relationship Id="rId4" Type="http://schemas.openxmlformats.org/officeDocument/2006/relationships/oleObject" Target="../embeddings/oleObject37.bin"/><Relationship Id="rId9" Type="http://schemas.openxmlformats.org/officeDocument/2006/relationships/image" Target="../media/image57.png"/><Relationship Id="rId1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41.xml"/><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43.png"/><Relationship Id="rId5" Type="http://schemas.openxmlformats.org/officeDocument/2006/relationships/image" Target="../media/image15.emf"/><Relationship Id="rId10" Type="http://schemas.openxmlformats.org/officeDocument/2006/relationships/hyperlink" Target="https://navistarinc.sharepoint.com/:x:/r/teams/KillerBeePlantUpdatefile/Shared%20Documents/General/Killer%20Bee%20Report%20V2.1.xlsm?d=w3eac09583ede49bd82fd69c6f0a65c24&amp;csf=1&amp;web=1&amp;e=RgXUqB" TargetMode="External"/><Relationship Id="rId4" Type="http://schemas.openxmlformats.org/officeDocument/2006/relationships/oleObject" Target="../embeddings/oleObject38.bin"/><Relationship Id="rId9"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42.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41.jpeg"/><Relationship Id="rId5" Type="http://schemas.openxmlformats.org/officeDocument/2006/relationships/image" Target="../media/image15.emf"/><Relationship Id="rId4" Type="http://schemas.openxmlformats.org/officeDocument/2006/relationships/oleObject" Target="../embeddings/oleObject39.bin"/></Relationships>
</file>

<file path=ppt/slides/_rels/slide4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43.xml"/><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42.png"/><Relationship Id="rId5" Type="http://schemas.openxmlformats.org/officeDocument/2006/relationships/image" Target="../media/image15.emf"/><Relationship Id="rId4" Type="http://schemas.openxmlformats.org/officeDocument/2006/relationships/oleObject" Target="../embeddings/oleObject40.bin"/></Relationships>
</file>

<file path=ppt/slides/_rels/slide4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44.xml"/><Relationship Id="rId7" Type="http://schemas.openxmlformats.org/officeDocument/2006/relationships/image" Target="../media/image76.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42.png"/><Relationship Id="rId5" Type="http://schemas.openxmlformats.org/officeDocument/2006/relationships/image" Target="../media/image15.emf"/><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45.xml"/><Relationship Id="rId7" Type="http://schemas.openxmlformats.org/officeDocument/2006/relationships/image" Target="../media/image77.emf"/><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42.png"/><Relationship Id="rId5" Type="http://schemas.openxmlformats.org/officeDocument/2006/relationships/image" Target="../media/image15.emf"/><Relationship Id="rId4" Type="http://schemas.openxmlformats.org/officeDocument/2006/relationships/oleObject" Target="../embeddings/oleObject42.bin"/></Relationships>
</file>

<file path=ppt/slides/_rels/slide49.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46.xml"/><Relationship Id="rId7" Type="http://schemas.openxmlformats.org/officeDocument/2006/relationships/image" Target="../media/image79.png"/><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78.png"/><Relationship Id="rId11" Type="http://schemas.openxmlformats.org/officeDocument/2006/relationships/image" Target="../media/image81.jpeg"/><Relationship Id="rId5" Type="http://schemas.openxmlformats.org/officeDocument/2006/relationships/image" Target="../media/image15.emf"/><Relationship Id="rId10" Type="http://schemas.openxmlformats.org/officeDocument/2006/relationships/image" Target="../media/image32.png"/><Relationship Id="rId4" Type="http://schemas.openxmlformats.org/officeDocument/2006/relationships/oleObject" Target="../embeddings/oleObject43.bin"/><Relationship Id="rId9" Type="http://schemas.openxmlformats.org/officeDocument/2006/relationships/hyperlink" Target="https://apps.powerapps.com/play/e/53770084-6a01-41b5-bc30-83f716337378/a/35454712-8436-468d-ae59-0ff12a54d402?tenantId=b5a920d6-7d3c-44fe-baad-4ffed6b8774d&amp;hint=d690edd7-dd7a-467a-a42c-3550b70d39e8&amp;sourcetime=1701699531605"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47.xml"/><Relationship Id="rId7" Type="http://schemas.openxmlformats.org/officeDocument/2006/relationships/image" Target="../media/image82.png"/><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46.png"/><Relationship Id="rId5" Type="http://schemas.openxmlformats.org/officeDocument/2006/relationships/image" Target="../media/image15.emf"/><Relationship Id="rId4" Type="http://schemas.openxmlformats.org/officeDocument/2006/relationships/oleObject" Target="../embeddings/oleObject44.bin"/></Relationships>
</file>

<file path=ppt/slides/_rels/slide52.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notesSlide" Target="../notesSlides/notesSlide48.xml"/><Relationship Id="rId7" Type="http://schemas.openxmlformats.org/officeDocument/2006/relationships/image" Target="../media/image84.png"/><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hyperlink" Target="https://apps.powerapps.com/play/e/default-b5a920d6-7d3c-44fe-baad-4ffed6b8774d/a/918fbaac-ab08-46de-8f15-0de37f8d5b50?tenantId=b5a920d6-7d3c-44fe-baad-4ffed6b8774d&amp;amp%3Bhint=0d5d7714-892b-4247-a3b7-4d5e147a2064&amp;amp%3Bsourcetime=1701777553418&amp;source=sharebutton&amp;sourcetime=1741615841437" TargetMode="External"/><Relationship Id="rId5" Type="http://schemas.openxmlformats.org/officeDocument/2006/relationships/image" Target="../media/image15.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5.jpeg"/><Relationship Id="rId2" Type="http://schemas.openxmlformats.org/officeDocument/2006/relationships/slideLayout" Target="../slideLayouts/slideLayout4.xml"/><Relationship Id="rId16" Type="http://schemas.openxmlformats.org/officeDocument/2006/relationships/image" Target="../media/image24.png"/><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emf"/><Relationship Id="rId15" Type="http://schemas.openxmlformats.org/officeDocument/2006/relationships/image" Target="../media/image10.svg"/><Relationship Id="rId10" Type="http://schemas.openxmlformats.org/officeDocument/2006/relationships/image" Target="../media/image20.png"/><Relationship Id="rId4" Type="http://schemas.openxmlformats.org/officeDocument/2006/relationships/oleObject" Target="../embeddings/oleObject5.bin"/><Relationship Id="rId9" Type="http://schemas.openxmlformats.org/officeDocument/2006/relationships/image" Target="../media/image19.jpe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27.png"/><Relationship Id="rId12" Type="http://schemas.openxmlformats.org/officeDocument/2006/relationships/image" Target="../media/image10.sv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6.png"/><Relationship Id="rId11" Type="http://schemas.openxmlformats.org/officeDocument/2006/relationships/image" Target="../media/image9.png"/><Relationship Id="rId5" Type="http://schemas.openxmlformats.org/officeDocument/2006/relationships/image" Target="../media/image15.emf"/><Relationship Id="rId10" Type="http://schemas.openxmlformats.org/officeDocument/2006/relationships/image" Target="../media/image30.png"/><Relationship Id="rId4" Type="http://schemas.openxmlformats.org/officeDocument/2006/relationships/oleObject" Target="../embeddings/oleObject6.bin"/><Relationship Id="rId9" Type="http://schemas.openxmlformats.org/officeDocument/2006/relationships/image" Target="../media/image29.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8.xml"/><Relationship Id="rId7"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15.emf"/><Relationship Id="rId10" Type="http://schemas.openxmlformats.org/officeDocument/2006/relationships/image" Target="../media/image36.svg"/><Relationship Id="rId4" Type="http://schemas.openxmlformats.org/officeDocument/2006/relationships/oleObject" Target="../embeddings/oleObject7.bin"/><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0EAD3E4-78B0-476A-B317-C81A733DD90E}"/>
              </a:ext>
            </a:extLst>
          </p:cNvPr>
          <p:cNvGraphicFramePr>
            <a:graphicFrameLocks noChangeAspect="1"/>
          </p:cNvGraphicFramePr>
          <p:nvPr>
            <p:custDataLst>
              <p:tags r:id="rId1"/>
            </p:custDataLst>
            <p:extLst>
              <p:ext uri="{D42A27DB-BD31-4B8C-83A1-F6EECF244321}">
                <p14:modId xmlns:p14="http://schemas.microsoft.com/office/powerpoint/2010/main" val="1475378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think-cell data - do not delete" hidden="1">
                        <a:extLst>
                          <a:ext uri="{FF2B5EF4-FFF2-40B4-BE49-F238E27FC236}">
                            <a16:creationId xmlns:a16="http://schemas.microsoft.com/office/drawing/2014/main" id="{D0EAD3E4-78B0-476A-B317-C81A733DD9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20EC6C46-1CCC-924A-B25F-6283CF6780A5}"/>
              </a:ext>
            </a:extLst>
          </p:cNvPr>
          <p:cNvSpPr/>
          <p:nvPr/>
        </p:nvSpPr>
        <p:spPr>
          <a:xfrm flipV="1">
            <a:off x="-1" y="2390635"/>
            <a:ext cx="12192001" cy="751325"/>
          </a:xfrm>
          <a:prstGeom prst="rect">
            <a:avLst/>
          </a:prstGeom>
          <a:gradFill flip="none" rotWithShape="1">
            <a:gsLst>
              <a:gs pos="40000">
                <a:schemeClr val="bg1"/>
              </a:gs>
              <a:gs pos="99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ext Placeholder 3">
            <a:extLst>
              <a:ext uri="{FF2B5EF4-FFF2-40B4-BE49-F238E27FC236}">
                <a16:creationId xmlns:a16="http://schemas.microsoft.com/office/drawing/2014/main" id="{3DEDD434-AB4E-4B6B-666D-15226E1420A9}"/>
              </a:ext>
            </a:extLst>
          </p:cNvPr>
          <p:cNvSpPr>
            <a:spLocks noGrp="1"/>
          </p:cNvSpPr>
          <p:nvPr>
            <p:ph type="body" sz="quarter" idx="13"/>
          </p:nvPr>
        </p:nvSpPr>
        <p:spPr/>
        <p:txBody>
          <a:bodyPr/>
          <a:lstStyle/>
          <a:p>
            <a:r>
              <a:rPr lang="fr-FR" sz="3600" b="1" err="1">
                <a:solidFill>
                  <a:schemeClr val="accent1"/>
                </a:solidFill>
              </a:rPr>
              <a:t>Escalation</a:t>
            </a:r>
            <a:r>
              <a:rPr lang="fr-FR" sz="3600" b="1">
                <a:solidFill>
                  <a:schemeClr val="accent1"/>
                </a:solidFill>
              </a:rPr>
              <a:t> Management PLAYBOOK</a:t>
            </a:r>
          </a:p>
          <a:p>
            <a:r>
              <a:rPr lang="fr-FR" sz="3600"/>
              <a:t>SCIS &amp; Command Center </a:t>
            </a:r>
            <a:br>
              <a:rPr lang="fr-FR"/>
            </a:br>
            <a:endParaRPr lang="en-US"/>
          </a:p>
        </p:txBody>
      </p:sp>
      <p:sp>
        <p:nvSpPr>
          <p:cNvPr id="2" name="TextBox 1">
            <a:extLst>
              <a:ext uri="{FF2B5EF4-FFF2-40B4-BE49-F238E27FC236}">
                <a16:creationId xmlns:a16="http://schemas.microsoft.com/office/drawing/2014/main" id="{D21D006B-6DD9-A617-10D6-73C42659E94A}"/>
              </a:ext>
            </a:extLst>
          </p:cNvPr>
          <p:cNvSpPr txBox="1"/>
          <p:nvPr/>
        </p:nvSpPr>
        <p:spPr>
          <a:xfrm>
            <a:off x="104133" y="638457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2025</a:t>
            </a:r>
          </a:p>
        </p:txBody>
      </p:sp>
      <p:sp>
        <p:nvSpPr>
          <p:cNvPr id="5" name="Slide Number Placeholder 4">
            <a:extLst>
              <a:ext uri="{FF2B5EF4-FFF2-40B4-BE49-F238E27FC236}">
                <a16:creationId xmlns:a16="http://schemas.microsoft.com/office/drawing/2014/main" id="{6FB83258-BD45-CD81-1C51-DB98DAD83F19}"/>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white"/>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6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254186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2036-0699-5A8C-20A2-0CB02913942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6AAB377-1E1F-3EA7-2AE0-8FEBA1C0FD08}"/>
              </a:ext>
            </a:extLst>
          </p:cNvPr>
          <p:cNvSpPr>
            <a:spLocks noGrp="1"/>
          </p:cNvSpPr>
          <p:nvPr>
            <p:ph type="body" sz="quarter" idx="13"/>
          </p:nvPr>
        </p:nvSpPr>
        <p:spPr/>
        <p:txBody>
          <a:bodyPr/>
          <a:lstStyle/>
          <a:p>
            <a:r>
              <a:rPr lang="en-US">
                <a:solidFill>
                  <a:schemeClr val="bg1"/>
                </a:solidFill>
              </a:rPr>
              <a:t>scenarios</a:t>
            </a:r>
          </a:p>
        </p:txBody>
      </p:sp>
      <p:sp>
        <p:nvSpPr>
          <p:cNvPr id="2" name="Slide Number Placeholder 1">
            <a:extLst>
              <a:ext uri="{FF2B5EF4-FFF2-40B4-BE49-F238E27FC236}">
                <a16:creationId xmlns:a16="http://schemas.microsoft.com/office/drawing/2014/main" id="{97541EB4-5FCE-DBBB-73B4-E9A1060F24E1}"/>
              </a:ext>
            </a:extLst>
          </p:cNvPr>
          <p:cNvSpPr>
            <a:spLocks noGrp="1"/>
          </p:cNvSpPr>
          <p:nvPr>
            <p:ph type="sldNum"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3" name="TextBox 2">
            <a:extLst>
              <a:ext uri="{FF2B5EF4-FFF2-40B4-BE49-F238E27FC236}">
                <a16:creationId xmlns:a16="http://schemas.microsoft.com/office/drawing/2014/main" id="{39CF711A-0245-449B-143A-D6EA72708427}"/>
              </a:ext>
            </a:extLst>
          </p:cNvPr>
          <p:cNvSpPr txBox="1"/>
          <p:nvPr/>
        </p:nvSpPr>
        <p:spPr>
          <a:xfrm>
            <a:off x="10978245" y="55733"/>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VR</a:t>
            </a:r>
          </a:p>
        </p:txBody>
      </p:sp>
    </p:spTree>
    <p:extLst>
      <p:ext uri="{BB962C8B-B14F-4D97-AF65-F5344CB8AC3E}">
        <p14:creationId xmlns:p14="http://schemas.microsoft.com/office/powerpoint/2010/main" val="403820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18E60BA-CC52-21C0-2676-2649C54DF7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5" name="think-cell data - do not delete" hidden="1">
                        <a:extLst>
                          <a:ext uri="{FF2B5EF4-FFF2-40B4-BE49-F238E27FC236}">
                            <a16:creationId xmlns:a16="http://schemas.microsoft.com/office/drawing/2014/main" id="{F18E60BA-CC52-21C0-2676-2649C54DF7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6B7633E-49FC-AEC0-7C46-9A763276F8E2}"/>
              </a:ext>
            </a:extLst>
          </p:cNvPr>
          <p:cNvSpPr txBox="1">
            <a:spLocks noGrp="1"/>
          </p:cNvSpPr>
          <p:nvPr>
            <p:ph idx="1"/>
          </p:nvPr>
        </p:nvSpPr>
        <p:spPr>
          <a:xfrm>
            <a:off x="444500" y="1074070"/>
            <a:ext cx="10629569" cy="5493812"/>
          </a:xfrm>
          <a:prstGeom prst="rect">
            <a:avLst/>
          </a:prstGeom>
          <a:noFill/>
        </p:spPr>
        <p:txBody>
          <a:bodyPr wrap="square">
            <a:spAutoFit/>
          </a:bodyPr>
          <a:lstStyle/>
          <a:p>
            <a:pPr marL="0" indent="0">
              <a:buNone/>
            </a:pPr>
            <a:r>
              <a:rPr lang="en-US" sz="2200" b="1" u="sng">
                <a:latin typeface="INTL Text" pitchFamily="50" charset="0"/>
                <a:ea typeface="INTL Text" pitchFamily="50" charset="0"/>
                <a:cs typeface="INTL Text" pitchFamily="50" charset="0"/>
              </a:rPr>
              <a:t>For these scenarios, please review and provide your best response to the following questions:</a:t>
            </a:r>
          </a:p>
          <a:p>
            <a:pPr marL="277813" lvl="1" indent="0">
              <a:buNone/>
            </a:pPr>
            <a:endParaRPr lang="en-US" sz="2200" b="1" u="sng">
              <a:latin typeface="INTL Text" pitchFamily="50" charset="0"/>
              <a:ea typeface="INTL Text" pitchFamily="50" charset="0"/>
              <a:cs typeface="INTL Text" pitchFamily="50" charset="0"/>
            </a:endParaRPr>
          </a:p>
          <a:p>
            <a:pPr lvl="1">
              <a:buFont typeface="Arial" panose="020B0604020202020204" pitchFamily="34" charset="0"/>
              <a:buChar char="•"/>
            </a:pPr>
            <a:r>
              <a:rPr lang="en-US" sz="2200">
                <a:latin typeface="INTL Text" pitchFamily="50" charset="0"/>
                <a:ea typeface="INTL Text" pitchFamily="50" charset="0"/>
                <a:cs typeface="INTL Text" pitchFamily="50" charset="0"/>
              </a:rPr>
              <a:t>What are the actions, in order, that you would take to resolve this situation quickly?</a:t>
            </a:r>
          </a:p>
          <a:p>
            <a:pPr lvl="1">
              <a:buFont typeface="Arial" panose="020B0604020202020204" pitchFamily="34" charset="0"/>
              <a:buChar char="•"/>
            </a:pPr>
            <a:endParaRPr lang="en-US" sz="2200">
              <a:latin typeface="INTL Text" pitchFamily="50" charset="0"/>
              <a:ea typeface="INTL Text" pitchFamily="50" charset="0"/>
              <a:cs typeface="INTL Text" pitchFamily="50" charset="0"/>
            </a:endParaRPr>
          </a:p>
          <a:p>
            <a:pPr lvl="1">
              <a:buFont typeface="Arial" panose="020B0604020202020204" pitchFamily="34" charset="0"/>
              <a:buChar char="•"/>
            </a:pPr>
            <a:r>
              <a:rPr lang="en-US" sz="2200">
                <a:latin typeface="INTL Text" pitchFamily="50" charset="0"/>
                <a:ea typeface="INTL Text" pitchFamily="50" charset="0"/>
                <a:cs typeface="INTL Text" pitchFamily="50" charset="0"/>
              </a:rPr>
              <a:t>At what point would you decide to escalate and why?</a:t>
            </a:r>
          </a:p>
          <a:p>
            <a:pPr lvl="1">
              <a:buFont typeface="Arial" panose="020B0604020202020204" pitchFamily="34" charset="0"/>
              <a:buChar char="•"/>
            </a:pPr>
            <a:endParaRPr lang="en-US" sz="2200">
              <a:latin typeface="INTL Text" pitchFamily="50" charset="0"/>
              <a:ea typeface="INTL Text" pitchFamily="50" charset="0"/>
              <a:cs typeface="INTL Text" pitchFamily="50" charset="0"/>
            </a:endParaRPr>
          </a:p>
          <a:p>
            <a:pPr lvl="1">
              <a:buFont typeface="Arial" panose="020B0604020202020204" pitchFamily="34" charset="0"/>
              <a:buChar char="•"/>
            </a:pPr>
            <a:r>
              <a:rPr lang="en-US" sz="2200">
                <a:latin typeface="INTL Text" pitchFamily="50" charset="0"/>
                <a:ea typeface="INTL Text" pitchFamily="50" charset="0"/>
                <a:cs typeface="INTL Text" pitchFamily="50" charset="0"/>
              </a:rPr>
              <a:t>To whom would you escalate? Who would you expect to escalate to other then your Supervisor?</a:t>
            </a:r>
          </a:p>
          <a:p>
            <a:pPr lvl="1">
              <a:buFont typeface="Arial" panose="020B0604020202020204" pitchFamily="34" charset="0"/>
              <a:buChar char="•"/>
            </a:pPr>
            <a:endParaRPr lang="en-US" sz="2200">
              <a:latin typeface="INTL Text" pitchFamily="50" charset="0"/>
              <a:ea typeface="INTL Text" pitchFamily="50" charset="0"/>
              <a:cs typeface="INTL Text" pitchFamily="50" charset="0"/>
            </a:endParaRPr>
          </a:p>
          <a:p>
            <a:pPr lvl="1">
              <a:buFont typeface="Arial" panose="020B0604020202020204" pitchFamily="34" charset="0"/>
              <a:buChar char="•"/>
            </a:pPr>
            <a:r>
              <a:rPr lang="en-US" sz="2200">
                <a:latin typeface="INTL Text" pitchFamily="50" charset="0"/>
                <a:ea typeface="INTL Text" pitchFamily="50" charset="0"/>
                <a:cs typeface="INTL Text" pitchFamily="50" charset="0"/>
              </a:rPr>
              <a:t>What information would you need to provide to the person you’re escalating to?</a:t>
            </a:r>
          </a:p>
          <a:p>
            <a:endParaRPr lang="en-US"/>
          </a:p>
        </p:txBody>
      </p:sp>
      <p:sp>
        <p:nvSpPr>
          <p:cNvPr id="6" name="Title 20">
            <a:extLst>
              <a:ext uri="{FF2B5EF4-FFF2-40B4-BE49-F238E27FC236}">
                <a16:creationId xmlns:a16="http://schemas.microsoft.com/office/drawing/2014/main" id="{777C0742-FE69-A15C-BEA3-12BB46943B07}"/>
              </a:ext>
            </a:extLst>
          </p:cNvPr>
          <p:cNvSpPr txBox="1">
            <a:spLocks/>
          </p:cNvSpPr>
          <p:nvPr/>
        </p:nvSpPr>
        <p:spPr>
          <a:xfrm>
            <a:off x="116610" y="40525"/>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a:t>
            </a:r>
            <a:r>
              <a:rPr kumimoji="0" lang="en-US" sz="2200" b="1" i="0" u="none" strike="noStrike" kern="1200" cap="all" spc="0" normalizeH="0" baseline="0" noProof="0">
                <a:ln>
                  <a:noFill/>
                </a:ln>
                <a:solidFill>
                  <a:sysClr val="windowText" lastClr="000000"/>
                </a:solidFill>
                <a:effectLst/>
                <a:uLnTx/>
                <a:uFillTx/>
                <a:latin typeface="INTL Headline Office"/>
                <a:ea typeface="+mj-ea"/>
                <a:cs typeface="+mj-cs"/>
              </a:rPr>
              <a:t>planning</a:t>
            </a: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 – </a:t>
            </a:r>
            <a:r>
              <a:rPr lang="en-US" sz="2000" b="1">
                <a:solidFill>
                  <a:sysClr val="windowText" lastClr="000000"/>
                </a:solidFill>
                <a:latin typeface="INTL Headline Office"/>
              </a:rPr>
              <a:t>training exercises</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7" name="Title 1">
            <a:extLst>
              <a:ext uri="{FF2B5EF4-FFF2-40B4-BE49-F238E27FC236}">
                <a16:creationId xmlns:a16="http://schemas.microsoft.com/office/drawing/2014/main" id="{D9ADB7AC-91CA-99E1-9A9D-55CA5396D085}"/>
              </a:ext>
            </a:extLst>
          </p:cNvPr>
          <p:cNvSpPr>
            <a:spLocks noGrp="1"/>
          </p:cNvSpPr>
          <p:nvPr>
            <p:ph type="title"/>
          </p:nvPr>
        </p:nvSpPr>
        <p:spPr>
          <a:xfrm>
            <a:off x="444500" y="692608"/>
            <a:ext cx="4528542" cy="381462"/>
          </a:xfrm>
        </p:spPr>
        <p:txBody>
          <a:bodyPr vert="horz">
            <a:normAutofit fontScale="90000"/>
          </a:bodyPr>
          <a:lstStyle/>
          <a:p>
            <a:r>
              <a:rPr lang="en-US" sz="2200">
                <a:solidFill>
                  <a:schemeClr val="bg1">
                    <a:lumMod val="50000"/>
                  </a:schemeClr>
                </a:solidFill>
                <a:latin typeface="INTL Headline Office Light" pitchFamily="2" charset="0"/>
                <a:ea typeface="INTL Headline Office Light" pitchFamily="2" charset="0"/>
                <a:cs typeface="INTL Headline Office Light" pitchFamily="2" charset="0"/>
              </a:rPr>
              <a:t>Exercise instructions:</a:t>
            </a:r>
            <a:br>
              <a:rPr lang="en-US" sz="2400">
                <a:solidFill>
                  <a:schemeClr val="bg1">
                    <a:lumMod val="50000"/>
                  </a:schemeClr>
                </a:solidFill>
                <a:latin typeface="INTL Headline Office Light" pitchFamily="2" charset="0"/>
                <a:ea typeface="INTL Headline Office Light" pitchFamily="2" charset="0"/>
                <a:cs typeface="INTL Headline Office Light" pitchFamily="2" charset="0"/>
              </a:rPr>
            </a:br>
            <a:endParaRPr lang="en-US" sz="2400">
              <a:solidFill>
                <a:schemeClr val="bg1">
                  <a:lumMod val="50000"/>
                </a:schemeClr>
              </a:solidFill>
              <a:latin typeface="INTL Headline Office Light" pitchFamily="2" charset="0"/>
              <a:ea typeface="INTL Headline Office Light" pitchFamily="2" charset="0"/>
              <a:cs typeface="INTL Headline Office Light" pitchFamily="2" charset="0"/>
            </a:endParaRPr>
          </a:p>
        </p:txBody>
      </p:sp>
      <p:sp>
        <p:nvSpPr>
          <p:cNvPr id="2" name="Slide Number Placeholder 1">
            <a:extLst>
              <a:ext uri="{FF2B5EF4-FFF2-40B4-BE49-F238E27FC236}">
                <a16:creationId xmlns:a16="http://schemas.microsoft.com/office/drawing/2014/main" id="{5AAEC853-DDB1-C6F0-9035-8CEBFAEA5B88}"/>
              </a:ext>
            </a:extLst>
          </p:cNvPr>
          <p:cNvSpPr>
            <a:spLocks noGrp="1"/>
          </p:cNvSpPr>
          <p:nvPr>
            <p:ph type="sldNum" sz="quarter" idx="12"/>
          </p:nvPr>
        </p:nvSpPr>
        <p:spPr/>
        <p:txBody>
          <a:bodyPr/>
          <a:lstStyle/>
          <a:p>
            <a:fld id="{6E5808F1-6EE4-4028-9E4A-DD6C60737409}" type="slidenum">
              <a:rPr lang="en-US" smtClean="0"/>
              <a:t>11</a:t>
            </a:fld>
            <a:endParaRPr lang="en-US"/>
          </a:p>
        </p:txBody>
      </p:sp>
      <p:sp>
        <p:nvSpPr>
          <p:cNvPr id="8" name="TextBox 7">
            <a:extLst>
              <a:ext uri="{FF2B5EF4-FFF2-40B4-BE49-F238E27FC236}">
                <a16:creationId xmlns:a16="http://schemas.microsoft.com/office/drawing/2014/main" id="{91991775-9926-870F-1719-341FBFF20343}"/>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428789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31DB3E6-AE54-CE84-92F9-CB003A5E4F3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5" name="think-cell data - do not delete" hidden="1">
                        <a:extLst>
                          <a:ext uri="{FF2B5EF4-FFF2-40B4-BE49-F238E27FC236}">
                            <a16:creationId xmlns:a16="http://schemas.microsoft.com/office/drawing/2014/main" id="{431DB3E6-AE54-CE84-92F9-CB003A5E4F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13254-D90F-F81C-DFC7-26E41E3F6939}"/>
              </a:ext>
            </a:extLst>
          </p:cNvPr>
          <p:cNvSpPr>
            <a:spLocks noGrp="1"/>
          </p:cNvSpPr>
          <p:nvPr>
            <p:ph type="title"/>
          </p:nvPr>
        </p:nvSpPr>
        <p:spPr>
          <a:xfrm>
            <a:off x="503221" y="1133062"/>
            <a:ext cx="10515600" cy="465297"/>
          </a:xfrm>
        </p:spPr>
        <p:txBody>
          <a:bodyPr vert="horz">
            <a:normAutofit fontScale="90000"/>
          </a:bodyPr>
          <a:lstStyle/>
          <a:p>
            <a:r>
              <a:rPr lang="en-US" sz="2400" u="sng">
                <a:solidFill>
                  <a:schemeClr val="accent1"/>
                </a:solidFill>
                <a:latin typeface="INTL Headline Office Light" pitchFamily="2" charset="0"/>
                <a:ea typeface="INTL Headline Office Light" pitchFamily="2" charset="0"/>
                <a:cs typeface="INTL Headline Office Light" pitchFamily="2" charset="0"/>
              </a:rPr>
              <a:t>Scenario 1:</a:t>
            </a:r>
            <a:r>
              <a:rPr lang="en-US" sz="2400" b="1">
                <a:solidFill>
                  <a:schemeClr val="accent1"/>
                </a:solidFill>
                <a:latin typeface="INTL Headline Office Light" pitchFamily="2" charset="0"/>
                <a:ea typeface="INTL Headline Office Light" pitchFamily="2" charset="0"/>
                <a:cs typeface="INTL Headline Office Light" pitchFamily="2" charset="0"/>
              </a:rPr>
              <a:t> </a:t>
            </a:r>
            <a:r>
              <a:rPr lang="en-US" sz="2400" b="1">
                <a:solidFill>
                  <a:schemeClr val="bg1">
                    <a:lumMod val="50000"/>
                  </a:schemeClr>
                </a:solidFill>
                <a:latin typeface="INTL Headline Office Light" pitchFamily="2" charset="0"/>
                <a:ea typeface="INTL Headline Office Light" pitchFamily="2" charset="0"/>
                <a:cs typeface="INTL Headline Office Light" pitchFamily="2" charset="0"/>
              </a:rPr>
              <a:t>ship hold due to a freight debit </a:t>
            </a:r>
            <a:br>
              <a:rPr lang="en-US" sz="2400" b="1">
                <a:solidFill>
                  <a:schemeClr val="bg1">
                    <a:lumMod val="50000"/>
                  </a:schemeClr>
                </a:solidFill>
                <a:latin typeface="INTL Headline Office Light" pitchFamily="2" charset="0"/>
                <a:ea typeface="INTL Headline Office Light" pitchFamily="2" charset="0"/>
                <a:cs typeface="INTL Headline Office Light" pitchFamily="2" charset="0"/>
              </a:rPr>
            </a:br>
            <a:endParaRPr lang="en-US" sz="2400" b="1">
              <a:solidFill>
                <a:schemeClr val="bg1">
                  <a:lumMod val="50000"/>
                </a:schemeClr>
              </a:solidFill>
              <a:latin typeface="INTL Headline Office Light" pitchFamily="2" charset="0"/>
              <a:ea typeface="INTL Headline Office Light" pitchFamily="2" charset="0"/>
              <a:cs typeface="INTL Headline Office Light" pitchFamily="2" charset="0"/>
            </a:endParaRPr>
          </a:p>
        </p:txBody>
      </p:sp>
      <p:sp>
        <p:nvSpPr>
          <p:cNvPr id="6" name="Title 20">
            <a:extLst>
              <a:ext uri="{FF2B5EF4-FFF2-40B4-BE49-F238E27FC236}">
                <a16:creationId xmlns:a16="http://schemas.microsoft.com/office/drawing/2014/main" id="{C4BE22A9-94E2-5A17-F33A-91463C57A85E}"/>
              </a:ext>
            </a:extLst>
          </p:cNvPr>
          <p:cNvSpPr txBox="1">
            <a:spLocks/>
          </p:cNvSpPr>
          <p:nvPr/>
        </p:nvSpPr>
        <p:spPr>
          <a:xfrm>
            <a:off x="174644" y="131260"/>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planning – </a:t>
            </a:r>
            <a:r>
              <a:rPr lang="en-US" sz="2000" b="1">
                <a:solidFill>
                  <a:sysClr val="windowText" lastClr="000000"/>
                </a:solidFill>
                <a:latin typeface="INTL Headline Office"/>
              </a:rPr>
              <a:t>training exercises</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4" name="Slide Number Placeholder 3">
            <a:extLst>
              <a:ext uri="{FF2B5EF4-FFF2-40B4-BE49-F238E27FC236}">
                <a16:creationId xmlns:a16="http://schemas.microsoft.com/office/drawing/2014/main" id="{0A738DBA-4F2E-9D34-2BDC-B00129D0743C}"/>
              </a:ext>
            </a:extLst>
          </p:cNvPr>
          <p:cNvSpPr>
            <a:spLocks noGrp="1"/>
          </p:cNvSpPr>
          <p:nvPr>
            <p:ph type="sldNum" sz="quarter" idx="12"/>
          </p:nvPr>
        </p:nvSpPr>
        <p:spPr/>
        <p:txBody>
          <a:bodyPr/>
          <a:lstStyle/>
          <a:p>
            <a:fld id="{6E5808F1-6EE4-4028-9E4A-DD6C60737409}" type="slidenum">
              <a:rPr lang="en-US" smtClean="0"/>
              <a:t>12</a:t>
            </a:fld>
            <a:endParaRPr lang="en-US"/>
          </a:p>
        </p:txBody>
      </p:sp>
      <p:sp>
        <p:nvSpPr>
          <p:cNvPr id="22" name="Content Placeholder 2">
            <a:extLst>
              <a:ext uri="{FF2B5EF4-FFF2-40B4-BE49-F238E27FC236}">
                <a16:creationId xmlns:a16="http://schemas.microsoft.com/office/drawing/2014/main" id="{E24A5B27-9C7B-E79D-5CD6-687BA64F0F47}"/>
              </a:ext>
            </a:extLst>
          </p:cNvPr>
          <p:cNvSpPr txBox="1">
            <a:spLocks/>
          </p:cNvSpPr>
          <p:nvPr/>
        </p:nvSpPr>
        <p:spPr>
          <a:xfrm>
            <a:off x="1163621" y="1717301"/>
            <a:ext cx="10515600" cy="1607564"/>
          </a:xfrm>
          <a:prstGeom prst="rect">
            <a:avLst/>
          </a:prstGeom>
        </p:spPr>
        <p:txBody>
          <a:bodyPr vert="horz" lIns="0" tIns="0" rIns="0" bIns="0" rtlCol="0">
            <a:normAutofit/>
          </a:bodyPr>
          <a:lstStyle>
            <a:lvl1pPr marL="263525"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indent="0">
              <a:buFont typeface="INTL Text Office Light" pitchFamily="2" charset="0"/>
              <a:buNone/>
            </a:pPr>
            <a:r>
              <a:rPr lang="en-US" sz="2800">
                <a:latin typeface="INTL Text" pitchFamily="50" charset="0"/>
                <a:ea typeface="INTL Text" pitchFamily="50" charset="0"/>
                <a:cs typeface="INTL Text" pitchFamily="50" charset="0"/>
              </a:rPr>
              <a:t>You received an email or phone call from a supplier saying that they won’t ship expedited until we reverse recent expedited freight debits issued by the Plant.  </a:t>
            </a:r>
          </a:p>
          <a:p>
            <a:endParaRPr lang="en-US"/>
          </a:p>
        </p:txBody>
      </p:sp>
      <p:sp>
        <p:nvSpPr>
          <p:cNvPr id="3" name="TextBox 2">
            <a:extLst>
              <a:ext uri="{FF2B5EF4-FFF2-40B4-BE49-F238E27FC236}">
                <a16:creationId xmlns:a16="http://schemas.microsoft.com/office/drawing/2014/main" id="{D044D3FD-EE04-5892-D8C0-09D39284386B}"/>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
        <p:nvSpPr>
          <p:cNvPr id="7" name="Content Placeholder 3">
            <a:extLst>
              <a:ext uri="{FF2B5EF4-FFF2-40B4-BE49-F238E27FC236}">
                <a16:creationId xmlns:a16="http://schemas.microsoft.com/office/drawing/2014/main" id="{82C4A461-E9D8-70FB-DA2F-2DE386F522A9}"/>
              </a:ext>
            </a:extLst>
          </p:cNvPr>
          <p:cNvSpPr txBox="1">
            <a:spLocks noGrp="1"/>
          </p:cNvSpPr>
          <p:nvPr>
            <p:ph idx="1"/>
          </p:nvPr>
        </p:nvSpPr>
        <p:spPr>
          <a:xfrm>
            <a:off x="389252" y="3790948"/>
            <a:ext cx="10629569" cy="2241639"/>
          </a:xfrm>
          <a:prstGeom prst="rect">
            <a:avLst/>
          </a:prstGeom>
          <a:noFill/>
        </p:spPr>
        <p:txBody>
          <a:bodyPr wrap="square">
            <a:spAutoFit/>
          </a:bodyPr>
          <a:lstStyle/>
          <a:p>
            <a:pPr marL="277813" lvl="1" indent="0">
              <a:buNone/>
            </a:pPr>
            <a:r>
              <a:rPr lang="en-US" b="1" u="sng">
                <a:latin typeface="INTL Text" pitchFamily="50" charset="0"/>
                <a:ea typeface="INTL Text" pitchFamily="50" charset="0"/>
                <a:cs typeface="INTL Text" pitchFamily="50" charset="0"/>
              </a:rPr>
              <a:t>Questions</a:t>
            </a:r>
          </a:p>
          <a:p>
            <a:pPr lvl="1">
              <a:buFont typeface="Arial" panose="020B0604020202020204" pitchFamily="34" charset="0"/>
              <a:buChar char="•"/>
            </a:pPr>
            <a:r>
              <a:rPr lang="en-US">
                <a:latin typeface="INTL Text" pitchFamily="50" charset="0"/>
                <a:ea typeface="INTL Text" pitchFamily="50" charset="0"/>
                <a:cs typeface="INTL Text" pitchFamily="50" charset="0"/>
              </a:rPr>
              <a:t>What are the actions, in order, that you would take to resolve this situation quickly?</a:t>
            </a:r>
          </a:p>
          <a:p>
            <a:pPr lvl="1">
              <a:buFont typeface="Arial" panose="020B0604020202020204" pitchFamily="34" charset="0"/>
              <a:buChar char="•"/>
            </a:pPr>
            <a:r>
              <a:rPr lang="en-US">
                <a:latin typeface="INTL Text" pitchFamily="50" charset="0"/>
                <a:ea typeface="INTL Text" pitchFamily="50" charset="0"/>
                <a:cs typeface="INTL Text" pitchFamily="50" charset="0"/>
              </a:rPr>
              <a:t>At what point would you decide to escalate and why?</a:t>
            </a:r>
          </a:p>
          <a:p>
            <a:pPr lvl="1">
              <a:buFont typeface="Arial" panose="020B0604020202020204" pitchFamily="34" charset="0"/>
              <a:buChar char="•"/>
            </a:pPr>
            <a:r>
              <a:rPr lang="en-US">
                <a:latin typeface="INTL Text" pitchFamily="50" charset="0"/>
                <a:ea typeface="INTL Text" pitchFamily="50" charset="0"/>
                <a:cs typeface="INTL Text" pitchFamily="50" charset="0"/>
              </a:rPr>
              <a:t>To whom would you escalate? Who would you expect to escalate to other then your Supervisor?</a:t>
            </a:r>
          </a:p>
          <a:p>
            <a:pPr lvl="1">
              <a:buFont typeface="Arial" panose="020B0604020202020204" pitchFamily="34" charset="0"/>
              <a:buChar char="•"/>
            </a:pPr>
            <a:r>
              <a:rPr lang="en-US">
                <a:latin typeface="INTL Text" pitchFamily="50" charset="0"/>
                <a:ea typeface="INTL Text" pitchFamily="50" charset="0"/>
                <a:cs typeface="INTL Text" pitchFamily="50" charset="0"/>
              </a:rPr>
              <a:t>What information would you need to provide to the person you’re escalating to?</a:t>
            </a:r>
          </a:p>
          <a:p>
            <a:endParaRPr lang="en-US" sz="1400"/>
          </a:p>
        </p:txBody>
      </p:sp>
    </p:spTree>
    <p:extLst>
      <p:ext uri="{BB962C8B-B14F-4D97-AF65-F5344CB8AC3E}">
        <p14:creationId xmlns:p14="http://schemas.microsoft.com/office/powerpoint/2010/main" val="318119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D7F6877-36BE-51DF-9A90-E0862BF7FF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5" name="think-cell data - do not delete" hidden="1">
                        <a:extLst>
                          <a:ext uri="{FF2B5EF4-FFF2-40B4-BE49-F238E27FC236}">
                            <a16:creationId xmlns:a16="http://schemas.microsoft.com/office/drawing/2014/main" id="{6D7F6877-36BE-51DF-9A90-E0862BF7FF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ACA4FCD-CA90-81D7-CFFA-BC5645C74D3E}"/>
              </a:ext>
            </a:extLst>
          </p:cNvPr>
          <p:cNvSpPr>
            <a:spLocks noGrp="1"/>
          </p:cNvSpPr>
          <p:nvPr>
            <p:ph type="sldNum" sz="quarter" idx="12"/>
          </p:nvPr>
        </p:nvSpPr>
        <p:spPr/>
        <p:txBody>
          <a:bodyPr/>
          <a:lstStyle/>
          <a:p>
            <a:fld id="{6E5808F1-6EE4-4028-9E4A-DD6C60737409}" type="slidenum">
              <a:rPr lang="en-US" smtClean="0"/>
              <a:t>13</a:t>
            </a:fld>
            <a:endParaRPr lang="en-US"/>
          </a:p>
        </p:txBody>
      </p:sp>
      <p:sp>
        <p:nvSpPr>
          <p:cNvPr id="13" name="Title 1">
            <a:extLst>
              <a:ext uri="{FF2B5EF4-FFF2-40B4-BE49-F238E27FC236}">
                <a16:creationId xmlns:a16="http://schemas.microsoft.com/office/drawing/2014/main" id="{16DFA077-21FB-7039-ADB7-883CB81005B3}"/>
              </a:ext>
            </a:extLst>
          </p:cNvPr>
          <p:cNvSpPr txBox="1">
            <a:spLocks/>
          </p:cNvSpPr>
          <p:nvPr/>
        </p:nvSpPr>
        <p:spPr>
          <a:xfrm>
            <a:off x="503221" y="1133062"/>
            <a:ext cx="6717671" cy="4099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r>
              <a:rPr lang="en-US" sz="2200" b="1" u="sng">
                <a:solidFill>
                  <a:schemeClr val="accent1"/>
                </a:solidFill>
                <a:latin typeface="INTL Headline Office Light" pitchFamily="2" charset="0"/>
                <a:ea typeface="INTL Headline Office Light" pitchFamily="2" charset="0"/>
                <a:cs typeface="INTL Headline Office Light" pitchFamily="2" charset="0"/>
              </a:rPr>
              <a:t>Scenario 2:</a:t>
            </a:r>
            <a:r>
              <a:rPr lang="en-US" sz="2200" b="1">
                <a:solidFill>
                  <a:schemeClr val="accent1"/>
                </a:solidFill>
                <a:latin typeface="INTL Headline Office Light" pitchFamily="2" charset="0"/>
                <a:ea typeface="INTL Headline Office Light" pitchFamily="2" charset="0"/>
                <a:cs typeface="INTL Headline Office Light" pitchFamily="2" charset="0"/>
              </a:rPr>
              <a:t> </a:t>
            </a:r>
            <a:r>
              <a:rPr lang="en-US" sz="2200" b="1">
                <a:solidFill>
                  <a:schemeClr val="bg1">
                    <a:lumMod val="50000"/>
                  </a:schemeClr>
                </a:solidFill>
                <a:latin typeface="INTL Headline Office Light" pitchFamily="2" charset="0"/>
                <a:ea typeface="INTL Headline Office Light" pitchFamily="2" charset="0"/>
                <a:cs typeface="INTL Headline Office Light" pitchFamily="2" charset="0"/>
              </a:rPr>
              <a:t>no root cause</a:t>
            </a:r>
            <a:br>
              <a:rPr lang="en-US">
                <a:latin typeface="INTL Text" pitchFamily="50" charset="0"/>
                <a:ea typeface="INTL Text" pitchFamily="50" charset="0"/>
                <a:cs typeface="INTL Text" pitchFamily="50" charset="0"/>
              </a:rPr>
            </a:br>
            <a:endParaRPr lang="en-US"/>
          </a:p>
        </p:txBody>
      </p:sp>
      <p:sp>
        <p:nvSpPr>
          <p:cNvPr id="21" name="Content Placeholder 2">
            <a:extLst>
              <a:ext uri="{FF2B5EF4-FFF2-40B4-BE49-F238E27FC236}">
                <a16:creationId xmlns:a16="http://schemas.microsoft.com/office/drawing/2014/main" id="{594C3BDE-E6CA-514C-19EE-8235A7009396}"/>
              </a:ext>
            </a:extLst>
          </p:cNvPr>
          <p:cNvSpPr txBox="1">
            <a:spLocks/>
          </p:cNvSpPr>
          <p:nvPr/>
        </p:nvSpPr>
        <p:spPr>
          <a:xfrm>
            <a:off x="1081047" y="1550853"/>
            <a:ext cx="10525245" cy="2120597"/>
          </a:xfrm>
          <a:prstGeom prst="rect">
            <a:avLst/>
          </a:prstGeom>
        </p:spPr>
        <p:txBody>
          <a:bodyPr vert="horz" lIns="91440" tIns="45720" rIns="91440" bIns="45720" rtlCol="0" anchor="t">
            <a:normAutofit lnSpcReduction="10000"/>
          </a:bodyPr>
          <a:lstStyle>
            <a:lvl1pPr marL="263525"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indent="0">
              <a:buFont typeface="INTL Text Office Light" pitchFamily="2" charset="0"/>
              <a:buNone/>
            </a:pPr>
            <a:r>
              <a:rPr lang="en-US" sz="2800">
                <a:latin typeface="INTL Text"/>
                <a:ea typeface="INTL Text" pitchFamily="50" charset="0"/>
                <a:cs typeface="INTL Text" pitchFamily="50" charset="0"/>
              </a:rPr>
              <a:t>As the Material Planner, you received an email on Monday, January 27th, from a Supplier saying they’re not going to meet next week’s MRD (Sunday February 2nd), they did not share root cause or a delivery date.  If the Plant does not receive this material on time, it could cause an impact.  </a:t>
            </a:r>
          </a:p>
          <a:p>
            <a:endParaRPr lang="en-US"/>
          </a:p>
        </p:txBody>
      </p:sp>
      <p:sp>
        <p:nvSpPr>
          <p:cNvPr id="25" name="Title 20">
            <a:extLst>
              <a:ext uri="{FF2B5EF4-FFF2-40B4-BE49-F238E27FC236}">
                <a16:creationId xmlns:a16="http://schemas.microsoft.com/office/drawing/2014/main" id="{3361D688-74C5-55B3-1929-2A1C1F7AD5DF}"/>
              </a:ext>
            </a:extLst>
          </p:cNvPr>
          <p:cNvSpPr txBox="1">
            <a:spLocks/>
          </p:cNvSpPr>
          <p:nvPr/>
        </p:nvSpPr>
        <p:spPr>
          <a:xfrm>
            <a:off x="174644" y="131260"/>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planning – </a:t>
            </a:r>
            <a:r>
              <a:rPr lang="en-US" sz="2000" b="1">
                <a:solidFill>
                  <a:sysClr val="windowText" lastClr="000000"/>
                </a:solidFill>
                <a:latin typeface="INTL Headline Office"/>
              </a:rPr>
              <a:t>training exercises</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2" name="TextBox 1">
            <a:extLst>
              <a:ext uri="{FF2B5EF4-FFF2-40B4-BE49-F238E27FC236}">
                <a16:creationId xmlns:a16="http://schemas.microsoft.com/office/drawing/2014/main" id="{7C549F5A-F634-DFE9-D17B-BC158BF0A63B}"/>
              </a:ext>
            </a:extLst>
          </p:cNvPr>
          <p:cNvSpPr txBox="1"/>
          <p:nvPr/>
        </p:nvSpPr>
        <p:spPr>
          <a:xfrm>
            <a:off x="192086" y="6263802"/>
            <a:ext cx="794657" cy="443198"/>
          </a:xfrm>
          <a:prstGeom prst="rect">
            <a:avLst/>
          </a:prstGeom>
          <a:noFill/>
        </p:spPr>
        <p:txBody>
          <a:bodyPr wrap="square" lIns="0" tIns="0" rIns="0" bIns="0" rtlCol="0">
            <a:spAutoFit/>
          </a:bodyPr>
          <a:lstStyle/>
          <a:p>
            <a:pPr>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pic>
        <p:nvPicPr>
          <p:cNvPr id="7" name="Picture 6" descr="A white background with black text&#10;&#10;AI-generated content may be incorrect.">
            <a:extLst>
              <a:ext uri="{FF2B5EF4-FFF2-40B4-BE49-F238E27FC236}">
                <a16:creationId xmlns:a16="http://schemas.microsoft.com/office/drawing/2014/main" id="{0B9AEB97-C755-6334-86A7-62D1B8F42258}"/>
              </a:ext>
            </a:extLst>
          </p:cNvPr>
          <p:cNvPicPr>
            <a:picLocks noChangeAspect="1"/>
          </p:cNvPicPr>
          <p:nvPr/>
        </p:nvPicPr>
        <p:blipFill>
          <a:blip r:embed="rId5"/>
          <a:stretch>
            <a:fillRect/>
          </a:stretch>
        </p:blipFill>
        <p:spPr>
          <a:xfrm>
            <a:off x="1078385" y="3935627"/>
            <a:ext cx="9427690" cy="1952367"/>
          </a:xfrm>
          <a:prstGeom prst="rect">
            <a:avLst/>
          </a:prstGeom>
        </p:spPr>
      </p:pic>
    </p:spTree>
    <p:extLst>
      <p:ext uri="{BB962C8B-B14F-4D97-AF65-F5344CB8AC3E}">
        <p14:creationId xmlns:p14="http://schemas.microsoft.com/office/powerpoint/2010/main" val="323622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3F8D95C-06FE-7540-294C-4893249336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5" name="think-cell data - do not delete" hidden="1">
                        <a:extLst>
                          <a:ext uri="{FF2B5EF4-FFF2-40B4-BE49-F238E27FC236}">
                            <a16:creationId xmlns:a16="http://schemas.microsoft.com/office/drawing/2014/main" id="{43F8D95C-06FE-7540-294C-4893249336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itle 1">
            <a:extLst>
              <a:ext uri="{FF2B5EF4-FFF2-40B4-BE49-F238E27FC236}">
                <a16:creationId xmlns:a16="http://schemas.microsoft.com/office/drawing/2014/main" id="{0841BBD6-2045-1B64-B9AA-4708C137AEA2}"/>
              </a:ext>
            </a:extLst>
          </p:cNvPr>
          <p:cNvSpPr>
            <a:spLocks noGrp="1"/>
          </p:cNvSpPr>
          <p:nvPr>
            <p:ph type="title"/>
          </p:nvPr>
        </p:nvSpPr>
        <p:spPr>
          <a:xfrm>
            <a:off x="503221" y="1133062"/>
            <a:ext cx="10515600" cy="465297"/>
          </a:xfrm>
        </p:spPr>
        <p:txBody>
          <a:bodyPr vert="horz">
            <a:normAutofit fontScale="90000"/>
          </a:bodyPr>
          <a:lstStyle/>
          <a:p>
            <a:r>
              <a:rPr lang="en-US" sz="2400" u="sng">
                <a:solidFill>
                  <a:schemeClr val="accent1"/>
                </a:solidFill>
                <a:latin typeface="INTL Headline Office Light" pitchFamily="2" charset="0"/>
                <a:ea typeface="INTL Headline Office Light" pitchFamily="2" charset="0"/>
                <a:cs typeface="INTL Headline Office Light" pitchFamily="2" charset="0"/>
              </a:rPr>
              <a:t>Scenario 3:</a:t>
            </a:r>
            <a:r>
              <a:rPr lang="en-US" sz="2400" b="1">
                <a:solidFill>
                  <a:schemeClr val="accent1"/>
                </a:solidFill>
                <a:latin typeface="INTL Headline Office Light" pitchFamily="2" charset="0"/>
                <a:ea typeface="INTL Headline Office Light" pitchFamily="2" charset="0"/>
                <a:cs typeface="INTL Headline Office Light" pitchFamily="2" charset="0"/>
              </a:rPr>
              <a:t> </a:t>
            </a:r>
            <a:r>
              <a:rPr lang="en-US" sz="2400" b="1">
                <a:solidFill>
                  <a:schemeClr val="bg1">
                    <a:lumMod val="50000"/>
                  </a:schemeClr>
                </a:solidFill>
                <a:latin typeface="INTL Headline Office Light" pitchFamily="2" charset="0"/>
                <a:ea typeface="INTL Headline Office Light" pitchFamily="2" charset="0"/>
                <a:cs typeface="INTL Headline Office Light" pitchFamily="2" charset="0"/>
              </a:rPr>
              <a:t>COMPLEX, MULTIPLE ROOT CAUSES</a:t>
            </a:r>
            <a:br>
              <a:rPr lang="en-US" sz="2400" b="1">
                <a:solidFill>
                  <a:schemeClr val="bg1">
                    <a:lumMod val="50000"/>
                  </a:schemeClr>
                </a:solidFill>
                <a:latin typeface="INTL Headline Office Light" pitchFamily="2" charset="0"/>
                <a:ea typeface="INTL Headline Office Light" pitchFamily="2" charset="0"/>
                <a:cs typeface="INTL Headline Office Light" pitchFamily="2" charset="0"/>
              </a:rPr>
            </a:br>
            <a:endParaRPr lang="en-US" sz="2400" b="1">
              <a:solidFill>
                <a:schemeClr val="bg1">
                  <a:lumMod val="50000"/>
                </a:schemeClr>
              </a:solidFill>
              <a:latin typeface="INTL Headline Office Light" pitchFamily="2" charset="0"/>
              <a:ea typeface="INTL Headline Office Light" pitchFamily="2" charset="0"/>
              <a:cs typeface="INTL Headline Office Light" pitchFamily="2" charset="0"/>
            </a:endParaRPr>
          </a:p>
        </p:txBody>
      </p:sp>
      <p:sp>
        <p:nvSpPr>
          <p:cNvPr id="4" name="Slide Number Placeholder 3">
            <a:extLst>
              <a:ext uri="{FF2B5EF4-FFF2-40B4-BE49-F238E27FC236}">
                <a16:creationId xmlns:a16="http://schemas.microsoft.com/office/drawing/2014/main" id="{F37627AF-3B0A-5E0C-787F-6B98605A6CD6}"/>
              </a:ext>
            </a:extLst>
          </p:cNvPr>
          <p:cNvSpPr>
            <a:spLocks noGrp="1"/>
          </p:cNvSpPr>
          <p:nvPr>
            <p:ph type="sldNum" sz="quarter" idx="12"/>
          </p:nvPr>
        </p:nvSpPr>
        <p:spPr/>
        <p:txBody>
          <a:bodyPr/>
          <a:lstStyle/>
          <a:p>
            <a:fld id="{6E5808F1-6EE4-4028-9E4A-DD6C60737409}" type="slidenum">
              <a:rPr lang="en-US" smtClean="0"/>
              <a:t>14</a:t>
            </a:fld>
            <a:endParaRPr lang="en-US"/>
          </a:p>
        </p:txBody>
      </p:sp>
      <p:sp>
        <p:nvSpPr>
          <p:cNvPr id="13" name="Content Placeholder 2">
            <a:extLst>
              <a:ext uri="{FF2B5EF4-FFF2-40B4-BE49-F238E27FC236}">
                <a16:creationId xmlns:a16="http://schemas.microsoft.com/office/drawing/2014/main" id="{DDAB62B8-7598-9433-6363-4A2D7A645E40}"/>
              </a:ext>
            </a:extLst>
          </p:cNvPr>
          <p:cNvSpPr>
            <a:spLocks noGrp="1"/>
          </p:cNvSpPr>
          <p:nvPr>
            <p:ph idx="1"/>
          </p:nvPr>
        </p:nvSpPr>
        <p:spPr>
          <a:xfrm>
            <a:off x="586535" y="1595953"/>
            <a:ext cx="11184922" cy="2533772"/>
          </a:xfrm>
        </p:spPr>
        <p:txBody>
          <a:bodyPr/>
          <a:lstStyle/>
          <a:p>
            <a:pPr marL="0" indent="0">
              <a:buNone/>
            </a:pPr>
            <a:r>
              <a:rPr lang="en-US" sz="2800">
                <a:latin typeface="INTL Text" pitchFamily="50" charset="0"/>
                <a:ea typeface="INTL Text" pitchFamily="50" charset="0"/>
                <a:cs typeface="INTL Text" pitchFamily="50" charset="0"/>
              </a:rPr>
              <a:t>You received an urgent email from a supplier saying that they have a tool that is broken and a tier 2 component shortage.  It will take four weeks to repair, and they are working with the Tier 2 to determine when they will be able to ship – looks like they won’t receive parts for at least 4 days. This will cause a line down situation at the Plant in 2 days.</a:t>
            </a:r>
          </a:p>
          <a:p>
            <a:endParaRPr lang="en-US"/>
          </a:p>
        </p:txBody>
      </p:sp>
      <p:sp>
        <p:nvSpPr>
          <p:cNvPr id="16" name="Title 20">
            <a:extLst>
              <a:ext uri="{FF2B5EF4-FFF2-40B4-BE49-F238E27FC236}">
                <a16:creationId xmlns:a16="http://schemas.microsoft.com/office/drawing/2014/main" id="{16C9D4A8-D273-538E-B0B6-12AFB9870064}"/>
              </a:ext>
            </a:extLst>
          </p:cNvPr>
          <p:cNvSpPr txBox="1">
            <a:spLocks/>
          </p:cNvSpPr>
          <p:nvPr/>
        </p:nvSpPr>
        <p:spPr>
          <a:xfrm>
            <a:off x="174644" y="131260"/>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planning – </a:t>
            </a:r>
            <a:r>
              <a:rPr lang="en-US" sz="2000" b="1">
                <a:solidFill>
                  <a:sysClr val="windowText" lastClr="000000"/>
                </a:solidFill>
                <a:latin typeface="INTL Headline Office"/>
              </a:rPr>
              <a:t>training exercises</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2" name="TextBox 1">
            <a:extLst>
              <a:ext uri="{FF2B5EF4-FFF2-40B4-BE49-F238E27FC236}">
                <a16:creationId xmlns:a16="http://schemas.microsoft.com/office/drawing/2014/main" id="{A6527226-D585-96D9-70CD-617512C0BE61}"/>
              </a:ext>
            </a:extLst>
          </p:cNvPr>
          <p:cNvSpPr txBox="1"/>
          <p:nvPr/>
        </p:nvSpPr>
        <p:spPr>
          <a:xfrm>
            <a:off x="192086" y="6263802"/>
            <a:ext cx="794657" cy="443198"/>
          </a:xfrm>
          <a:prstGeom prst="rect">
            <a:avLst/>
          </a:prstGeom>
          <a:noFill/>
        </p:spPr>
        <p:txBody>
          <a:bodyPr wrap="square" lIns="0" tIns="0" rIns="0" bIns="0" rtlCol="0">
            <a:spAutoFit/>
          </a:bodyPr>
          <a:lstStyle/>
          <a:p>
            <a:pPr>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pic>
        <p:nvPicPr>
          <p:cNvPr id="6" name="Picture 5" descr="A white background with black text&#10;&#10;AI-generated content may be incorrect.">
            <a:extLst>
              <a:ext uri="{FF2B5EF4-FFF2-40B4-BE49-F238E27FC236}">
                <a16:creationId xmlns:a16="http://schemas.microsoft.com/office/drawing/2014/main" id="{67B1CF0E-1B33-F0E6-9007-137823ADECB2}"/>
              </a:ext>
            </a:extLst>
          </p:cNvPr>
          <p:cNvPicPr>
            <a:picLocks noChangeAspect="1"/>
          </p:cNvPicPr>
          <p:nvPr/>
        </p:nvPicPr>
        <p:blipFill>
          <a:blip r:embed="rId5"/>
          <a:stretch>
            <a:fillRect/>
          </a:stretch>
        </p:blipFill>
        <p:spPr>
          <a:xfrm>
            <a:off x="1047176" y="4501215"/>
            <a:ext cx="9427690" cy="1952367"/>
          </a:xfrm>
          <a:prstGeom prst="rect">
            <a:avLst/>
          </a:prstGeom>
        </p:spPr>
      </p:pic>
    </p:spTree>
    <p:extLst>
      <p:ext uri="{BB962C8B-B14F-4D97-AF65-F5344CB8AC3E}">
        <p14:creationId xmlns:p14="http://schemas.microsoft.com/office/powerpoint/2010/main" val="298307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BECA4BF-71F2-8141-8BD0-661F4C59B5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5" name="think-cell data - do not delete" hidden="1">
                        <a:extLst>
                          <a:ext uri="{FF2B5EF4-FFF2-40B4-BE49-F238E27FC236}">
                            <a16:creationId xmlns:a16="http://schemas.microsoft.com/office/drawing/2014/main" id="{0BECA4BF-71F2-8141-8BD0-661F4C59B5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0B2A81-DDBA-E8B9-0036-56D6B634A89A}"/>
              </a:ext>
            </a:extLst>
          </p:cNvPr>
          <p:cNvSpPr>
            <a:spLocks noGrp="1"/>
          </p:cNvSpPr>
          <p:nvPr>
            <p:ph type="title"/>
          </p:nvPr>
        </p:nvSpPr>
        <p:spPr>
          <a:xfrm>
            <a:off x="335280" y="1137710"/>
            <a:ext cx="11353800" cy="724129"/>
          </a:xfrm>
        </p:spPr>
        <p:txBody>
          <a:bodyPr vert="horz">
            <a:normAutofit/>
          </a:bodyPr>
          <a:lstStyle/>
          <a:p>
            <a:r>
              <a:rPr lang="en-US" sz="2200" b="1" u="sng">
                <a:solidFill>
                  <a:schemeClr val="accent1"/>
                </a:solidFill>
                <a:latin typeface="INTL Headline Office Light" pitchFamily="2" charset="0"/>
                <a:ea typeface="INTL Headline Office Light" pitchFamily="2" charset="0"/>
                <a:cs typeface="INTL Headline Office Light" pitchFamily="2" charset="0"/>
              </a:rPr>
              <a:t>Scenario 4:</a:t>
            </a:r>
            <a:r>
              <a:rPr lang="en-US" sz="2200" b="1">
                <a:solidFill>
                  <a:schemeClr val="accent1"/>
                </a:solidFill>
                <a:latin typeface="INTL Headline Office Light" pitchFamily="2" charset="0"/>
                <a:ea typeface="INTL Headline Office Light" pitchFamily="2" charset="0"/>
                <a:cs typeface="INTL Headline Office Light" pitchFamily="2" charset="0"/>
              </a:rPr>
              <a:t>  </a:t>
            </a:r>
            <a:r>
              <a:rPr lang="en-US" sz="2200" b="1">
                <a:solidFill>
                  <a:schemeClr val="bg1">
                    <a:lumMod val="50000"/>
                  </a:schemeClr>
                </a:solidFill>
                <a:latin typeface="INTL Headline Office Light" pitchFamily="2" charset="0"/>
                <a:ea typeface="INTL Headline Office Light" pitchFamily="2" charset="0"/>
                <a:cs typeface="INTL Headline Office Light" pitchFamily="2" charset="0"/>
              </a:rPr>
              <a:t>International Inventory Adjustment (lost material)</a:t>
            </a:r>
          </a:p>
        </p:txBody>
      </p:sp>
      <p:sp>
        <p:nvSpPr>
          <p:cNvPr id="4" name="Slide Number Placeholder 3">
            <a:extLst>
              <a:ext uri="{FF2B5EF4-FFF2-40B4-BE49-F238E27FC236}">
                <a16:creationId xmlns:a16="http://schemas.microsoft.com/office/drawing/2014/main" id="{E3F9016E-C51C-CDFF-30B9-48417A4CED68}"/>
              </a:ext>
            </a:extLst>
          </p:cNvPr>
          <p:cNvSpPr>
            <a:spLocks noGrp="1"/>
          </p:cNvSpPr>
          <p:nvPr>
            <p:ph type="sldNum" sz="quarter" idx="12"/>
          </p:nvPr>
        </p:nvSpPr>
        <p:spPr/>
        <p:txBody>
          <a:bodyPr/>
          <a:lstStyle/>
          <a:p>
            <a:fld id="{6E5808F1-6EE4-4028-9E4A-DD6C60737409}" type="slidenum">
              <a:rPr lang="en-US" smtClean="0"/>
              <a:t>15</a:t>
            </a:fld>
            <a:endParaRPr lang="en-US"/>
          </a:p>
        </p:txBody>
      </p:sp>
      <p:sp>
        <p:nvSpPr>
          <p:cNvPr id="11" name="Content Placeholder 2">
            <a:extLst>
              <a:ext uri="{FF2B5EF4-FFF2-40B4-BE49-F238E27FC236}">
                <a16:creationId xmlns:a16="http://schemas.microsoft.com/office/drawing/2014/main" id="{62F30528-3B75-2269-DCD2-7DB587AE10D9}"/>
              </a:ext>
            </a:extLst>
          </p:cNvPr>
          <p:cNvSpPr txBox="1">
            <a:spLocks/>
          </p:cNvSpPr>
          <p:nvPr/>
        </p:nvSpPr>
        <p:spPr>
          <a:xfrm>
            <a:off x="1163320" y="1595952"/>
            <a:ext cx="10515600" cy="2288584"/>
          </a:xfrm>
          <a:prstGeom prst="rect">
            <a:avLst/>
          </a:prstGeom>
        </p:spPr>
        <p:txBody>
          <a:bodyPr vert="horz" lIns="0" tIns="0" rIns="0" bIns="0" rtlCol="0">
            <a:noAutofit/>
          </a:bodyPr>
          <a:lstStyle>
            <a:lvl1pPr marL="263525"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indent="0">
              <a:buFont typeface="INTL Text Office Light" pitchFamily="2" charset="0"/>
              <a:buNone/>
            </a:pPr>
            <a:r>
              <a:rPr lang="en-US" sz="2800">
                <a:latin typeface="INTL Text" pitchFamily="50" charset="0"/>
                <a:ea typeface="INTL Text" pitchFamily="50" charset="0"/>
                <a:cs typeface="INTL Text" pitchFamily="50" charset="0"/>
              </a:rPr>
              <a:t>You are notified by the Material Team that on a specific part the cycle count differs from the system, and they are making an inventory adjustment. You’ve contacted the supplier and already worked out a Best Ship Date and negotiated the break-in fee with no room for improvement. </a:t>
            </a:r>
            <a:endParaRPr lang="en-US"/>
          </a:p>
        </p:txBody>
      </p:sp>
      <p:sp>
        <p:nvSpPr>
          <p:cNvPr id="15" name="Title 20">
            <a:extLst>
              <a:ext uri="{FF2B5EF4-FFF2-40B4-BE49-F238E27FC236}">
                <a16:creationId xmlns:a16="http://schemas.microsoft.com/office/drawing/2014/main" id="{68A37C4C-A003-F7BD-D791-8C5F02FB623C}"/>
              </a:ext>
            </a:extLst>
          </p:cNvPr>
          <p:cNvSpPr txBox="1">
            <a:spLocks/>
          </p:cNvSpPr>
          <p:nvPr/>
        </p:nvSpPr>
        <p:spPr>
          <a:xfrm>
            <a:off x="174644" y="131260"/>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planning – </a:t>
            </a:r>
            <a:r>
              <a:rPr lang="en-US" sz="2000" b="1">
                <a:solidFill>
                  <a:sysClr val="windowText" lastClr="000000"/>
                </a:solidFill>
                <a:latin typeface="INTL Headline Office"/>
              </a:rPr>
              <a:t>training exercises</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3" name="TextBox 2">
            <a:extLst>
              <a:ext uri="{FF2B5EF4-FFF2-40B4-BE49-F238E27FC236}">
                <a16:creationId xmlns:a16="http://schemas.microsoft.com/office/drawing/2014/main" id="{57977C34-386D-C50A-67DF-D8EEF4A46CB6}"/>
              </a:ext>
            </a:extLst>
          </p:cNvPr>
          <p:cNvSpPr txBox="1"/>
          <p:nvPr/>
        </p:nvSpPr>
        <p:spPr>
          <a:xfrm>
            <a:off x="192086" y="6263802"/>
            <a:ext cx="794657" cy="443198"/>
          </a:xfrm>
          <a:prstGeom prst="rect">
            <a:avLst/>
          </a:prstGeom>
          <a:noFill/>
        </p:spPr>
        <p:txBody>
          <a:bodyPr wrap="square" lIns="0" tIns="0" rIns="0" bIns="0" rtlCol="0">
            <a:spAutoFit/>
          </a:bodyPr>
          <a:lstStyle/>
          <a:p>
            <a:pPr>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pic>
        <p:nvPicPr>
          <p:cNvPr id="6" name="Picture 5" descr="A white background with black text&#10;&#10;AI-generated content may be incorrect.">
            <a:extLst>
              <a:ext uri="{FF2B5EF4-FFF2-40B4-BE49-F238E27FC236}">
                <a16:creationId xmlns:a16="http://schemas.microsoft.com/office/drawing/2014/main" id="{5EA7929C-8EDD-594A-7432-3E74BE853979}"/>
              </a:ext>
            </a:extLst>
          </p:cNvPr>
          <p:cNvPicPr>
            <a:picLocks noChangeAspect="1"/>
          </p:cNvPicPr>
          <p:nvPr/>
        </p:nvPicPr>
        <p:blipFill>
          <a:blip r:embed="rId5"/>
          <a:stretch>
            <a:fillRect/>
          </a:stretch>
        </p:blipFill>
        <p:spPr>
          <a:xfrm>
            <a:off x="923925" y="4007708"/>
            <a:ext cx="10344149" cy="2148016"/>
          </a:xfrm>
          <a:prstGeom prst="rect">
            <a:avLst/>
          </a:prstGeom>
        </p:spPr>
      </p:pic>
    </p:spTree>
    <p:extLst>
      <p:ext uri="{BB962C8B-B14F-4D97-AF65-F5344CB8AC3E}">
        <p14:creationId xmlns:p14="http://schemas.microsoft.com/office/powerpoint/2010/main" val="106334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86AE-6CF9-52AA-42D5-CD7BDFD560A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59B5C60-29EC-C5E5-3904-6290B052FE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5" name="think-cell data - do not delete" hidden="1">
                        <a:extLst>
                          <a:ext uri="{FF2B5EF4-FFF2-40B4-BE49-F238E27FC236}">
                            <a16:creationId xmlns:a16="http://schemas.microsoft.com/office/drawing/2014/main" id="{E59B5C60-29EC-C5E5-3904-6290B052FE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4802A1-8075-4519-1FBC-B2BBAFEC3638}"/>
              </a:ext>
            </a:extLst>
          </p:cNvPr>
          <p:cNvSpPr>
            <a:spLocks noGrp="1"/>
          </p:cNvSpPr>
          <p:nvPr>
            <p:ph type="title"/>
          </p:nvPr>
        </p:nvSpPr>
        <p:spPr>
          <a:xfrm>
            <a:off x="437797" y="1129686"/>
            <a:ext cx="8939543" cy="524953"/>
          </a:xfrm>
        </p:spPr>
        <p:txBody>
          <a:bodyPr vert="horz">
            <a:normAutofit/>
          </a:bodyPr>
          <a:lstStyle/>
          <a:p>
            <a:r>
              <a:rPr lang="en-US" sz="2200" b="1" u="sng">
                <a:solidFill>
                  <a:schemeClr val="accent1"/>
                </a:solidFill>
                <a:latin typeface="INTL Headline Office Light"/>
                <a:ea typeface="INTL Headline Office Light" pitchFamily="2" charset="0"/>
                <a:cs typeface="INTL Headline Office Light" pitchFamily="2" charset="0"/>
              </a:rPr>
              <a:t>Scenario 5:</a:t>
            </a:r>
            <a:r>
              <a:rPr lang="en-US" sz="2200" b="1">
                <a:solidFill>
                  <a:schemeClr val="accent1"/>
                </a:solidFill>
                <a:latin typeface="INTL Headline Office Light"/>
                <a:ea typeface="INTL Headline Office Light" pitchFamily="2" charset="0"/>
                <a:cs typeface="INTL Headline Office Light" pitchFamily="2" charset="0"/>
              </a:rPr>
              <a:t>  </a:t>
            </a:r>
            <a:r>
              <a:rPr lang="en-US" sz="2200">
                <a:solidFill>
                  <a:schemeClr val="bg1">
                    <a:lumMod val="50000"/>
                  </a:schemeClr>
                </a:solidFill>
                <a:latin typeface="INTL Headline Office Light"/>
                <a:ea typeface="INTL Headline Office Light" pitchFamily="2" charset="0"/>
                <a:cs typeface="INTL Headline Office Light" pitchFamily="2" charset="0"/>
              </a:rPr>
              <a:t>Supplier no longer producing part</a:t>
            </a:r>
          </a:p>
        </p:txBody>
      </p:sp>
      <p:sp>
        <p:nvSpPr>
          <p:cNvPr id="3" name="Content Placeholder 2">
            <a:extLst>
              <a:ext uri="{FF2B5EF4-FFF2-40B4-BE49-F238E27FC236}">
                <a16:creationId xmlns:a16="http://schemas.microsoft.com/office/drawing/2014/main" id="{19E624D0-01B4-5349-18F8-8825D37D12E5}"/>
              </a:ext>
            </a:extLst>
          </p:cNvPr>
          <p:cNvSpPr>
            <a:spLocks noGrp="1"/>
          </p:cNvSpPr>
          <p:nvPr>
            <p:ph idx="1"/>
          </p:nvPr>
        </p:nvSpPr>
        <p:spPr>
          <a:xfrm>
            <a:off x="994758" y="1715647"/>
            <a:ext cx="10577383" cy="1545741"/>
          </a:xfrm>
        </p:spPr>
        <p:txBody>
          <a:bodyPr vert="horz" lIns="91440" tIns="45720" rIns="91440" bIns="45720" rtlCol="0" anchor="t">
            <a:normAutofit/>
          </a:bodyPr>
          <a:lstStyle/>
          <a:p>
            <a:pPr marL="0" indent="0">
              <a:buNone/>
            </a:pPr>
            <a:r>
              <a:rPr lang="en-US" sz="3000">
                <a:latin typeface="INTL Text" pitchFamily="50" charset="0"/>
                <a:ea typeface="INTL Text" pitchFamily="50" charset="0"/>
                <a:cs typeface="INTL Text" pitchFamily="50" charset="0"/>
              </a:rPr>
              <a:t>You are notified by the Supplier that they will no longer be producing a part for International and will use up current inventory only. </a:t>
            </a:r>
            <a:endParaRPr lang="en-US"/>
          </a:p>
        </p:txBody>
      </p:sp>
      <p:sp>
        <p:nvSpPr>
          <p:cNvPr id="6" name="Slide Number Placeholder 5">
            <a:extLst>
              <a:ext uri="{FF2B5EF4-FFF2-40B4-BE49-F238E27FC236}">
                <a16:creationId xmlns:a16="http://schemas.microsoft.com/office/drawing/2014/main" id="{82658F1A-265F-A90C-EBF8-B2A4B02C0A32}"/>
              </a:ext>
            </a:extLst>
          </p:cNvPr>
          <p:cNvSpPr>
            <a:spLocks noGrp="1"/>
          </p:cNvSpPr>
          <p:nvPr>
            <p:ph type="sldNum" sz="quarter" idx="12"/>
          </p:nvPr>
        </p:nvSpPr>
        <p:spPr/>
        <p:txBody>
          <a:bodyPr/>
          <a:lstStyle/>
          <a:p>
            <a:fld id="{6E5808F1-6EE4-4028-9E4A-DD6C60737409}" type="slidenum">
              <a:rPr lang="en-US" smtClean="0"/>
              <a:t>16</a:t>
            </a:fld>
            <a:endParaRPr lang="en-US"/>
          </a:p>
        </p:txBody>
      </p:sp>
      <p:sp>
        <p:nvSpPr>
          <p:cNvPr id="8" name="Title 20">
            <a:extLst>
              <a:ext uri="{FF2B5EF4-FFF2-40B4-BE49-F238E27FC236}">
                <a16:creationId xmlns:a16="http://schemas.microsoft.com/office/drawing/2014/main" id="{786E30F8-8013-CADB-F6C6-C8F1704EFAF7}"/>
              </a:ext>
            </a:extLst>
          </p:cNvPr>
          <p:cNvSpPr txBox="1">
            <a:spLocks/>
          </p:cNvSpPr>
          <p:nvPr/>
        </p:nvSpPr>
        <p:spPr>
          <a:xfrm>
            <a:off x="174644" y="131260"/>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planning – </a:t>
            </a:r>
            <a:r>
              <a:rPr lang="en-US" sz="2000" b="1">
                <a:solidFill>
                  <a:sysClr val="windowText" lastClr="000000"/>
                </a:solidFill>
                <a:latin typeface="INTL Headline Office"/>
              </a:rPr>
              <a:t>training exercises</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4" name="TextBox 3">
            <a:extLst>
              <a:ext uri="{FF2B5EF4-FFF2-40B4-BE49-F238E27FC236}">
                <a16:creationId xmlns:a16="http://schemas.microsoft.com/office/drawing/2014/main" id="{3517239D-4883-CD9D-28CE-9A7F476199D8}"/>
              </a:ext>
            </a:extLst>
          </p:cNvPr>
          <p:cNvSpPr txBox="1"/>
          <p:nvPr/>
        </p:nvSpPr>
        <p:spPr>
          <a:xfrm>
            <a:off x="192086" y="6263802"/>
            <a:ext cx="794657" cy="443198"/>
          </a:xfrm>
          <a:prstGeom prst="rect">
            <a:avLst/>
          </a:prstGeom>
          <a:noFill/>
        </p:spPr>
        <p:txBody>
          <a:bodyPr wrap="square" lIns="0" tIns="0" rIns="0" bIns="0" rtlCol="0">
            <a:spAutoFit/>
          </a:bodyPr>
          <a:lstStyle/>
          <a:p>
            <a:pPr>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pic>
        <p:nvPicPr>
          <p:cNvPr id="7" name="Picture 6" descr="A white background with black text&#10;&#10;AI-generated content may be incorrect.">
            <a:extLst>
              <a:ext uri="{FF2B5EF4-FFF2-40B4-BE49-F238E27FC236}">
                <a16:creationId xmlns:a16="http://schemas.microsoft.com/office/drawing/2014/main" id="{D756C83C-2467-0B5B-6D0F-0BA84CC66CE1}"/>
              </a:ext>
            </a:extLst>
          </p:cNvPr>
          <p:cNvPicPr>
            <a:picLocks noChangeAspect="1"/>
          </p:cNvPicPr>
          <p:nvPr/>
        </p:nvPicPr>
        <p:blipFill>
          <a:blip r:embed="rId6"/>
          <a:stretch>
            <a:fillRect/>
          </a:stretch>
        </p:blipFill>
        <p:spPr>
          <a:xfrm>
            <a:off x="985709" y="3564924"/>
            <a:ext cx="10694257" cy="2178908"/>
          </a:xfrm>
          <a:prstGeom prst="rect">
            <a:avLst/>
          </a:prstGeom>
        </p:spPr>
      </p:pic>
    </p:spTree>
    <p:extLst>
      <p:ext uri="{BB962C8B-B14F-4D97-AF65-F5344CB8AC3E}">
        <p14:creationId xmlns:p14="http://schemas.microsoft.com/office/powerpoint/2010/main" val="412757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F0B3-4061-67E9-1100-CF60198BC97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789CD7F-8744-ECCA-25B4-FFCC1FF08E66}"/>
              </a:ext>
            </a:extLst>
          </p:cNvPr>
          <p:cNvSpPr>
            <a:spLocks noGrp="1"/>
          </p:cNvSpPr>
          <p:nvPr>
            <p:ph type="body" sz="quarter" idx="13"/>
          </p:nvPr>
        </p:nvSpPr>
        <p:spPr/>
        <p:txBody>
          <a:bodyPr/>
          <a:lstStyle/>
          <a:p>
            <a:r>
              <a:rPr lang="en-US">
                <a:solidFill>
                  <a:schemeClr val="bg1"/>
                </a:solidFill>
              </a:rPr>
              <a:t>DETAILED ESCALATION PROCESS</a:t>
            </a:r>
          </a:p>
        </p:txBody>
      </p:sp>
      <p:sp>
        <p:nvSpPr>
          <p:cNvPr id="2" name="Slide Number Placeholder 1">
            <a:extLst>
              <a:ext uri="{FF2B5EF4-FFF2-40B4-BE49-F238E27FC236}">
                <a16:creationId xmlns:a16="http://schemas.microsoft.com/office/drawing/2014/main" id="{03C9BB48-9454-54C1-BB56-C178B6438E9C}"/>
              </a:ext>
            </a:extLst>
          </p:cNvPr>
          <p:cNvSpPr>
            <a:spLocks noGrp="1"/>
          </p:cNvSpPr>
          <p:nvPr>
            <p:ph type="sldNum"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160332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19158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60887720-C715-DF48-A038-D43C39FF05C4}"/>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387026"/>
            <a:ext cx="820356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88725" y="2691365"/>
            <a:ext cx="10342818"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83541" y="109284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58586" y="1349292"/>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2" name="TextBox 21">
            <a:extLst>
              <a:ext uri="{FF2B5EF4-FFF2-40B4-BE49-F238E27FC236}">
                <a16:creationId xmlns:a16="http://schemas.microsoft.com/office/drawing/2014/main" id="{291C7C91-33C0-E66B-D47C-33331F521BD7}"/>
              </a:ext>
            </a:extLst>
          </p:cNvPr>
          <p:cNvSpPr txBox="1"/>
          <p:nvPr/>
        </p:nvSpPr>
        <p:spPr>
          <a:xfrm rot="16200000">
            <a:off x="285707" y="3817482"/>
            <a:ext cx="21367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26" name="TextBox 25">
            <a:extLst>
              <a:ext uri="{FF2B5EF4-FFF2-40B4-BE49-F238E27FC236}">
                <a16:creationId xmlns:a16="http://schemas.microsoft.com/office/drawing/2014/main" id="{A168E729-3DD9-A640-6CCE-D8391ACBB2DE}"/>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ERP (LN, BaaN)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Killer Bee</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282508" y="1484364"/>
            <a:ext cx="2995984"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ea typeface="+mn-lt"/>
                <a:cs typeface="+mn-lt"/>
              </a:rPr>
              <a:t>What to do when a supply disruption is identified?</a:t>
            </a:r>
          </a:p>
          <a:p>
            <a:pPr marL="285750" indent="-285750">
              <a:buFont typeface="Wingdings" panose="05000000000000000000" pitchFamily="2" charset="2"/>
              <a:buChar char="Ø"/>
              <a:defRPr/>
            </a:pPr>
            <a:r>
              <a:rPr lang="en-US" sz="1200" b="1">
                <a:solidFill>
                  <a:srgbClr val="FF6600"/>
                </a:solidFill>
                <a:ea typeface="+mn-lt"/>
                <a:cs typeface="+mn-lt"/>
              </a:rPr>
              <a:t>How to internally escalate a situation?</a:t>
            </a:r>
          </a:p>
          <a:p>
            <a:pPr marL="285750" indent="-285750">
              <a:buFont typeface="Wingdings" panose="05000000000000000000" pitchFamily="2" charset="2"/>
              <a:buChar char="Ø"/>
              <a:defRPr/>
            </a:pPr>
            <a:r>
              <a:rPr lang="en-US" sz="1200" b="1">
                <a:solidFill>
                  <a:srgbClr val="FF6600"/>
                </a:solidFill>
                <a:ea typeface="+mn-lt"/>
                <a:cs typeface="+mn-lt"/>
              </a:rPr>
              <a:t>How a MMAR and / or SAI is generated in the system?</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pic>
        <p:nvPicPr>
          <p:cNvPr id="37" name="Picture 36" descr="Graphical user interface, application&#10;&#10;Description automatically generated">
            <a:extLst>
              <a:ext uri="{FF2B5EF4-FFF2-40B4-BE49-F238E27FC236}">
                <a16:creationId xmlns:a16="http://schemas.microsoft.com/office/drawing/2014/main" id="{EBB5F349-7196-7B49-CEC8-6E6E6B275E15}"/>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4127287"/>
            <a:ext cx="675501" cy="749628"/>
          </a:xfrm>
          <a:prstGeom prst="rect">
            <a:avLst/>
          </a:prstGeom>
        </p:spPr>
      </p:pic>
      <p:sp>
        <p:nvSpPr>
          <p:cNvPr id="47" name="TextBox 46">
            <a:extLst>
              <a:ext uri="{FF2B5EF4-FFF2-40B4-BE49-F238E27FC236}">
                <a16:creationId xmlns:a16="http://schemas.microsoft.com/office/drawing/2014/main" id="{FE65FB01-6189-0FE4-77A4-1671A36AC1A0}"/>
              </a:ext>
            </a:extLst>
          </p:cNvPr>
          <p:cNvSpPr txBox="1"/>
          <p:nvPr/>
        </p:nvSpPr>
        <p:spPr>
          <a:xfrm>
            <a:off x="2375995" y="436360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sp>
        <p:nvSpPr>
          <p:cNvPr id="67" name="TextBox 66">
            <a:extLst>
              <a:ext uri="{FF2B5EF4-FFF2-40B4-BE49-F238E27FC236}">
                <a16:creationId xmlns:a16="http://schemas.microsoft.com/office/drawing/2014/main" id="{3C97E1E6-CEA0-ED6B-BEA8-82AE272392B7}"/>
              </a:ext>
            </a:extLst>
          </p:cNvPr>
          <p:cNvSpPr txBox="1"/>
          <p:nvPr/>
        </p:nvSpPr>
        <p:spPr>
          <a:xfrm>
            <a:off x="2383027" y="3025880"/>
            <a:ext cx="9754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Supplier</a:t>
            </a:r>
            <a:r>
              <a:rPr kumimoji="0" lang="en-US" sz="1200" b="0" i="0" u="none" strike="noStrike" kern="1200" cap="none" spc="0" normalizeH="0" baseline="0" noProof="0">
                <a:ln>
                  <a:noFill/>
                </a:ln>
                <a:solidFill>
                  <a:srgbClr val="333C42"/>
                </a:solidFill>
                <a:effectLst/>
                <a:uLnTx/>
                <a:uFillTx/>
                <a:latin typeface="Avenir Next LT Pro"/>
                <a:ea typeface="+mn-ea"/>
                <a:cs typeface="+mn-cs"/>
              </a:rPr>
              <a:t> </a:t>
            </a:r>
          </a:p>
        </p:txBody>
      </p:sp>
      <p:pic>
        <p:nvPicPr>
          <p:cNvPr id="68" name="Picture 67" descr="Graphical user interface, application&#10;&#10;Description automatically generated">
            <a:extLst>
              <a:ext uri="{FF2B5EF4-FFF2-40B4-BE49-F238E27FC236}">
                <a16:creationId xmlns:a16="http://schemas.microsoft.com/office/drawing/2014/main" id="{6FBE4F87-A0C6-B126-2EC4-C448E43350B0}"/>
              </a:ext>
            </a:extLst>
          </p:cNvPr>
          <p:cNvPicPr>
            <a:picLocks noChangeAspect="1"/>
          </p:cNvPicPr>
          <p:nvPr/>
        </p:nvPicPr>
        <p:blipFill rotWithShape="1">
          <a:blip r:embed="rId6">
            <a:extLst>
              <a:ext uri="{28A0092B-C50C-407E-A947-70E740481C1C}">
                <a14:useLocalDpi xmlns:a14="http://schemas.microsoft.com/office/drawing/2010/main" val="0"/>
              </a:ext>
            </a:extLst>
          </a:blip>
          <a:srcRect l="18669" t="6285" r="67415" b="74025"/>
          <a:stretch/>
        </p:blipFill>
        <p:spPr>
          <a:xfrm>
            <a:off x="1782489" y="2784140"/>
            <a:ext cx="537507" cy="760479"/>
          </a:xfrm>
          <a:prstGeom prst="rect">
            <a:avLst/>
          </a:prstGeom>
        </p:spPr>
      </p:pic>
      <p:sp>
        <p:nvSpPr>
          <p:cNvPr id="73" name="TextBox 72">
            <a:extLst>
              <a:ext uri="{FF2B5EF4-FFF2-40B4-BE49-F238E27FC236}">
                <a16:creationId xmlns:a16="http://schemas.microsoft.com/office/drawing/2014/main" id="{1FF94BE7-42F0-1CC8-00C7-BADB134CBE97}"/>
              </a:ext>
            </a:extLst>
          </p:cNvPr>
          <p:cNvSpPr txBox="1"/>
          <p:nvPr/>
        </p:nvSpPr>
        <p:spPr>
          <a:xfrm>
            <a:off x="3488790" y="2265962"/>
            <a:ext cx="3814084"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Main activities to execute:</a:t>
            </a:r>
          </a:p>
        </p:txBody>
      </p:sp>
      <p:sp>
        <p:nvSpPr>
          <p:cNvPr id="74" name="TextBox 73">
            <a:extLst>
              <a:ext uri="{FF2B5EF4-FFF2-40B4-BE49-F238E27FC236}">
                <a16:creationId xmlns:a16="http://schemas.microsoft.com/office/drawing/2014/main" id="{B9580C49-7A24-AD7A-029C-7CDFE734766D}"/>
              </a:ext>
            </a:extLst>
          </p:cNvPr>
          <p:cNvSpPr txBox="1"/>
          <p:nvPr/>
        </p:nvSpPr>
        <p:spPr>
          <a:xfrm>
            <a:off x="7753470" y="2248988"/>
            <a:ext cx="33476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 for: </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a:xfrm>
            <a:off x="237788" y="174952"/>
            <a:ext cx="4412064" cy="576266"/>
          </a:xfrm>
        </p:spPr>
        <p:txBody>
          <a:bodyPr vert="horz"/>
          <a:lstStyle/>
          <a:p>
            <a:r>
              <a:rPr lang="en-US"/>
              <a:t>Level 1</a:t>
            </a:r>
            <a:br>
              <a:rPr lang="en-US"/>
            </a:br>
            <a:r>
              <a:rPr lang="en-US"/>
              <a:t>Planner</a:t>
            </a:r>
            <a:r>
              <a:rPr lang="en-US" sz="1800"/>
              <a:t> </a:t>
            </a:r>
            <a:r>
              <a:rPr lang="en-US" sz="1800">
                <a:solidFill>
                  <a:schemeClr val="bg1">
                    <a:lumMod val="65000"/>
                  </a:schemeClr>
                </a:solidFill>
              </a:rPr>
              <a:t>| Main activities</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51423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287" y="1676656"/>
            <a:ext cx="206970" cy="2069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14B2FD99-8A60-3374-C218-E1625CD8B6AA}"/>
              </a:ext>
            </a:extLst>
          </p:cNvPr>
          <p:cNvSpPr txBox="1"/>
          <p:nvPr/>
        </p:nvSpPr>
        <p:spPr>
          <a:xfrm>
            <a:off x="3471511" y="3041269"/>
            <a:ext cx="3954773" cy="24622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Communicate supply disruption </a:t>
            </a:r>
          </a:p>
        </p:txBody>
      </p:sp>
      <p:sp>
        <p:nvSpPr>
          <p:cNvPr id="87" name="TextBox 86">
            <a:extLst>
              <a:ext uri="{FF2B5EF4-FFF2-40B4-BE49-F238E27FC236}">
                <a16:creationId xmlns:a16="http://schemas.microsoft.com/office/drawing/2014/main" id="{5DE1BB36-FC7F-D9C1-926B-FDEFCEE9E987}"/>
              </a:ext>
            </a:extLst>
          </p:cNvPr>
          <p:cNvSpPr txBox="1"/>
          <p:nvPr/>
        </p:nvSpPr>
        <p:spPr>
          <a:xfrm>
            <a:off x="7657559" y="2964324"/>
            <a:ext cx="4331473"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Provide detailed explanation of when, why and magnitude of the identified impact to International</a:t>
            </a:r>
          </a:p>
        </p:txBody>
      </p:sp>
      <p:cxnSp>
        <p:nvCxnSpPr>
          <p:cNvPr id="88" name="Straight Connector 87">
            <a:extLst>
              <a:ext uri="{FF2B5EF4-FFF2-40B4-BE49-F238E27FC236}">
                <a16:creationId xmlns:a16="http://schemas.microsoft.com/office/drawing/2014/main" id="{C627E313-F23F-C62F-0996-BC1BEDD7E25A}"/>
              </a:ext>
            </a:extLst>
          </p:cNvPr>
          <p:cNvCxnSpPr>
            <a:cxnSpLocks/>
          </p:cNvCxnSpPr>
          <p:nvPr/>
        </p:nvCxnSpPr>
        <p:spPr>
          <a:xfrm flipH="1">
            <a:off x="1736151" y="3630455"/>
            <a:ext cx="101470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0" name="Rectangle: Rounded Corners 289">
            <a:extLst>
              <a:ext uri="{FF2B5EF4-FFF2-40B4-BE49-F238E27FC236}">
                <a16:creationId xmlns:a16="http://schemas.microsoft.com/office/drawing/2014/main" id="{6C6813A8-3C09-CAB0-AFA1-F64691BC1620}"/>
              </a:ext>
            </a:extLst>
          </p:cNvPr>
          <p:cNvSpPr/>
          <p:nvPr/>
        </p:nvSpPr>
        <p:spPr>
          <a:xfrm>
            <a:off x="7734891"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9"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352" r="15746"/>
          <a:stretch/>
        </p:blipFill>
        <p:spPr bwMode="auto">
          <a:xfrm>
            <a:off x="7931667" y="1231880"/>
            <a:ext cx="308499" cy="245131"/>
          </a:xfrm>
          <a:prstGeom prst="rect">
            <a:avLst/>
          </a:prstGeom>
          <a:noFill/>
          <a:extLst>
            <a:ext uri="{909E8E84-426E-40DD-AFC4-6F175D3DCCD1}">
              <a14:hiddenFill xmlns:a14="http://schemas.microsoft.com/office/drawing/2010/main">
                <a:solidFill>
                  <a:srgbClr val="FFFFFF"/>
                </a:solidFill>
              </a14:hiddenFill>
            </a:ext>
          </a:extLst>
        </p:spPr>
      </p:pic>
      <p:sp>
        <p:nvSpPr>
          <p:cNvPr id="291" name="TextBox 290">
            <a:extLst>
              <a:ext uri="{FF2B5EF4-FFF2-40B4-BE49-F238E27FC236}">
                <a16:creationId xmlns:a16="http://schemas.microsoft.com/office/drawing/2014/main" id="{7DFF283B-ECAC-3AED-7761-FB2A93C7C415}"/>
              </a:ext>
            </a:extLst>
          </p:cNvPr>
          <p:cNvSpPr txBox="1"/>
          <p:nvPr/>
        </p:nvSpPr>
        <p:spPr>
          <a:xfrm>
            <a:off x="8540577" y="1198983"/>
            <a:ext cx="26875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MS Teams (repository)</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194015" y="174952"/>
            <a:ext cx="872349"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90247" y="114923"/>
            <a:ext cx="591121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52474" y="174952"/>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solidFill>
                <a:srgbClr val="F6A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39866" y="258325"/>
            <a:ext cx="596201" cy="5692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208819" y="-74944"/>
            <a:ext cx="190914" cy="461665"/>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	</a:t>
            </a:r>
            <a:r>
              <a:rPr kumimoji="0" lang="en-US" sz="1200" b="1" i="0" u="none" strike="noStrike" kern="1200" cap="none" spc="0" normalizeH="0" baseline="0" noProof="0">
                <a:ln>
                  <a:noFill/>
                </a:ln>
                <a:effectLst/>
                <a:uLnTx/>
                <a:uFillTx/>
                <a:latin typeface="Trebuchet MS" panose="020B0603020202020204"/>
                <a:ea typeface="+mn-ea"/>
                <a:cs typeface="+mn-cs"/>
              </a:rPr>
              <a:t>1</a:t>
            </a:r>
          </a:p>
        </p:txBody>
      </p:sp>
      <p:sp>
        <p:nvSpPr>
          <p:cNvPr id="296" name="TextBox 295">
            <a:extLst>
              <a:ext uri="{FF2B5EF4-FFF2-40B4-BE49-F238E27FC236}">
                <a16:creationId xmlns:a16="http://schemas.microsoft.com/office/drawing/2014/main" id="{D7932AAA-85A9-E0F0-6E14-66BB3E1120D5}"/>
              </a:ext>
            </a:extLst>
          </p:cNvPr>
          <p:cNvSpPr txBox="1"/>
          <p:nvPr/>
        </p:nvSpPr>
        <p:spPr>
          <a:xfrm>
            <a:off x="3474973" y="3782839"/>
            <a:ext cx="4063126"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000"/>
              <a:t>Monitor supplier shipments to satisfy demand</a:t>
            </a:r>
          </a:p>
          <a:p>
            <a:pPr marL="285750" indent="-285750">
              <a:buFont typeface="Arial" panose="020B0604020202020204" pitchFamily="34" charset="0"/>
              <a:buChar char="•"/>
            </a:pPr>
            <a:r>
              <a:rPr lang="en-US" sz="1000"/>
              <a:t>Work with supplier for potential supply risk analysis</a:t>
            </a:r>
          </a:p>
          <a:p>
            <a:pPr marL="285750" indent="-285750">
              <a:buFont typeface="Arial" panose="020B0604020202020204" pitchFamily="34" charset="0"/>
              <a:buChar char="•"/>
            </a:pPr>
            <a:r>
              <a:rPr lang="en-US" sz="1000"/>
              <a:t>Issue an escalation event when there is a risk of impact</a:t>
            </a:r>
          </a:p>
          <a:p>
            <a:pPr marL="285750" indent="-285750">
              <a:buFont typeface="Arial" panose="020B0604020202020204" pitchFamily="34" charset="0"/>
              <a:buChar char="•"/>
            </a:pPr>
            <a:r>
              <a:rPr lang="en-US" sz="1000"/>
              <a:t>Review EDI to determine corrective actions</a:t>
            </a:r>
          </a:p>
          <a:p>
            <a:pPr marL="285750" indent="-285750">
              <a:buFont typeface="Arial" panose="020B0604020202020204" pitchFamily="34" charset="0"/>
              <a:buChar char="•"/>
            </a:pPr>
            <a:r>
              <a:rPr lang="en-US" sz="1000"/>
              <a:t>Expedite shipments when applicable</a:t>
            </a:r>
          </a:p>
          <a:p>
            <a:pPr marL="285750" indent="-285750">
              <a:buFont typeface="Arial" panose="020B0604020202020204" pitchFamily="34" charset="0"/>
              <a:buChar char="•"/>
            </a:pPr>
            <a:r>
              <a:rPr lang="en-US" sz="1000"/>
              <a:t>Find alternative part supply via the checklist	</a:t>
            </a:r>
          </a:p>
          <a:p>
            <a:pPr marL="285750" indent="-285750">
              <a:buFont typeface="Arial" panose="020B0604020202020204" pitchFamily="34" charset="0"/>
              <a:buChar char="•"/>
            </a:pPr>
            <a:r>
              <a:rPr lang="en-US" sz="1000"/>
              <a:t>Issue P.O. to pay break-in fee if required </a:t>
            </a:r>
          </a:p>
          <a:p>
            <a:pPr marL="285750" indent="-285750">
              <a:buFont typeface="Arial" panose="020B0604020202020204" pitchFamily="34" charset="0"/>
              <a:buChar char="•"/>
            </a:pPr>
            <a:r>
              <a:rPr lang="en-US" sz="1000"/>
              <a:t>Work through contract / source change / PUR issues</a:t>
            </a:r>
          </a:p>
          <a:p>
            <a:pPr marL="285750" indent="-285750">
              <a:buFont typeface="Arial" panose="020B0604020202020204" pitchFamily="34" charset="0"/>
              <a:buChar char="•"/>
            </a:pPr>
            <a:r>
              <a:rPr lang="en-US" sz="1000"/>
              <a:t>Escalate the event to level 2 if no identified solution </a:t>
            </a:r>
          </a:p>
        </p:txBody>
      </p:sp>
      <p:sp>
        <p:nvSpPr>
          <p:cNvPr id="297" name="TextBox 296">
            <a:extLst>
              <a:ext uri="{FF2B5EF4-FFF2-40B4-BE49-F238E27FC236}">
                <a16:creationId xmlns:a16="http://schemas.microsoft.com/office/drawing/2014/main" id="{AE1ECCB3-075D-E5E1-BD8D-A3738DC6FB95}"/>
              </a:ext>
            </a:extLst>
          </p:cNvPr>
          <p:cNvSpPr txBox="1"/>
          <p:nvPr/>
        </p:nvSpPr>
        <p:spPr>
          <a:xfrm>
            <a:off x="7657559" y="3633612"/>
            <a:ext cx="4283436" cy="178510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Review EDI830 and line set exception reports to identify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Use the TADA system to review alternative ship plans</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Use the TADA system to generate a new MMAR</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Pull EDI history from Power BI reports and review with supplier</a:t>
            </a:r>
            <a:endParaRPr lang="en-US" sz="1000" b="0" i="0" u="none" strike="noStrike" kern="1200" cap="none" spc="0" normalizeH="0" baseline="0" noProof="0">
              <a:ln>
                <a:noFill/>
              </a:ln>
              <a:solidFill>
                <a:srgbClr val="333C42"/>
              </a:solidFill>
              <a:effectLst/>
              <a:uLnTx/>
              <a:uFillTx/>
              <a:latin typeface="Avenir Next LT Pro"/>
            </a:endParaRPr>
          </a:p>
          <a:p>
            <a:pPr marL="285750" indent="-285750">
              <a:buFont typeface="Arial" panose="020B0604020202020204" pitchFamily="34" charset="0"/>
              <a:buChar char="•"/>
              <a:defRPr/>
            </a:pPr>
            <a:r>
              <a:rPr lang="en-US" sz="1000">
                <a:solidFill>
                  <a:srgbClr val="333C42"/>
                </a:solidFill>
                <a:latin typeface="Avenir Next LT Pro"/>
              </a:rPr>
              <a:t>Modify EDI</a:t>
            </a:r>
            <a:r>
              <a:rPr kumimoji="0" lang="en-US" sz="1000" b="0" i="0" u="none" strike="noStrike" kern="1200" cap="none" spc="0" normalizeH="0" baseline="0" noProof="0">
                <a:ln>
                  <a:noFill/>
                </a:ln>
                <a:solidFill>
                  <a:srgbClr val="333C42"/>
                </a:solidFill>
                <a:effectLst/>
                <a:uLnTx/>
                <a:uFillTx/>
                <a:latin typeface="Avenir Next LT Pro"/>
                <a:ea typeface="+mn-ea"/>
                <a:cs typeface="+mn-cs"/>
              </a:rPr>
              <a:t> parameters to </a:t>
            </a:r>
            <a:r>
              <a:rPr lang="en-US" sz="1000">
                <a:solidFill>
                  <a:srgbClr val="333C42"/>
                </a:solidFill>
                <a:latin typeface="Avenir Next LT Pro"/>
              </a:rPr>
              <a:t>align with Supplier</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Add shipments to Ryder and </a:t>
            </a:r>
            <a:r>
              <a:rPr lang="en-US" sz="1000">
                <a:solidFill>
                  <a:srgbClr val="333C42"/>
                </a:solidFill>
                <a:latin typeface="Avenir Next LT Pro"/>
              </a:rPr>
              <a:t>execute</a:t>
            </a:r>
            <a:r>
              <a:rPr kumimoji="0" lang="en-US" sz="1000" b="0" i="0" u="none" strike="noStrike" kern="1200" cap="none" spc="0" normalizeH="0" baseline="0" noProof="0">
                <a:ln>
                  <a:noFill/>
                </a:ln>
                <a:solidFill>
                  <a:srgbClr val="333C42"/>
                </a:solidFill>
                <a:effectLst/>
                <a:uLnTx/>
                <a:uFillTx/>
                <a:latin typeface="Avenir Next LT Pro"/>
                <a:ea typeface="+mn-ea"/>
                <a:cs typeface="+mn-cs"/>
              </a:rPr>
              <a:t> RXO application</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Check PDC and sister plants for available inventory</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Have engineering look for a substitution</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Negotiate a </a:t>
            </a:r>
            <a:r>
              <a:rPr lang="en-US" sz="1000">
                <a:solidFill>
                  <a:srgbClr val="333C42"/>
                </a:solidFill>
                <a:latin typeface="Avenir Next LT Pro"/>
              </a:rPr>
              <a:t>break-in</a:t>
            </a:r>
            <a:r>
              <a:rPr kumimoji="0" lang="en-US" sz="1000" b="0" i="0" u="none" strike="noStrike" kern="1200" cap="none" spc="0" normalizeH="0" baseline="0" noProof="0">
                <a:ln>
                  <a:noFill/>
                </a:ln>
                <a:solidFill>
                  <a:srgbClr val="333C42"/>
                </a:solidFill>
                <a:effectLst/>
                <a:uLnTx/>
                <a:uFillTx/>
                <a:latin typeface="Avenir Next LT Pro"/>
                <a:ea typeface="+mn-ea"/>
                <a:cs typeface="+mn-cs"/>
              </a:rPr>
              <a:t> fee with the supplier</a:t>
            </a:r>
            <a:endParaRPr lang="en-US" sz="1000" b="0" i="0" u="none" strike="noStrike" kern="1200" cap="none" spc="0" normalizeH="0" baseline="0" noProof="0">
              <a:ln>
                <a:noFill/>
              </a:ln>
              <a:solidFill>
                <a:srgbClr val="333C42"/>
              </a:solidFill>
              <a:effectLst/>
              <a:uLnTx/>
              <a:uFillTx/>
              <a:latin typeface="Avenir Next LT Pro"/>
            </a:endParaRPr>
          </a:p>
          <a:p>
            <a:pPr marL="285750" indent="-285750">
              <a:buFont typeface="Arial" panose="020B0604020202020204" pitchFamily="34" charset="0"/>
              <a:buChar char="•"/>
              <a:defRPr/>
            </a:pPr>
            <a:r>
              <a:rPr lang="en-US" sz="1000">
                <a:solidFill>
                  <a:srgbClr val="333C42"/>
                </a:solidFill>
                <a:latin typeface="Avenir Next LT Pro"/>
              </a:rPr>
              <a:t>Collaborate</a:t>
            </a:r>
            <a:r>
              <a:rPr kumimoji="0" lang="en-US" sz="1000" b="0" i="0" u="none" strike="noStrike" kern="1200" cap="none" spc="0" normalizeH="0" baseline="0" noProof="0">
                <a:ln>
                  <a:noFill/>
                </a:ln>
                <a:solidFill>
                  <a:srgbClr val="333C42"/>
                </a:solidFill>
                <a:effectLst/>
                <a:uLnTx/>
                <a:uFillTx/>
                <a:latin typeface="Avenir Next LT Pro"/>
                <a:ea typeface="+mn-ea"/>
                <a:cs typeface="+mn-cs"/>
              </a:rPr>
              <a:t> with Supply Manager</a:t>
            </a:r>
            <a:r>
              <a:rPr lang="en-US" sz="1000">
                <a:solidFill>
                  <a:srgbClr val="333C42"/>
                </a:solidFill>
                <a:latin typeface="Avenir Next LT Pro"/>
              </a:rPr>
              <a:t> for</a:t>
            </a:r>
            <a:r>
              <a:rPr kumimoji="0" lang="en-US" sz="1000" b="0" i="0" u="none" strike="noStrike" kern="1200" cap="none" spc="0" normalizeH="0" baseline="0" noProof="0">
                <a:ln>
                  <a:noFill/>
                </a:ln>
                <a:solidFill>
                  <a:srgbClr val="333C42"/>
                </a:solidFill>
                <a:effectLst/>
                <a:uLnTx/>
                <a:uFillTx/>
                <a:latin typeface="Avenir Next LT Pro"/>
                <a:ea typeface="+mn-ea"/>
                <a:cs typeface="+mn-cs"/>
              </a:rPr>
              <a:t> contract </a:t>
            </a:r>
            <a:r>
              <a:rPr lang="en-US" sz="1000">
                <a:solidFill>
                  <a:srgbClr val="333C42"/>
                </a:solidFill>
                <a:latin typeface="Avenir Next LT Pro"/>
              </a:rPr>
              <a:t>issue revisions</a:t>
            </a:r>
            <a:endParaRPr lang="en-US" sz="1000" b="0" i="0" u="none" strike="noStrike" kern="1200" cap="none" spc="0" normalizeH="0" baseline="0" noProof="0">
              <a:ln>
                <a:noFill/>
              </a:ln>
              <a:solidFill>
                <a:srgbClr val="333C42"/>
              </a:solidFill>
              <a:effectLst/>
              <a:uLnTx/>
              <a:uFillTx/>
              <a:latin typeface="Avenir Next LT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Move the escalation to step 2 / 3 in the TADA system</a:t>
            </a:r>
            <a:endParaRPr lang="en-US" sz="1000" b="0" i="0" u="none" strike="noStrike" kern="1200" cap="none" spc="0" normalizeH="0" baseline="0" noProof="0">
              <a:ln>
                <a:noFill/>
              </a:ln>
              <a:solidFill>
                <a:srgbClr val="333C42"/>
              </a:solidFill>
              <a:effectLst/>
              <a:uLnTx/>
              <a:uFillTx/>
              <a:latin typeface="Avenir Next LT Pro"/>
            </a:endParaRPr>
          </a:p>
        </p:txBody>
      </p:sp>
      <p:sp>
        <p:nvSpPr>
          <p:cNvPr id="298" name="TextBox 297">
            <a:extLst>
              <a:ext uri="{FF2B5EF4-FFF2-40B4-BE49-F238E27FC236}">
                <a16:creationId xmlns:a16="http://schemas.microsoft.com/office/drawing/2014/main" id="{3438B7AC-BA31-E0EF-FC68-8753E984FBB1}"/>
              </a:ext>
            </a:extLst>
          </p:cNvPr>
          <p:cNvSpPr txBox="1"/>
          <p:nvPr/>
        </p:nvSpPr>
        <p:spPr>
          <a:xfrm>
            <a:off x="3838134" y="5636413"/>
            <a:ext cx="558916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33C42"/>
                </a:solidFill>
              </a:rPr>
              <a:t>None</a:t>
            </a:r>
            <a:endParaRPr kumimoji="0" lang="en-US" sz="1200" i="0" u="none" strike="noStrike" kern="1200" cap="none" spc="0" normalizeH="0" baseline="0" noProof="0">
              <a:ln>
                <a:noFill/>
              </a:ln>
              <a:solidFill>
                <a:srgbClr val="333C42"/>
              </a:solidFill>
              <a:effectLst/>
              <a:uLnTx/>
              <a:uFillTx/>
              <a:ea typeface="+mn-ea"/>
              <a:cs typeface="+mn-cs"/>
            </a:endParaRPr>
          </a:p>
        </p:txBody>
      </p:sp>
      <p:sp>
        <p:nvSpPr>
          <p:cNvPr id="308" name="TextBox 307">
            <a:extLst>
              <a:ext uri="{FF2B5EF4-FFF2-40B4-BE49-F238E27FC236}">
                <a16:creationId xmlns:a16="http://schemas.microsoft.com/office/drawing/2014/main" id="{3B67A845-FFDD-DD4D-917D-6E4F822CFB66}"/>
              </a:ext>
            </a:extLst>
          </p:cNvPr>
          <p:cNvSpPr txBox="1"/>
          <p:nvPr/>
        </p:nvSpPr>
        <p:spPr>
          <a:xfrm>
            <a:off x="2416008" y="6275612"/>
            <a:ext cx="4953955" cy="461665"/>
          </a:xfrm>
          <a:prstGeom prst="rect">
            <a:avLst/>
          </a:prstGeom>
          <a:noFill/>
        </p:spPr>
        <p:txBody>
          <a:bodyPr wrap="square" lIns="91440" tIns="45720" rIns="91440" bIns="45720" anchor="t">
            <a:spAutoFit/>
          </a:bodyPr>
          <a:lstStyle/>
          <a:p>
            <a:pPr>
              <a:defRPr/>
            </a:pPr>
            <a:r>
              <a:rPr lang="en-US" sz="1200" b="1">
                <a:solidFill>
                  <a:srgbClr val="333C42"/>
                </a:solidFill>
              </a:rPr>
              <a:t>MMAR definition</a:t>
            </a:r>
            <a:r>
              <a:rPr lang="en-US" sz="1200">
                <a:solidFill>
                  <a:srgbClr val="333C42"/>
                </a:solidFill>
              </a:rPr>
              <a:t>:  	Manufacturing Material Action Request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ea typeface="+mn-ea"/>
                <a:cs typeface="+mn-cs"/>
              </a:rPr>
              <a:t>SAI</a:t>
            </a:r>
            <a:r>
              <a:rPr lang="en-US" sz="1200">
                <a:solidFill>
                  <a:srgbClr val="333C42"/>
                </a:solidFill>
              </a:rPr>
              <a:t> </a:t>
            </a:r>
            <a:r>
              <a:rPr kumimoji="0" lang="en-US" sz="1200" b="1" i="0" u="none" strike="noStrike" kern="1200" cap="none" spc="0" normalizeH="0" baseline="0" noProof="0">
                <a:ln>
                  <a:noFill/>
                </a:ln>
                <a:solidFill>
                  <a:srgbClr val="333C42"/>
                </a:solidFill>
                <a:effectLst/>
                <a:uLnTx/>
                <a:uFillTx/>
                <a:ea typeface="+mn-ea"/>
                <a:cs typeface="+mn-cs"/>
              </a:rPr>
              <a:t>definition</a:t>
            </a:r>
            <a:r>
              <a:rPr lang="en-US" sz="1200">
                <a:solidFill>
                  <a:srgbClr val="333C42"/>
                </a:solidFill>
              </a:rPr>
              <a:t>:</a:t>
            </a:r>
            <a:r>
              <a:rPr kumimoji="0" lang="en-US" sz="1200" b="0" i="0" u="none" strike="noStrike" kern="1200" cap="none" spc="0" normalizeH="0" baseline="0" noProof="0">
                <a:ln>
                  <a:noFill/>
                </a:ln>
                <a:solidFill>
                  <a:srgbClr val="333C42"/>
                </a:solidFill>
                <a:effectLst/>
                <a:uLnTx/>
                <a:uFillTx/>
                <a:ea typeface="+mn-ea"/>
                <a:cs typeface="+mn-cs"/>
              </a:rPr>
              <a:t> 	Supplier Action Item</a:t>
            </a:r>
            <a:endParaRPr lang="en-US" sz="1200" b="0" i="0" u="none" strike="noStrike" kern="1200" cap="none" spc="0" normalizeH="0" baseline="0" noProof="0">
              <a:ln>
                <a:noFill/>
              </a:ln>
              <a:solidFill>
                <a:srgbClr val="333C42"/>
              </a:solidFill>
              <a:effectLst/>
              <a:uLnTx/>
              <a:uFillTx/>
            </a:endParaRPr>
          </a:p>
        </p:txBody>
      </p:sp>
      <p:sp>
        <p:nvSpPr>
          <p:cNvPr id="2" name="TextBox 1">
            <a:extLst>
              <a:ext uri="{FF2B5EF4-FFF2-40B4-BE49-F238E27FC236}">
                <a16:creationId xmlns:a16="http://schemas.microsoft.com/office/drawing/2014/main" id="{3406F363-57FE-8C49-D49F-E676C834B333}"/>
              </a:ext>
            </a:extLst>
          </p:cNvPr>
          <p:cNvSpPr txBox="1"/>
          <p:nvPr/>
        </p:nvSpPr>
        <p:spPr>
          <a:xfrm>
            <a:off x="7369963" y="6296029"/>
            <a:ext cx="44735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33C42"/>
                </a:solidFill>
              </a:rPr>
              <a:t>EDI 830 definition</a:t>
            </a:r>
            <a:r>
              <a:rPr lang="en-US" sz="1200">
                <a:solidFill>
                  <a:srgbClr val="333C42"/>
                </a:solidFill>
              </a:rPr>
              <a:t>: Material procured by MRP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ea typeface="+mn-ea"/>
                <a:cs typeface="+mn-cs"/>
              </a:rPr>
              <a:t>EDI 866</a:t>
            </a:r>
            <a:r>
              <a:rPr lang="en-US" sz="1200">
                <a:solidFill>
                  <a:srgbClr val="333C42"/>
                </a:solidFill>
              </a:rPr>
              <a:t> </a:t>
            </a:r>
            <a:r>
              <a:rPr kumimoji="0" lang="en-US" sz="1200" b="1" i="0" u="none" strike="noStrike" kern="1200" cap="none" spc="0" normalizeH="0" baseline="0" noProof="0">
                <a:ln>
                  <a:noFill/>
                </a:ln>
                <a:solidFill>
                  <a:srgbClr val="333C42"/>
                </a:solidFill>
                <a:effectLst/>
                <a:uLnTx/>
                <a:uFillTx/>
                <a:ea typeface="+mn-ea"/>
                <a:cs typeface="+mn-cs"/>
              </a:rPr>
              <a:t>definition</a:t>
            </a:r>
            <a:r>
              <a:rPr lang="en-US" sz="1200">
                <a:solidFill>
                  <a:srgbClr val="333C42"/>
                </a:solidFill>
              </a:rPr>
              <a:t>:</a:t>
            </a:r>
            <a:r>
              <a:rPr kumimoji="0" lang="en-US" sz="1200" b="0" i="0" u="none" strike="noStrike" kern="1200" cap="none" spc="0" normalizeH="0" baseline="0" noProof="0">
                <a:ln>
                  <a:noFill/>
                </a:ln>
                <a:solidFill>
                  <a:srgbClr val="333C42"/>
                </a:solidFill>
                <a:effectLst/>
                <a:uLnTx/>
                <a:uFillTx/>
                <a:ea typeface="+mn-ea"/>
                <a:cs typeface="+mn-cs"/>
              </a:rPr>
              <a:t> Material procured using j</a:t>
            </a:r>
            <a:r>
              <a:rPr lang="en-US" sz="1200" err="1">
                <a:solidFill>
                  <a:srgbClr val="333C42"/>
                </a:solidFill>
              </a:rPr>
              <a:t>ob</a:t>
            </a:r>
            <a:r>
              <a:rPr lang="en-US" sz="1200">
                <a:solidFill>
                  <a:srgbClr val="333C42"/>
                </a:solidFill>
              </a:rPr>
              <a:t> sequence</a:t>
            </a:r>
            <a:endParaRPr kumimoji="0" lang="en-US" sz="1200" b="0" i="0" u="none" strike="noStrike" kern="1200" cap="none" spc="0" normalizeH="0" baseline="0" noProof="0">
              <a:ln>
                <a:noFill/>
              </a:ln>
              <a:solidFill>
                <a:srgbClr val="333C42"/>
              </a:solidFill>
              <a:effectLst/>
              <a:uLnTx/>
              <a:uFillTx/>
              <a:ea typeface="+mn-ea"/>
              <a:cs typeface="+mn-cs"/>
            </a:endParaRPr>
          </a:p>
        </p:txBody>
      </p:sp>
      <p:sp>
        <p:nvSpPr>
          <p:cNvPr id="3" name="Slide Number Placeholder 2">
            <a:extLst>
              <a:ext uri="{FF2B5EF4-FFF2-40B4-BE49-F238E27FC236}">
                <a16:creationId xmlns:a16="http://schemas.microsoft.com/office/drawing/2014/main" id="{AF35D84C-D0AE-D4F0-A4E5-D59D25BC05C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5" name="Picture 4">
            <a:extLst>
              <a:ext uri="{FF2B5EF4-FFF2-40B4-BE49-F238E27FC236}">
                <a16:creationId xmlns:a16="http://schemas.microsoft.com/office/drawing/2014/main" id="{50BCBA70-0BCB-66E2-0F1A-756B25B68E2A}"/>
              </a:ext>
            </a:extLst>
          </p:cNvPr>
          <p:cNvPicPr>
            <a:picLocks noChangeAspect="1"/>
          </p:cNvPicPr>
          <p:nvPr/>
        </p:nvPicPr>
        <p:blipFill>
          <a:blip r:embed="rId10"/>
          <a:stretch>
            <a:fillRect/>
          </a:stretch>
        </p:blipFill>
        <p:spPr>
          <a:xfrm>
            <a:off x="5052255" y="1198366"/>
            <a:ext cx="193983" cy="207839"/>
          </a:xfrm>
          <a:prstGeom prst="rect">
            <a:avLst/>
          </a:prstGeom>
        </p:spPr>
      </p:pic>
      <p:sp>
        <p:nvSpPr>
          <p:cNvPr id="7" name="TextBox 6">
            <a:extLst>
              <a:ext uri="{FF2B5EF4-FFF2-40B4-BE49-F238E27FC236}">
                <a16:creationId xmlns:a16="http://schemas.microsoft.com/office/drawing/2014/main" id="{4DE59AD6-3FFF-6C60-E66C-2FE73281E42A}"/>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29817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657641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FD385AF-6831-74C9-FF13-8798ADF73053}"/>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387026"/>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69879" y="1094637"/>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330730"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604671" y="1065737"/>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60297" y="1592390"/>
            <a:ext cx="2995984" cy="830997"/>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What type of escalations are available in the system?</a:t>
            </a:r>
          </a:p>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How to enter correctly an escalation event?</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513359" y="2120232"/>
            <a:ext cx="46137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Type of escalation events</a:t>
            </a:r>
            <a:endPar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endParaRP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kumimoji="0" lang="en-US" sz="1800" b="0" i="0" u="none" strike="noStrike" kern="1200" cap="all" spc="0" normalizeH="0" baseline="0" noProof="0">
                <a:ln>
                  <a:noFill/>
                </a:ln>
                <a:solidFill>
                  <a:prstClr val="black"/>
                </a:solidFill>
                <a:effectLst/>
                <a:uLnTx/>
                <a:uFillTx/>
                <a:latin typeface="INTL Headline Office"/>
                <a:ea typeface="+mj-ea"/>
                <a:cs typeface="+mj-cs"/>
              </a:rPr>
              <a:t>Level 1</a:t>
            </a:r>
            <a:br>
              <a:rPr kumimoji="0" lang="en-US" sz="1800" b="0" i="0" u="none" strike="noStrike" kern="1200" cap="all" spc="0" normalizeH="0" baseline="0" noProof="0">
                <a:ln>
                  <a:noFill/>
                </a:ln>
                <a:solidFill>
                  <a:prstClr val="black"/>
                </a:solidFill>
                <a:effectLst/>
                <a:uLnTx/>
                <a:uFillTx/>
                <a:latin typeface="INTL Headline Office"/>
                <a:ea typeface="+mj-ea"/>
                <a:cs typeface="+mj-cs"/>
              </a:rPr>
            </a:br>
            <a:r>
              <a:rPr kumimoji="0" lang="en-US" sz="1800" b="0" i="0" u="none" strike="noStrike" kern="1200" cap="all" spc="0" normalizeH="0" baseline="0" noProof="0">
                <a:ln>
                  <a:noFill/>
                </a:ln>
                <a:solidFill>
                  <a:prstClr val="black"/>
                </a:solidFill>
                <a:effectLst/>
                <a:uLnTx/>
                <a:uFillTx/>
                <a:latin typeface="INTL Headline Office"/>
                <a:ea typeface="+mj-ea"/>
                <a:cs typeface="+mj-cs"/>
              </a:rPr>
              <a:t>Planner </a:t>
            </a:r>
            <a:r>
              <a:rPr kumimoji="0" lang="en-US" sz="1800" b="0" i="0" u="none" strike="noStrike" kern="1200" cap="all" spc="0" normalizeH="0" baseline="0" noProof="0">
                <a:ln>
                  <a:noFill/>
                </a:ln>
                <a:solidFill>
                  <a:prstClr val="white">
                    <a:lumMod val="65000"/>
                  </a:prstClr>
                </a:solidFill>
                <a:effectLst/>
                <a:uLnTx/>
                <a:uFillTx/>
                <a:latin typeface="INTL Headline Office"/>
                <a:ea typeface="+mj-ea"/>
                <a:cs typeface="+mj-cs"/>
              </a:rPr>
              <a:t>| types of escalations</a:t>
            </a:r>
            <a:endParaRPr lang="en-US" sz="1800"/>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210573" y="75509"/>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a:defRPr/>
            </a:pPr>
            <a:r>
              <a:rPr lang="en-US" sz="1200" b="1">
                <a:solidFill>
                  <a:srgbClr val="434988"/>
                </a:solidFill>
                <a:latin typeface="Trebuchet MS" panose="020B0603020202020204"/>
              </a:rPr>
              <a:t>1</a:t>
            </a:r>
          </a:p>
        </p:txBody>
      </p:sp>
      <p:sp>
        <p:nvSpPr>
          <p:cNvPr id="12" name="Content Placeholder 2">
            <a:extLst>
              <a:ext uri="{FF2B5EF4-FFF2-40B4-BE49-F238E27FC236}">
                <a16:creationId xmlns:a16="http://schemas.microsoft.com/office/drawing/2014/main" id="{9FC9FB0D-EAA0-BF38-BC75-28297B01DD5B}"/>
              </a:ext>
            </a:extLst>
          </p:cNvPr>
          <p:cNvSpPr txBox="1">
            <a:spLocks/>
          </p:cNvSpPr>
          <p:nvPr/>
        </p:nvSpPr>
        <p:spPr>
          <a:xfrm>
            <a:off x="3757599" y="2563259"/>
            <a:ext cx="8375050" cy="28154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1200" b="1" i="0" u="none" strike="noStrike" kern="1200" cap="none" spc="0" normalizeH="0" baseline="0" noProof="0">
                <a:ln>
                  <a:noFill/>
                </a:ln>
                <a:solidFill>
                  <a:sysClr val="windowText" lastClr="000000"/>
                </a:solidFill>
                <a:effectLst/>
                <a:uLnTx/>
                <a:uFillTx/>
                <a:ea typeface="+mn-ea"/>
                <a:cs typeface="+mn-cs"/>
              </a:rPr>
              <a:t>Part related escalation </a:t>
            </a:r>
            <a:r>
              <a:rPr lang="en-US" sz="1200" b="1">
                <a:solidFill>
                  <a:sysClr val="windowText" lastClr="000000"/>
                </a:solidFill>
                <a:sym typeface="Wingdings" panose="05000000000000000000" pitchFamily="2" charset="2"/>
              </a:rPr>
              <a:t>require either </a:t>
            </a:r>
            <a:r>
              <a:rPr kumimoji="0" lang="en-US" sz="1200" b="1" i="0" u="none" strike="noStrike" kern="1200" cap="none" spc="0" normalizeH="0" baseline="0" noProof="0">
                <a:ln>
                  <a:noFill/>
                </a:ln>
                <a:solidFill>
                  <a:srgbClr val="FF9900"/>
                </a:solidFill>
                <a:effectLst/>
                <a:uLnTx/>
                <a:uFillTx/>
                <a:ea typeface="+mn-ea"/>
                <a:cs typeface="+mn-cs"/>
              </a:rPr>
              <a:t>830 MMAR (part number)</a:t>
            </a:r>
            <a:r>
              <a:rPr lang="en-US" sz="1200" b="1">
                <a:solidFill>
                  <a:srgbClr val="FF9900"/>
                </a:solidFill>
              </a:rPr>
              <a:t> </a:t>
            </a:r>
            <a:r>
              <a:rPr kumimoji="0" lang="en-US" sz="1200" b="1" i="0" u="none" strike="noStrike" kern="1200" cap="none" spc="0" normalizeH="0" baseline="0" noProof="0">
                <a:ln>
                  <a:noFill/>
                </a:ln>
                <a:solidFill>
                  <a:srgbClr val="FF9900"/>
                </a:solidFill>
                <a:effectLst/>
                <a:uLnTx/>
                <a:uFillTx/>
                <a:ea typeface="+mn-ea"/>
                <a:cs typeface="+mn-cs"/>
              </a:rPr>
              <a:t> </a:t>
            </a:r>
            <a:r>
              <a:rPr kumimoji="0" lang="en-US" sz="1200" b="1" i="0" u="none" strike="noStrike" kern="1200" cap="none" spc="0" normalizeH="0" baseline="0" noProof="0">
                <a:ln>
                  <a:noFill/>
                </a:ln>
                <a:solidFill>
                  <a:sysClr val="windowText" lastClr="000000"/>
                </a:solidFill>
                <a:effectLst/>
                <a:uLnTx/>
                <a:uFillTx/>
                <a:ea typeface="+mn-ea"/>
                <a:cs typeface="+mn-cs"/>
              </a:rPr>
              <a:t>or </a:t>
            </a:r>
            <a:r>
              <a:rPr lang="en-US" sz="1200" b="1">
                <a:solidFill>
                  <a:srgbClr val="FF9900"/>
                </a:solidFill>
              </a:rPr>
              <a:t>866 MMAR (job level) </a:t>
            </a:r>
            <a:r>
              <a:rPr lang="en-US" sz="1200" b="1">
                <a:solidFill>
                  <a:sysClr val="windowText" lastClr="000000"/>
                </a:solidFill>
              </a:rPr>
              <a:t>event</a:t>
            </a:r>
          </a:p>
          <a:p>
            <a:pPr marL="0" indent="0">
              <a:buNone/>
            </a:pPr>
            <a:r>
              <a:rPr lang="en-US" sz="1200" b="1">
                <a:solidFill>
                  <a:sysClr val="windowText" lastClr="000000"/>
                </a:solidFill>
                <a:sym typeface="Wingdings" panose="05000000000000000000" pitchFamily="2" charset="2"/>
              </a:rPr>
              <a:t> Up to maximum 10-part numbers</a:t>
            </a:r>
            <a:endParaRPr lang="en-US" sz="1200" b="1">
              <a:solidFill>
                <a:sysClr val="windowText" lastClr="000000"/>
              </a:solidFill>
            </a:endParaRPr>
          </a:p>
          <a:p>
            <a:pPr lvl="1"/>
            <a:r>
              <a:rPr lang="en-US" sz="1200"/>
              <a:t>Add all impacted part numbers (if more than 10 parts should issue a SAI escalation event).</a:t>
            </a:r>
          </a:p>
          <a:p>
            <a:pPr lvl="1"/>
            <a:r>
              <a:rPr lang="en-US" sz="1200"/>
              <a:t>Complete the pre-MMAR checklist.</a:t>
            </a:r>
          </a:p>
          <a:p>
            <a:pPr lvl="1"/>
            <a:r>
              <a:rPr lang="en-US" sz="1200"/>
              <a:t>Complete Issue Description in full (include all details available), Correct severity and accurate POA date.</a:t>
            </a:r>
          </a:p>
          <a:p>
            <a:pPr lvl="1"/>
            <a:r>
              <a:rPr lang="en-US" sz="1200"/>
              <a:t>Supplier contact information (who has already been contacted)</a:t>
            </a:r>
          </a:p>
          <a:p>
            <a:pPr lvl="1"/>
            <a:r>
              <a:rPr lang="en-US" sz="1200"/>
              <a:t>Copy and paste supplier email in Internal MMAR Messages or attached PDF version of E-mail.</a:t>
            </a:r>
          </a:p>
          <a:p>
            <a:pPr lvl="1"/>
            <a:r>
              <a:rPr lang="en-US" sz="1200"/>
              <a:t>Allows for attachment of Excel files to MMAR or Internal MMAR messages.</a:t>
            </a:r>
          </a:p>
          <a:p>
            <a:pPr lvl="1"/>
            <a:r>
              <a:rPr lang="en-US" sz="1200"/>
              <a:t>Determine Root Cause with supplier and specify it into the system (</a:t>
            </a:r>
            <a:r>
              <a:rPr lang="en-US" sz="1200" b="1"/>
              <a:t>Please do not use 05 Supplier Behind</a:t>
            </a:r>
            <a:r>
              <a:rPr lang="en-US" sz="1200"/>
              <a:t>).</a:t>
            </a:r>
          </a:p>
          <a:p>
            <a:pPr lvl="1"/>
            <a:r>
              <a:rPr lang="en-US" sz="1200"/>
              <a:t>Specify what SCIS support is needed in the escalation event (How can we help?).</a:t>
            </a:r>
          </a:p>
          <a:p>
            <a:pPr lvl="1"/>
            <a:r>
              <a:rPr lang="en-US" sz="1200"/>
              <a:t>For 866MMARs, include child part number (not just job numbers) to help assign to the proper case owner</a:t>
            </a:r>
          </a:p>
        </p:txBody>
      </p:sp>
      <p:sp>
        <p:nvSpPr>
          <p:cNvPr id="2" name="TextBox 1">
            <a:extLst>
              <a:ext uri="{FF2B5EF4-FFF2-40B4-BE49-F238E27FC236}">
                <a16:creationId xmlns:a16="http://schemas.microsoft.com/office/drawing/2014/main" id="{BEB9BF21-8EB1-BAAC-7B94-6D91CBDBB0A0}"/>
              </a:ext>
            </a:extLst>
          </p:cNvPr>
          <p:cNvSpPr txBox="1"/>
          <p:nvPr/>
        </p:nvSpPr>
        <p:spPr>
          <a:xfrm>
            <a:off x="2383027" y="4295355"/>
            <a:ext cx="1331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3" name="Picture 2" descr="Graphical user interface, application&#10;&#10;Description automatically generated">
            <a:extLst>
              <a:ext uri="{FF2B5EF4-FFF2-40B4-BE49-F238E27FC236}">
                <a16:creationId xmlns:a16="http://schemas.microsoft.com/office/drawing/2014/main" id="{ACDDC2B7-DAF6-D536-6824-C4BF8A5386EA}"/>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7" name="TextBox 6">
            <a:extLst>
              <a:ext uri="{FF2B5EF4-FFF2-40B4-BE49-F238E27FC236}">
                <a16:creationId xmlns:a16="http://schemas.microsoft.com/office/drawing/2014/main" id="{363433C4-D5F1-C13D-1DEF-150A59659A4A}"/>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a:t>
            </a:r>
            <a:r>
              <a:rPr kumimoji="0" lang="en-US" sz="1200" b="0" i="0" u="none" strike="noStrike" kern="1200" cap="none" spc="0" normalizeH="0" baseline="0" noProof="0">
                <a:ln>
                  <a:noFill/>
                </a:ln>
                <a:solidFill>
                  <a:srgbClr val="333C42"/>
                </a:solidFill>
                <a:effectLst/>
                <a:uLnTx/>
                <a:uFillTx/>
                <a:latin typeface="Avenir Next LT Pro"/>
                <a:ea typeface="+mn-ea"/>
                <a:cs typeface="+mn-cs"/>
              </a:rPr>
              <a:t>r</a:t>
            </a:r>
          </a:p>
        </p:txBody>
      </p:sp>
      <p:pic>
        <p:nvPicPr>
          <p:cNvPr id="13" name="Picture 12" descr="Graphical user interface, application&#10;&#10;Description automatically generated">
            <a:extLst>
              <a:ext uri="{FF2B5EF4-FFF2-40B4-BE49-F238E27FC236}">
                <a16:creationId xmlns:a16="http://schemas.microsoft.com/office/drawing/2014/main" id="{2D78E8BA-7C85-E099-22AE-79191C571AB9}"/>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14" name="TextBox 13">
            <a:extLst>
              <a:ext uri="{FF2B5EF4-FFF2-40B4-BE49-F238E27FC236}">
                <a16:creationId xmlns:a16="http://schemas.microsoft.com/office/drawing/2014/main" id="{35BB1970-96FB-5737-2A5F-1AEB11413DC3}"/>
              </a:ext>
            </a:extLst>
          </p:cNvPr>
          <p:cNvSpPr txBox="1"/>
          <p:nvPr/>
        </p:nvSpPr>
        <p:spPr>
          <a:xfrm>
            <a:off x="3800666" y="5384860"/>
            <a:ext cx="8082490"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33C42"/>
                </a:solidFill>
                <a:effectLst/>
                <a:uLnTx/>
                <a:uFillTx/>
                <a:ea typeface="+mn-ea"/>
                <a:cs typeface="+mn-cs"/>
              </a:rPr>
              <a:t>If a part related escalation event is not created under the correct replenishment type (either 830 or 866), the escalation will not proceed and will be de-escalated back to the originator for proper tracking</a:t>
            </a:r>
          </a:p>
          <a:p>
            <a:pPr marL="171450" indent="-171450">
              <a:buFont typeface="Arial" panose="020B0604020202020204" pitchFamily="34" charset="0"/>
              <a:buChar char="•"/>
              <a:defRPr/>
            </a:pPr>
            <a:r>
              <a:rPr lang="en-US" sz="1200"/>
              <a:t>LN ERP data is now implemented in TADA therefore STX /HEP / Insourcing should use 830MMARs, 866MMARs and /or SAIs.</a:t>
            </a:r>
            <a:endParaRPr lang="en-US" sz="1200">
              <a:solidFill>
                <a:srgbClr val="333C42"/>
              </a:solidFill>
            </a:endParaRPr>
          </a:p>
        </p:txBody>
      </p:sp>
      <p:sp>
        <p:nvSpPr>
          <p:cNvPr id="5" name="Slide Number Placeholder 4">
            <a:extLst>
              <a:ext uri="{FF2B5EF4-FFF2-40B4-BE49-F238E27FC236}">
                <a16:creationId xmlns:a16="http://schemas.microsoft.com/office/drawing/2014/main" id="{551916D0-72E2-0D6C-B106-70F5EA04ECD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5" name="TextBox 14">
            <a:extLst>
              <a:ext uri="{FF2B5EF4-FFF2-40B4-BE49-F238E27FC236}">
                <a16:creationId xmlns:a16="http://schemas.microsoft.com/office/drawing/2014/main" id="{6F131FDF-8DAA-901F-EA13-07FCAC858143}"/>
              </a:ext>
            </a:extLst>
          </p:cNvPr>
          <p:cNvSpPr txBox="1"/>
          <p:nvPr/>
        </p:nvSpPr>
        <p:spPr>
          <a:xfrm>
            <a:off x="3558586" y="1349292"/>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16" name="TextBox 15">
            <a:extLst>
              <a:ext uri="{FF2B5EF4-FFF2-40B4-BE49-F238E27FC236}">
                <a16:creationId xmlns:a16="http://schemas.microsoft.com/office/drawing/2014/main" id="{3EB2BB36-6EB1-ED2C-A45C-8AA279B18FD9}"/>
              </a:ext>
            </a:extLst>
          </p:cNvPr>
          <p:cNvSpPr txBox="1"/>
          <p:nvPr/>
        </p:nvSpPr>
        <p:spPr>
          <a:xfrm rot="16200000">
            <a:off x="285707" y="3817482"/>
            <a:ext cx="21367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17" name="TextBox 16">
            <a:extLst>
              <a:ext uri="{FF2B5EF4-FFF2-40B4-BE49-F238E27FC236}">
                <a16:creationId xmlns:a16="http://schemas.microsoft.com/office/drawing/2014/main" id="{ACE8E3AE-0730-A506-2D6A-0DAAFCFCC6CC}"/>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21" name="Rectangle: Rounded Corners 20">
            <a:extLst>
              <a:ext uri="{FF2B5EF4-FFF2-40B4-BE49-F238E27FC236}">
                <a16:creationId xmlns:a16="http://schemas.microsoft.com/office/drawing/2014/main" id="{F55FE6C9-A792-20AD-FF7B-CA57E5506A1D}"/>
              </a:ext>
            </a:extLst>
          </p:cNvPr>
          <p:cNvSpPr/>
          <p:nvPr/>
        </p:nvSpPr>
        <p:spPr>
          <a:xfrm>
            <a:off x="4759522" y="1136405"/>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CB61115-6E17-B0AF-7D04-D4588E718093}"/>
              </a:ext>
            </a:extLst>
          </p:cNvPr>
          <p:cNvSpPr/>
          <p:nvPr/>
        </p:nvSpPr>
        <p:spPr>
          <a:xfrm>
            <a:off x="4848405" y="1170073"/>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6" descr="Tada Cognitive Solutions Named a 2021 'Cool Vendor' by Gartner">
            <a:extLst>
              <a:ext uri="{FF2B5EF4-FFF2-40B4-BE49-F238E27FC236}">
                <a16:creationId xmlns:a16="http://schemas.microsoft.com/office/drawing/2014/main" id="{4686A4B1-8728-2034-BAB0-5F0F57B21F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715660"/>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5277F5AD-8ADC-392E-F9D0-C38682F5521D}"/>
              </a:ext>
            </a:extLst>
          </p:cNvPr>
          <p:cNvPicPr>
            <a:picLocks noChangeAspect="1"/>
          </p:cNvPicPr>
          <p:nvPr/>
        </p:nvPicPr>
        <p:blipFill>
          <a:blip r:embed="rId8"/>
          <a:stretch>
            <a:fillRect/>
          </a:stretch>
        </p:blipFill>
        <p:spPr>
          <a:xfrm>
            <a:off x="5031563" y="1267889"/>
            <a:ext cx="193983" cy="207839"/>
          </a:xfrm>
          <a:prstGeom prst="rect">
            <a:avLst/>
          </a:prstGeom>
        </p:spPr>
      </p:pic>
      <p:sp>
        <p:nvSpPr>
          <p:cNvPr id="31" name="TextBox 30">
            <a:extLst>
              <a:ext uri="{FF2B5EF4-FFF2-40B4-BE49-F238E27FC236}">
                <a16:creationId xmlns:a16="http://schemas.microsoft.com/office/drawing/2014/main" id="{D46C19A0-2B85-0061-C8A5-09DE08A3D941}"/>
              </a:ext>
            </a:extLst>
          </p:cNvPr>
          <p:cNvSpPr txBox="1"/>
          <p:nvPr/>
        </p:nvSpPr>
        <p:spPr>
          <a:xfrm>
            <a:off x="5619511" y="117007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Control Tower Tools</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sp>
        <p:nvSpPr>
          <p:cNvPr id="8" name="TextBox 7">
            <a:extLst>
              <a:ext uri="{FF2B5EF4-FFF2-40B4-BE49-F238E27FC236}">
                <a16:creationId xmlns:a16="http://schemas.microsoft.com/office/drawing/2014/main" id="{D7884DF4-E26A-40C9-2E69-B386E19AC81E}"/>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350323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2BDE40-7B1C-8690-B00F-3BB1102ED93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5C8D864-99B5-08A5-5709-9437C729B5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think-cell data - do not delete" hidden="1">
                        <a:extLst>
                          <a:ext uri="{FF2B5EF4-FFF2-40B4-BE49-F238E27FC236}">
                            <a16:creationId xmlns:a16="http://schemas.microsoft.com/office/drawing/2014/main" id="{75C8D864-99B5-08A5-5709-9437C729B5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897672FC-7073-E54B-285A-F482234609C8}"/>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white"/>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6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endParaRPr>
          </a:p>
        </p:txBody>
      </p:sp>
      <p:sp>
        <p:nvSpPr>
          <p:cNvPr id="91" name="Rounded Rectangle 12">
            <a:extLst>
              <a:ext uri="{FF2B5EF4-FFF2-40B4-BE49-F238E27FC236}">
                <a16:creationId xmlns:a16="http://schemas.microsoft.com/office/drawing/2014/main" id="{CD037251-D5EC-B1F9-1A80-78AB232E2DD4}"/>
              </a:ext>
            </a:extLst>
          </p:cNvPr>
          <p:cNvSpPr/>
          <p:nvPr/>
        </p:nvSpPr>
        <p:spPr>
          <a:xfrm rot="2700000">
            <a:off x="5956068" y="4854803"/>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92" name="Rounded Rectangle 12">
            <a:extLst>
              <a:ext uri="{FF2B5EF4-FFF2-40B4-BE49-F238E27FC236}">
                <a16:creationId xmlns:a16="http://schemas.microsoft.com/office/drawing/2014/main" id="{944C03AA-A4F6-767B-A69F-DFC0B81E070A}"/>
              </a:ext>
            </a:extLst>
          </p:cNvPr>
          <p:cNvSpPr/>
          <p:nvPr/>
        </p:nvSpPr>
        <p:spPr>
          <a:xfrm rot="2700000">
            <a:off x="5950416" y="4236983"/>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93" name="Rounded Rectangle 12">
            <a:extLst>
              <a:ext uri="{FF2B5EF4-FFF2-40B4-BE49-F238E27FC236}">
                <a16:creationId xmlns:a16="http://schemas.microsoft.com/office/drawing/2014/main" id="{78D61BF7-18BE-A601-4ABB-543926BE26B6}"/>
              </a:ext>
            </a:extLst>
          </p:cNvPr>
          <p:cNvSpPr/>
          <p:nvPr/>
        </p:nvSpPr>
        <p:spPr>
          <a:xfrm rot="2700000">
            <a:off x="5949073" y="3630113"/>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94" name="Rounded Rectangle 12">
            <a:extLst>
              <a:ext uri="{FF2B5EF4-FFF2-40B4-BE49-F238E27FC236}">
                <a16:creationId xmlns:a16="http://schemas.microsoft.com/office/drawing/2014/main" id="{E0F3D5EE-904F-AC1E-0F96-DD04349509ED}"/>
              </a:ext>
            </a:extLst>
          </p:cNvPr>
          <p:cNvSpPr/>
          <p:nvPr/>
        </p:nvSpPr>
        <p:spPr>
          <a:xfrm rot="2700000">
            <a:off x="5946400" y="2938617"/>
            <a:ext cx="404139" cy="382289"/>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95" name="Rounded Rectangle 25">
            <a:extLst>
              <a:ext uri="{FF2B5EF4-FFF2-40B4-BE49-F238E27FC236}">
                <a16:creationId xmlns:a16="http://schemas.microsoft.com/office/drawing/2014/main" id="{2090F35C-D652-B423-B2B4-9E56290F6D8E}"/>
              </a:ext>
            </a:extLst>
          </p:cNvPr>
          <p:cNvSpPr/>
          <p:nvPr/>
        </p:nvSpPr>
        <p:spPr>
          <a:xfrm rot="2700000">
            <a:off x="5953186" y="2271122"/>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96" name="Rounded Rectangle 14">
            <a:extLst>
              <a:ext uri="{FF2B5EF4-FFF2-40B4-BE49-F238E27FC236}">
                <a16:creationId xmlns:a16="http://schemas.microsoft.com/office/drawing/2014/main" id="{972D1889-9D27-1852-2B0A-74CB0BC4A8BB}"/>
              </a:ext>
            </a:extLst>
          </p:cNvPr>
          <p:cNvSpPr/>
          <p:nvPr/>
        </p:nvSpPr>
        <p:spPr>
          <a:xfrm rot="2700000">
            <a:off x="5961929" y="1650600"/>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97" name="Text Placeholder 8">
            <a:extLst>
              <a:ext uri="{FF2B5EF4-FFF2-40B4-BE49-F238E27FC236}">
                <a16:creationId xmlns:a16="http://schemas.microsoft.com/office/drawing/2014/main" id="{68A69823-2241-6D58-90CC-44020019242B}"/>
              </a:ext>
            </a:extLst>
          </p:cNvPr>
          <p:cNvSpPr txBox="1">
            <a:spLocks/>
          </p:cNvSpPr>
          <p:nvPr/>
        </p:nvSpPr>
        <p:spPr>
          <a:xfrm>
            <a:off x="6582564" y="4888392"/>
            <a:ext cx="3373281" cy="319407"/>
          </a:xfrm>
          <a:prstGeom prst="rect">
            <a:avLst/>
          </a:prstGeom>
        </p:spPr>
        <p:txBody>
          <a:bodyPr vert="horz" lIns="0" tIns="0" rIns="0" bIns="0" rtlCol="0" anchor="t">
            <a:noAutofit/>
          </a:bodyPr>
          <a:lstStyle>
            <a:lvl1pPr marL="0" indent="0" algn="l" defTabSz="914400" rtl="0" eaLnBrk="1" latinLnBrk="0" hangingPunct="1">
              <a:lnSpc>
                <a:spcPct val="84000"/>
              </a:lnSpc>
              <a:spcBef>
                <a:spcPts val="0"/>
              </a:spcBef>
              <a:spcAft>
                <a:spcPts val="0"/>
              </a:spcAft>
              <a:buFont typeface="INTL Text Office Light" pitchFamily="2" charset="0"/>
              <a:buNone/>
              <a:defRPr sz="2700" kern="1200" cap="all" spc="0" baseline="0">
                <a:solidFill>
                  <a:schemeClr val="tx1"/>
                </a:solidFill>
                <a:latin typeface="+mj-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4000"/>
              </a:lnSpc>
              <a:spcBef>
                <a:spcPts val="0"/>
              </a:spcBef>
              <a:spcAft>
                <a:spcPts val="0"/>
              </a:spcAft>
              <a:buClrTx/>
              <a:buSzTx/>
              <a:buFont typeface="INTL Text Office Light" pitchFamily="2" charset="0"/>
              <a:buNone/>
              <a:tabLst/>
              <a:defRPr/>
            </a:pPr>
            <a:r>
              <a:rPr lang="en-US" sz="1200" spc="300" err="1">
                <a:solidFill>
                  <a:prstClr val="white"/>
                </a:solidFill>
                <a:latin typeface="INTL Headline Office"/>
                <a:ea typeface="INTL Headline Office" pitchFamily="2" charset="0"/>
                <a:cs typeface="INTL Headline Office" pitchFamily="2" charset="0"/>
              </a:rPr>
              <a:t>SciS</a:t>
            </a:r>
            <a:r>
              <a:rPr lang="en-US" sz="1200" spc="300">
                <a:solidFill>
                  <a:prstClr val="white"/>
                </a:solidFill>
                <a:latin typeface="INTL Headline Office"/>
                <a:ea typeface="INTL Headline Office" pitchFamily="2" charset="0"/>
                <a:cs typeface="INTL Headline Office" pitchFamily="2" charset="0"/>
              </a:rPr>
              <a:t> process escalation</a:t>
            </a:r>
          </a:p>
        </p:txBody>
      </p:sp>
      <p:sp>
        <p:nvSpPr>
          <p:cNvPr id="98" name="Title 1">
            <a:extLst>
              <a:ext uri="{FF2B5EF4-FFF2-40B4-BE49-F238E27FC236}">
                <a16:creationId xmlns:a16="http://schemas.microsoft.com/office/drawing/2014/main" id="{4391EFC6-81C0-9A9F-2252-9E558EF39094}"/>
              </a:ext>
            </a:extLst>
          </p:cNvPr>
          <p:cNvSpPr txBox="1">
            <a:spLocks/>
          </p:cNvSpPr>
          <p:nvPr/>
        </p:nvSpPr>
        <p:spPr>
          <a:xfrm>
            <a:off x="676170" y="3286713"/>
            <a:ext cx="5072063" cy="4476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0" normalizeH="0" baseline="0" noProof="0">
                <a:ln>
                  <a:noFill/>
                </a:ln>
                <a:solidFill>
                  <a:srgbClr val="DAD9D8"/>
                </a:solidFill>
                <a:effectLst/>
                <a:uLnTx/>
                <a:uFillTx/>
                <a:latin typeface="INTL Headline Office"/>
                <a:ea typeface="+mj-ea"/>
                <a:cs typeface="+mj-cs"/>
              </a:rPr>
              <a:t>Table </a:t>
            </a:r>
            <a:r>
              <a:rPr kumimoji="0" lang="en-US" sz="2800" b="0" i="0" u="none" strike="noStrike" kern="1200" cap="all" spc="0" normalizeH="0" baseline="0" noProof="0">
                <a:ln>
                  <a:noFill/>
                </a:ln>
                <a:solidFill>
                  <a:sysClr val="window" lastClr="FFFFFF"/>
                </a:solidFill>
                <a:effectLst/>
                <a:uLnTx/>
                <a:uFillTx/>
                <a:latin typeface="INTL Headline Office"/>
                <a:ea typeface="+mj-ea"/>
                <a:cs typeface="+mj-cs"/>
              </a:rPr>
              <a:t>of</a:t>
            </a:r>
            <a:r>
              <a:rPr kumimoji="0" lang="en-US" sz="2800" b="0" i="0" u="none" strike="noStrike" kern="1200" cap="all" spc="0" normalizeH="0" baseline="0" noProof="0">
                <a:ln>
                  <a:noFill/>
                </a:ln>
                <a:solidFill>
                  <a:sysClr val="windowText" lastClr="000000"/>
                </a:solidFill>
                <a:effectLst/>
                <a:uLnTx/>
                <a:uFillTx/>
                <a:latin typeface="INTL Headline Office"/>
                <a:ea typeface="+mj-ea"/>
                <a:cs typeface="+mj-cs"/>
              </a:rPr>
              <a:t> </a:t>
            </a:r>
            <a:r>
              <a:rPr kumimoji="0" lang="en-US" sz="2800" b="0" i="0" u="none" strike="noStrike" kern="1200" cap="all" spc="0" normalizeH="0" baseline="0" noProof="0">
                <a:ln>
                  <a:noFill/>
                </a:ln>
                <a:solidFill>
                  <a:sysClr val="window" lastClr="FFFFFF"/>
                </a:solidFill>
                <a:effectLst/>
                <a:uLnTx/>
                <a:uFillTx/>
                <a:latin typeface="INTL Headline Office"/>
                <a:ea typeface="+mj-ea"/>
                <a:cs typeface="+mj-cs"/>
              </a:rPr>
              <a:t>Contents</a:t>
            </a:r>
          </a:p>
        </p:txBody>
      </p:sp>
      <p:sp>
        <p:nvSpPr>
          <p:cNvPr id="99" name="TextBox 98">
            <a:extLst>
              <a:ext uri="{FF2B5EF4-FFF2-40B4-BE49-F238E27FC236}">
                <a16:creationId xmlns:a16="http://schemas.microsoft.com/office/drawing/2014/main" id="{2A3872CD-9A30-82FB-CBFF-836BC59685C7}"/>
              </a:ext>
            </a:extLst>
          </p:cNvPr>
          <p:cNvSpPr txBox="1"/>
          <p:nvPr/>
        </p:nvSpPr>
        <p:spPr>
          <a:xfrm>
            <a:off x="6490346" y="4175827"/>
            <a:ext cx="5227597" cy="461665"/>
          </a:xfrm>
          <a:prstGeom prst="rect">
            <a:avLst/>
          </a:prstGeom>
          <a:noFill/>
        </p:spPr>
        <p:txBody>
          <a:bodyPr wrap="square" lIns="91440" tIns="45720" rIns="91440" bIns="45720" anchor="t">
            <a:spAutoFit/>
          </a:bodyPr>
          <a:lstStyle/>
          <a:p>
            <a:pPr>
              <a:spcBef>
                <a:spcPts val="4200"/>
              </a:spcBef>
              <a:spcAft>
                <a:spcPts val="600"/>
              </a:spcAft>
              <a:defRPr/>
            </a:pPr>
            <a:r>
              <a:rPr lang="en-US" sz="1200" cap="all" spc="300">
                <a:solidFill>
                  <a:prstClr val="white"/>
                </a:solidFill>
                <a:latin typeface="INTL Headline Office"/>
                <a:ea typeface="INTL Headline Office" pitchFamily="2" charset="0"/>
                <a:cs typeface="INTL Headline Office" pitchFamily="2" charset="0"/>
              </a:rPr>
              <a:t>MATERIAL PLANNING                   detailed escalation process</a:t>
            </a:r>
          </a:p>
        </p:txBody>
      </p:sp>
      <p:sp>
        <p:nvSpPr>
          <p:cNvPr id="100" name="TextBox 99">
            <a:extLst>
              <a:ext uri="{FF2B5EF4-FFF2-40B4-BE49-F238E27FC236}">
                <a16:creationId xmlns:a16="http://schemas.microsoft.com/office/drawing/2014/main" id="{E4007627-3241-FD84-2D6A-B284F57A1BF5}"/>
              </a:ext>
            </a:extLst>
          </p:cNvPr>
          <p:cNvSpPr txBox="1"/>
          <p:nvPr/>
        </p:nvSpPr>
        <p:spPr>
          <a:xfrm>
            <a:off x="6497048" y="5546485"/>
            <a:ext cx="4982747" cy="276999"/>
          </a:xfrm>
          <a:prstGeom prst="rect">
            <a:avLst/>
          </a:prstGeom>
          <a:noFill/>
        </p:spPr>
        <p:txBody>
          <a:bodyPr wrap="square">
            <a:spAutoFit/>
          </a:bodyPr>
          <a:lstStyle/>
          <a:p>
            <a:pPr>
              <a:spcBef>
                <a:spcPts val="4200"/>
              </a:spcBef>
              <a:spcAft>
                <a:spcPts val="600"/>
              </a:spcAft>
              <a:buFont typeface="Arial" panose="020B0604020202020204" pitchFamily="34" charset="0"/>
              <a:buNone/>
              <a:defRPr/>
            </a:pPr>
            <a:r>
              <a:rPr lang="en-US" sz="1200" cap="all" spc="300">
                <a:solidFill>
                  <a:prstClr val="white"/>
                </a:solidFill>
                <a:latin typeface="INTL Headline Office"/>
              </a:rPr>
              <a:t>Procurement Escalation process</a:t>
            </a:r>
          </a:p>
        </p:txBody>
      </p:sp>
      <p:sp>
        <p:nvSpPr>
          <p:cNvPr id="101" name="Rounded Rectangle 12">
            <a:extLst>
              <a:ext uri="{FF2B5EF4-FFF2-40B4-BE49-F238E27FC236}">
                <a16:creationId xmlns:a16="http://schemas.microsoft.com/office/drawing/2014/main" id="{005DCF13-462F-2175-19EB-26F7021D932F}"/>
              </a:ext>
            </a:extLst>
          </p:cNvPr>
          <p:cNvSpPr/>
          <p:nvPr/>
        </p:nvSpPr>
        <p:spPr>
          <a:xfrm rot="2700000">
            <a:off x="5972929" y="980351"/>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102" name="TextBox 101">
            <a:extLst>
              <a:ext uri="{FF2B5EF4-FFF2-40B4-BE49-F238E27FC236}">
                <a16:creationId xmlns:a16="http://schemas.microsoft.com/office/drawing/2014/main" id="{6636C2E2-11B0-5BEB-D8D8-2C621A6E43DE}"/>
              </a:ext>
            </a:extLst>
          </p:cNvPr>
          <p:cNvSpPr txBox="1"/>
          <p:nvPr/>
        </p:nvSpPr>
        <p:spPr>
          <a:xfrm>
            <a:off x="5970824" y="1693812"/>
            <a:ext cx="393056" cy="307777"/>
          </a:xfrm>
          <a:prstGeom prst="rect">
            <a:avLst/>
          </a:prstGeom>
          <a:noFill/>
        </p:spPr>
        <p:txBody>
          <a:bodyPr wrap="none" lIns="91440" tIns="45720" rIns="91440" bIns="45720" rtlCol="0" anchor="t">
            <a:spAutoFit/>
          </a:bodyPr>
          <a:lstStyle/>
          <a:p>
            <a:pPr>
              <a:defRPr/>
            </a:pPr>
            <a:r>
              <a:rPr lang="en-US" sz="1400">
                <a:solidFill>
                  <a:srgbClr val="FFFFFF"/>
                </a:solidFill>
                <a:latin typeface="Avenir Next LT Pro"/>
              </a:rPr>
              <a:t>05</a:t>
            </a:r>
          </a:p>
        </p:txBody>
      </p:sp>
      <p:sp>
        <p:nvSpPr>
          <p:cNvPr id="103" name="TextBox 102">
            <a:extLst>
              <a:ext uri="{FF2B5EF4-FFF2-40B4-BE49-F238E27FC236}">
                <a16:creationId xmlns:a16="http://schemas.microsoft.com/office/drawing/2014/main" id="{AC2A3BCC-61D7-AE6A-04DD-CBD7204BF42D}"/>
              </a:ext>
            </a:extLst>
          </p:cNvPr>
          <p:cNvSpPr txBox="1"/>
          <p:nvPr/>
        </p:nvSpPr>
        <p:spPr>
          <a:xfrm>
            <a:off x="5805546" y="2321005"/>
            <a:ext cx="555074" cy="307777"/>
          </a:xfrm>
          <a:prstGeom prst="rect">
            <a:avLst/>
          </a:prstGeom>
          <a:noFill/>
        </p:spPr>
        <p:txBody>
          <a:bodyPr wrap="square" lIns="91440" tIns="45720" rIns="91440" bIns="45720" rtlCol="0" anchor="t">
            <a:spAutoFit/>
          </a:bodyPr>
          <a:lstStyle/>
          <a:p>
            <a:pPr algn="r">
              <a:defRPr/>
            </a:pPr>
            <a:r>
              <a:rPr lang="en-US" sz="1400">
                <a:solidFill>
                  <a:srgbClr val="FFFFFF"/>
                </a:solidFill>
                <a:latin typeface="Avenir Next LT Pro"/>
              </a:rPr>
              <a:t>06</a:t>
            </a:r>
          </a:p>
        </p:txBody>
      </p:sp>
      <p:sp>
        <p:nvSpPr>
          <p:cNvPr id="104" name="TextBox 103">
            <a:extLst>
              <a:ext uri="{FF2B5EF4-FFF2-40B4-BE49-F238E27FC236}">
                <a16:creationId xmlns:a16="http://schemas.microsoft.com/office/drawing/2014/main" id="{EE91DB2F-ED06-398B-F500-07E40C668822}"/>
              </a:ext>
            </a:extLst>
          </p:cNvPr>
          <p:cNvSpPr txBox="1"/>
          <p:nvPr/>
        </p:nvSpPr>
        <p:spPr>
          <a:xfrm>
            <a:off x="5951941" y="2978936"/>
            <a:ext cx="393056" cy="307777"/>
          </a:xfrm>
          <a:prstGeom prst="rect">
            <a:avLst/>
          </a:prstGeom>
          <a:noFill/>
        </p:spPr>
        <p:txBody>
          <a:bodyPr wrap="none" lIns="91440" tIns="45720" rIns="91440" bIns="45720" rtlCol="0" anchor="t">
            <a:spAutoFit/>
          </a:bodyPr>
          <a:lstStyle/>
          <a:p>
            <a:pPr>
              <a:defRPr/>
            </a:pPr>
            <a:r>
              <a:rPr lang="en-US" sz="1400">
                <a:solidFill>
                  <a:srgbClr val="FFFFFF"/>
                </a:solidFill>
                <a:latin typeface="Avenir Next LT Pro"/>
              </a:rPr>
              <a:t>08</a:t>
            </a:r>
          </a:p>
        </p:txBody>
      </p:sp>
      <p:cxnSp>
        <p:nvCxnSpPr>
          <p:cNvPr id="105" name="Straight Connector 104">
            <a:extLst>
              <a:ext uri="{FF2B5EF4-FFF2-40B4-BE49-F238E27FC236}">
                <a16:creationId xmlns:a16="http://schemas.microsoft.com/office/drawing/2014/main" id="{591C6BFC-8760-E081-67B9-8F4530FA043D}"/>
              </a:ext>
            </a:extLst>
          </p:cNvPr>
          <p:cNvCxnSpPr>
            <a:cxnSpLocks/>
          </p:cNvCxnSpPr>
          <p:nvPr/>
        </p:nvCxnSpPr>
        <p:spPr>
          <a:xfrm>
            <a:off x="6656536" y="2660780"/>
            <a:ext cx="2622476" cy="18498"/>
          </a:xfrm>
          <a:prstGeom prst="line">
            <a:avLst/>
          </a:prstGeom>
          <a:noFill/>
          <a:ln w="9525" cap="flat" cmpd="sng" algn="ctr">
            <a:solidFill>
              <a:srgbClr val="FF6600"/>
            </a:solidFill>
            <a:prstDash val="solid"/>
            <a:miter lim="800000"/>
            <a:tailEnd type="oval" w="sm" len="sm"/>
          </a:ln>
          <a:effectLst/>
        </p:spPr>
      </p:cxnSp>
      <p:cxnSp>
        <p:nvCxnSpPr>
          <p:cNvPr id="106" name="Straight Connector 105">
            <a:extLst>
              <a:ext uri="{FF2B5EF4-FFF2-40B4-BE49-F238E27FC236}">
                <a16:creationId xmlns:a16="http://schemas.microsoft.com/office/drawing/2014/main" id="{BFD3514A-E0AF-E105-1BF7-00E1B9FB96C3}"/>
              </a:ext>
            </a:extLst>
          </p:cNvPr>
          <p:cNvCxnSpPr>
            <a:cxnSpLocks/>
          </p:cNvCxnSpPr>
          <p:nvPr/>
        </p:nvCxnSpPr>
        <p:spPr>
          <a:xfrm>
            <a:off x="6628828" y="4076007"/>
            <a:ext cx="2704953" cy="0"/>
          </a:xfrm>
          <a:prstGeom prst="line">
            <a:avLst/>
          </a:prstGeom>
          <a:noFill/>
          <a:ln w="9525" cap="flat" cmpd="sng" algn="ctr">
            <a:solidFill>
              <a:srgbClr val="FF6600"/>
            </a:solidFill>
            <a:prstDash val="solid"/>
            <a:miter lim="800000"/>
            <a:tailEnd type="oval" w="sm" len="sm"/>
          </a:ln>
          <a:effectLst/>
        </p:spPr>
      </p:cxnSp>
      <p:cxnSp>
        <p:nvCxnSpPr>
          <p:cNvPr id="107" name="Straight Connector 106">
            <a:extLst>
              <a:ext uri="{FF2B5EF4-FFF2-40B4-BE49-F238E27FC236}">
                <a16:creationId xmlns:a16="http://schemas.microsoft.com/office/drawing/2014/main" id="{A2C1B5F3-05A8-502B-338C-28A94A6406FD}"/>
              </a:ext>
            </a:extLst>
          </p:cNvPr>
          <p:cNvCxnSpPr>
            <a:cxnSpLocks/>
          </p:cNvCxnSpPr>
          <p:nvPr/>
        </p:nvCxnSpPr>
        <p:spPr>
          <a:xfrm>
            <a:off x="6561464" y="4647972"/>
            <a:ext cx="2772317" cy="0"/>
          </a:xfrm>
          <a:prstGeom prst="line">
            <a:avLst/>
          </a:prstGeom>
          <a:noFill/>
          <a:ln w="9525" cap="flat" cmpd="sng" algn="ctr">
            <a:solidFill>
              <a:srgbClr val="FF6600"/>
            </a:solidFill>
            <a:prstDash val="solid"/>
            <a:miter lim="800000"/>
            <a:tailEnd type="oval" w="sm" len="sm"/>
          </a:ln>
          <a:effectLst/>
        </p:spPr>
      </p:cxnSp>
      <p:cxnSp>
        <p:nvCxnSpPr>
          <p:cNvPr id="108" name="Straight Connector 107">
            <a:extLst>
              <a:ext uri="{FF2B5EF4-FFF2-40B4-BE49-F238E27FC236}">
                <a16:creationId xmlns:a16="http://schemas.microsoft.com/office/drawing/2014/main" id="{6C399911-B1B8-FB14-8365-F1F8463E0CB8}"/>
              </a:ext>
            </a:extLst>
          </p:cNvPr>
          <p:cNvCxnSpPr>
            <a:cxnSpLocks/>
          </p:cNvCxnSpPr>
          <p:nvPr/>
        </p:nvCxnSpPr>
        <p:spPr>
          <a:xfrm flipV="1">
            <a:off x="6594126" y="5159427"/>
            <a:ext cx="2535134" cy="15571"/>
          </a:xfrm>
          <a:prstGeom prst="line">
            <a:avLst/>
          </a:prstGeom>
          <a:noFill/>
          <a:ln w="9525" cap="flat" cmpd="sng" algn="ctr">
            <a:solidFill>
              <a:srgbClr val="FF6600"/>
            </a:solidFill>
            <a:prstDash val="solid"/>
            <a:miter lim="800000"/>
            <a:tailEnd type="oval" w="sm" len="sm"/>
          </a:ln>
          <a:effectLst/>
        </p:spPr>
      </p:cxnSp>
      <p:sp>
        <p:nvSpPr>
          <p:cNvPr id="109" name="TextBox 108">
            <a:extLst>
              <a:ext uri="{FF2B5EF4-FFF2-40B4-BE49-F238E27FC236}">
                <a16:creationId xmlns:a16="http://schemas.microsoft.com/office/drawing/2014/main" id="{3B2E51BC-6138-3D80-9AAF-510832B833EB}"/>
              </a:ext>
            </a:extLst>
          </p:cNvPr>
          <p:cNvSpPr txBox="1"/>
          <p:nvPr/>
        </p:nvSpPr>
        <p:spPr>
          <a:xfrm>
            <a:off x="5961433" y="3680767"/>
            <a:ext cx="465652" cy="307777"/>
          </a:xfrm>
          <a:prstGeom prst="rect">
            <a:avLst/>
          </a:prstGeom>
          <a:noFill/>
        </p:spPr>
        <p:txBody>
          <a:bodyPr wrap="square" lIns="91440" tIns="45720" rIns="91440" bIns="45720" rtlCol="0" anchor="t">
            <a:spAutoFit/>
          </a:bodyPr>
          <a:lstStyle/>
          <a:p>
            <a:pPr>
              <a:defRPr/>
            </a:pPr>
            <a:r>
              <a:rPr lang="en-US" sz="1400">
                <a:solidFill>
                  <a:srgbClr val="FFFFFF"/>
                </a:solidFill>
                <a:latin typeface="Avenir Next LT Pro"/>
              </a:rPr>
              <a:t>10</a:t>
            </a:r>
          </a:p>
        </p:txBody>
      </p:sp>
      <p:sp>
        <p:nvSpPr>
          <p:cNvPr id="110" name="TextBox 109">
            <a:extLst>
              <a:ext uri="{FF2B5EF4-FFF2-40B4-BE49-F238E27FC236}">
                <a16:creationId xmlns:a16="http://schemas.microsoft.com/office/drawing/2014/main" id="{2D7E7B04-0F1F-1F33-CFDE-75BEF5354D44}"/>
              </a:ext>
            </a:extLst>
          </p:cNvPr>
          <p:cNvSpPr txBox="1"/>
          <p:nvPr/>
        </p:nvSpPr>
        <p:spPr>
          <a:xfrm>
            <a:off x="5924233" y="4301334"/>
            <a:ext cx="529484" cy="307777"/>
          </a:xfrm>
          <a:prstGeom prst="rect">
            <a:avLst/>
          </a:prstGeom>
          <a:noFill/>
        </p:spPr>
        <p:txBody>
          <a:bodyPr wrap="square" lIns="91440" tIns="45720" rIns="91440" bIns="45720" rtlCol="0" anchor="t">
            <a:spAutoFit/>
          </a:bodyPr>
          <a:lstStyle/>
          <a:p>
            <a:pPr>
              <a:defRPr/>
            </a:pPr>
            <a:r>
              <a:rPr lang="en-US" sz="1400">
                <a:solidFill>
                  <a:srgbClr val="FFFFFF"/>
                </a:solidFill>
                <a:latin typeface="Avenir Next LT Pro"/>
              </a:rPr>
              <a:t>18</a:t>
            </a:r>
          </a:p>
        </p:txBody>
      </p:sp>
      <p:sp>
        <p:nvSpPr>
          <p:cNvPr id="111" name="Text Placeholder 6">
            <a:extLst>
              <a:ext uri="{FF2B5EF4-FFF2-40B4-BE49-F238E27FC236}">
                <a16:creationId xmlns:a16="http://schemas.microsoft.com/office/drawing/2014/main" id="{8B2F6BEF-88B1-9EAC-0BC3-3F3C468E459F}"/>
              </a:ext>
            </a:extLst>
          </p:cNvPr>
          <p:cNvSpPr txBox="1">
            <a:spLocks/>
          </p:cNvSpPr>
          <p:nvPr/>
        </p:nvSpPr>
        <p:spPr>
          <a:xfrm>
            <a:off x="6627313" y="2253794"/>
            <a:ext cx="2567666" cy="41448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4200"/>
              </a:spcBef>
              <a:spcAft>
                <a:spcPts val="600"/>
              </a:spcAft>
              <a:buFont typeface="Arial" panose="020B0604020202020204" pitchFamily="34" charset="0"/>
              <a:buNone/>
              <a:defRPr sz="1200" kern="1200" cap="all" spc="300" baseline="0">
                <a:solidFill>
                  <a:schemeClr val="bg2"/>
                </a:solidFill>
                <a:latin typeface="+mn-lt"/>
                <a:ea typeface="+mn-ea"/>
                <a:cs typeface="+mn-cs"/>
              </a:defRPr>
            </a:lvl1pPr>
            <a:lvl2pPr marL="9525" indent="0" algn="l" defTabSz="914400" rtl="0" eaLnBrk="1" latinLnBrk="0" hangingPunct="1">
              <a:lnSpc>
                <a:spcPct val="120000"/>
              </a:lnSpc>
              <a:spcBef>
                <a:spcPts val="4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white"/>
                </a:solidFill>
                <a:latin typeface="INTL Headline Office"/>
              </a:rPr>
              <a:t>Meet the Teams</a:t>
            </a:r>
          </a:p>
        </p:txBody>
      </p:sp>
      <p:sp>
        <p:nvSpPr>
          <p:cNvPr id="112" name="Text Placeholder 6">
            <a:extLst>
              <a:ext uri="{FF2B5EF4-FFF2-40B4-BE49-F238E27FC236}">
                <a16:creationId xmlns:a16="http://schemas.microsoft.com/office/drawing/2014/main" id="{7EF5AE84-D423-1E16-3B7A-CF8DC44A9C57}"/>
              </a:ext>
            </a:extLst>
          </p:cNvPr>
          <p:cNvSpPr txBox="1">
            <a:spLocks/>
          </p:cNvSpPr>
          <p:nvPr/>
        </p:nvSpPr>
        <p:spPr>
          <a:xfrm>
            <a:off x="6628828" y="1529782"/>
            <a:ext cx="4421830" cy="57757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4200"/>
              </a:spcBef>
              <a:spcAft>
                <a:spcPts val="600"/>
              </a:spcAft>
              <a:buFont typeface="Arial" panose="020B0604020202020204" pitchFamily="34" charset="0"/>
              <a:buNone/>
              <a:defRPr sz="1200" kern="1200" cap="all" spc="300" baseline="0">
                <a:solidFill>
                  <a:schemeClr val="bg2"/>
                </a:solidFill>
                <a:latin typeface="+mn-lt"/>
                <a:ea typeface="+mn-ea"/>
                <a:cs typeface="+mn-cs"/>
              </a:defRPr>
            </a:lvl1pPr>
            <a:lvl2pPr marL="9525" indent="0" algn="l" defTabSz="914400" rtl="0" eaLnBrk="1" latinLnBrk="0" hangingPunct="1">
              <a:lnSpc>
                <a:spcPct val="120000"/>
              </a:lnSpc>
              <a:spcBef>
                <a:spcPts val="4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white"/>
                </a:solidFill>
                <a:latin typeface="INTL Headline Office"/>
              </a:rPr>
              <a:t>INTERNATIONAL Way/core values</a:t>
            </a:r>
          </a:p>
        </p:txBody>
      </p:sp>
      <p:cxnSp>
        <p:nvCxnSpPr>
          <p:cNvPr id="113" name="Straight Connector 112">
            <a:extLst>
              <a:ext uri="{FF2B5EF4-FFF2-40B4-BE49-F238E27FC236}">
                <a16:creationId xmlns:a16="http://schemas.microsoft.com/office/drawing/2014/main" id="{A5E06C70-223F-E41F-4A54-02E8B4A19FDD}"/>
              </a:ext>
            </a:extLst>
          </p:cNvPr>
          <p:cNvCxnSpPr>
            <a:cxnSpLocks/>
          </p:cNvCxnSpPr>
          <p:nvPr/>
        </p:nvCxnSpPr>
        <p:spPr>
          <a:xfrm>
            <a:off x="6589172" y="3433469"/>
            <a:ext cx="2772317" cy="6539"/>
          </a:xfrm>
          <a:prstGeom prst="line">
            <a:avLst/>
          </a:prstGeom>
          <a:noFill/>
          <a:ln w="9525" cap="flat" cmpd="sng" algn="ctr">
            <a:solidFill>
              <a:srgbClr val="FF6600"/>
            </a:solidFill>
            <a:prstDash val="solid"/>
            <a:miter lim="800000"/>
            <a:tailEnd type="oval" w="sm" len="sm"/>
          </a:ln>
          <a:effectLst/>
        </p:spPr>
      </p:cxnSp>
      <p:sp>
        <p:nvSpPr>
          <p:cNvPr id="114" name="Text Placeholder 6">
            <a:extLst>
              <a:ext uri="{FF2B5EF4-FFF2-40B4-BE49-F238E27FC236}">
                <a16:creationId xmlns:a16="http://schemas.microsoft.com/office/drawing/2014/main" id="{DD289697-5C8D-DCAA-B7CA-CC44D52F473C}"/>
              </a:ext>
            </a:extLst>
          </p:cNvPr>
          <p:cNvSpPr txBox="1">
            <a:spLocks/>
          </p:cNvSpPr>
          <p:nvPr/>
        </p:nvSpPr>
        <p:spPr>
          <a:xfrm>
            <a:off x="6610025" y="2940030"/>
            <a:ext cx="3844758" cy="44185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4200"/>
              </a:spcBef>
              <a:spcAft>
                <a:spcPts val="600"/>
              </a:spcAft>
              <a:buFont typeface="Arial" panose="020B0604020202020204" pitchFamily="34" charset="0"/>
              <a:buNone/>
              <a:defRPr sz="1200" kern="1200" cap="all" spc="300" baseline="0">
                <a:solidFill>
                  <a:schemeClr val="bg2"/>
                </a:solidFill>
                <a:latin typeface="+mn-lt"/>
                <a:ea typeface="+mn-ea"/>
                <a:cs typeface="+mn-cs"/>
              </a:defRPr>
            </a:lvl1pPr>
            <a:lvl2pPr marL="9525" indent="0" algn="l" defTabSz="914400" rtl="0" eaLnBrk="1" latinLnBrk="0" hangingPunct="1">
              <a:lnSpc>
                <a:spcPct val="120000"/>
              </a:lnSpc>
              <a:spcBef>
                <a:spcPts val="4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white"/>
                </a:solidFill>
                <a:latin typeface="INTL Headline Office"/>
                <a:ea typeface="INTL Text Office" pitchFamily="2" charset="0"/>
                <a:cs typeface="INTL Text Office" pitchFamily="2" charset="0"/>
              </a:rPr>
              <a:t>REACTIVE MANAGEMENT PROCESS OVERVIEW </a:t>
            </a:r>
          </a:p>
        </p:txBody>
      </p:sp>
      <p:sp>
        <p:nvSpPr>
          <p:cNvPr id="115" name="TextBox 114">
            <a:extLst>
              <a:ext uri="{FF2B5EF4-FFF2-40B4-BE49-F238E27FC236}">
                <a16:creationId xmlns:a16="http://schemas.microsoft.com/office/drawing/2014/main" id="{E35C596B-E96B-06AE-9FCF-723B6BE487F7}"/>
              </a:ext>
            </a:extLst>
          </p:cNvPr>
          <p:cNvSpPr txBox="1"/>
          <p:nvPr/>
        </p:nvSpPr>
        <p:spPr>
          <a:xfrm>
            <a:off x="6515462" y="4685083"/>
            <a:ext cx="854401" cy="166199"/>
          </a:xfrm>
          <a:prstGeom prst="rect">
            <a:avLst/>
          </a:prstGeom>
          <a:noFill/>
        </p:spPr>
        <p:txBody>
          <a:bodyPr wrap="none" lIns="0" tIns="0" rIns="0" bIns="0" rtlCol="0">
            <a:spAutoFit/>
          </a:bodyPr>
          <a:lstStyle/>
          <a:p>
            <a:pPr>
              <a:lnSpc>
                <a:spcPct val="90000"/>
              </a:lnSpc>
              <a:spcBef>
                <a:spcPts val="500"/>
              </a:spcBef>
              <a:spcAft>
                <a:spcPts val="500"/>
              </a:spcAft>
            </a:pPr>
            <a:r>
              <a:rPr lang="en-US" sz="1200">
                <a:solidFill>
                  <a:prstClr val="black"/>
                </a:solidFill>
                <a:latin typeface="INTL Headline Office"/>
                <a:ea typeface="INTL Text Office" pitchFamily="2" charset="0"/>
                <a:cs typeface="INTL Text Office" pitchFamily="2" charset="0"/>
              </a:rPr>
              <a:t>APPENDIX</a:t>
            </a:r>
          </a:p>
        </p:txBody>
      </p:sp>
      <p:sp>
        <p:nvSpPr>
          <p:cNvPr id="116" name="TextBox 115">
            <a:extLst>
              <a:ext uri="{FF2B5EF4-FFF2-40B4-BE49-F238E27FC236}">
                <a16:creationId xmlns:a16="http://schemas.microsoft.com/office/drawing/2014/main" id="{AB97650B-3C66-7913-D9E3-92298F1CA22F}"/>
              </a:ext>
            </a:extLst>
          </p:cNvPr>
          <p:cNvSpPr txBox="1"/>
          <p:nvPr/>
        </p:nvSpPr>
        <p:spPr>
          <a:xfrm>
            <a:off x="5951626" y="4902525"/>
            <a:ext cx="393056" cy="307777"/>
          </a:xfrm>
          <a:prstGeom prst="rect">
            <a:avLst/>
          </a:prstGeom>
          <a:noFill/>
        </p:spPr>
        <p:txBody>
          <a:bodyPr wrap="none" lIns="91440" tIns="45720" rIns="91440" bIns="45720" rtlCol="0" anchor="t">
            <a:spAutoFit/>
          </a:bodyPr>
          <a:lstStyle/>
          <a:p>
            <a:pPr>
              <a:defRPr/>
            </a:pPr>
            <a:r>
              <a:rPr lang="en-US" sz="1400">
                <a:solidFill>
                  <a:srgbClr val="FFFFFF"/>
                </a:solidFill>
                <a:latin typeface="Avenir Next LT Pro"/>
              </a:rPr>
              <a:t>26</a:t>
            </a:r>
          </a:p>
        </p:txBody>
      </p:sp>
      <p:sp>
        <p:nvSpPr>
          <p:cNvPr id="117" name="TextBox 116">
            <a:extLst>
              <a:ext uri="{FF2B5EF4-FFF2-40B4-BE49-F238E27FC236}">
                <a16:creationId xmlns:a16="http://schemas.microsoft.com/office/drawing/2014/main" id="{AA40C4CE-EFE7-B404-4DAC-CA72196FFA61}"/>
              </a:ext>
            </a:extLst>
          </p:cNvPr>
          <p:cNvSpPr txBox="1"/>
          <p:nvPr/>
        </p:nvSpPr>
        <p:spPr>
          <a:xfrm>
            <a:off x="5967564" y="1028318"/>
            <a:ext cx="393056" cy="307777"/>
          </a:xfrm>
          <a:prstGeom prst="rect">
            <a:avLst/>
          </a:prstGeom>
          <a:noFill/>
        </p:spPr>
        <p:txBody>
          <a:bodyPr wrap="none" lIns="91440" tIns="45720" rIns="91440" bIns="45720" rtlCol="0" anchor="t">
            <a:spAutoFit/>
          </a:bodyPr>
          <a:lstStyle/>
          <a:p>
            <a:pPr>
              <a:defRPr/>
            </a:pPr>
            <a:r>
              <a:rPr lang="en-US" sz="1400">
                <a:solidFill>
                  <a:srgbClr val="FFFFFF"/>
                </a:solidFill>
                <a:latin typeface="Avenir Next LT Pro"/>
              </a:rPr>
              <a:t>04</a:t>
            </a:r>
          </a:p>
        </p:txBody>
      </p:sp>
      <p:cxnSp>
        <p:nvCxnSpPr>
          <p:cNvPr id="118" name="Straight Connector 117">
            <a:extLst>
              <a:ext uri="{FF2B5EF4-FFF2-40B4-BE49-F238E27FC236}">
                <a16:creationId xmlns:a16="http://schemas.microsoft.com/office/drawing/2014/main" id="{6643D62E-7EBB-EF36-5843-10E8536CA21A}"/>
              </a:ext>
            </a:extLst>
          </p:cNvPr>
          <p:cNvCxnSpPr>
            <a:cxnSpLocks/>
          </p:cNvCxnSpPr>
          <p:nvPr/>
        </p:nvCxnSpPr>
        <p:spPr>
          <a:xfrm>
            <a:off x="6581944" y="1340214"/>
            <a:ext cx="2622476" cy="18498"/>
          </a:xfrm>
          <a:prstGeom prst="line">
            <a:avLst/>
          </a:prstGeom>
          <a:noFill/>
          <a:ln w="9525" cap="flat" cmpd="sng" algn="ctr">
            <a:solidFill>
              <a:srgbClr val="FF6600"/>
            </a:solidFill>
            <a:prstDash val="solid"/>
            <a:miter lim="800000"/>
            <a:tailEnd type="oval" w="sm" len="sm"/>
          </a:ln>
          <a:effectLst/>
        </p:spPr>
      </p:cxnSp>
      <p:sp>
        <p:nvSpPr>
          <p:cNvPr id="119" name="Text Placeholder 6">
            <a:extLst>
              <a:ext uri="{FF2B5EF4-FFF2-40B4-BE49-F238E27FC236}">
                <a16:creationId xmlns:a16="http://schemas.microsoft.com/office/drawing/2014/main" id="{993885E3-105E-BC22-12E3-CDAA9D8DABFE}"/>
              </a:ext>
            </a:extLst>
          </p:cNvPr>
          <p:cNvSpPr txBox="1">
            <a:spLocks/>
          </p:cNvSpPr>
          <p:nvPr/>
        </p:nvSpPr>
        <p:spPr>
          <a:xfrm>
            <a:off x="6683941" y="316279"/>
            <a:ext cx="2103079" cy="45931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4200"/>
              </a:spcBef>
              <a:spcAft>
                <a:spcPts val="600"/>
              </a:spcAft>
              <a:buFont typeface="Arial" panose="020B0604020202020204" pitchFamily="34" charset="0"/>
              <a:buNone/>
              <a:defRPr sz="1200" kern="1200" cap="all" spc="300" baseline="0">
                <a:solidFill>
                  <a:schemeClr val="bg2"/>
                </a:solidFill>
                <a:latin typeface="+mn-lt"/>
                <a:ea typeface="+mn-ea"/>
                <a:cs typeface="+mn-cs"/>
              </a:defRPr>
            </a:lvl1pPr>
            <a:lvl2pPr marL="9525" indent="0" algn="l" defTabSz="914400" rtl="0" eaLnBrk="1" latinLnBrk="0" hangingPunct="1">
              <a:lnSpc>
                <a:spcPct val="120000"/>
              </a:lnSpc>
              <a:spcBef>
                <a:spcPts val="4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white"/>
                </a:solidFill>
                <a:latin typeface="INTL Headline Office"/>
              </a:rPr>
              <a:t>Agenda </a:t>
            </a:r>
          </a:p>
        </p:txBody>
      </p:sp>
      <p:sp>
        <p:nvSpPr>
          <p:cNvPr id="120" name="Rounded Rectangle 12">
            <a:extLst>
              <a:ext uri="{FF2B5EF4-FFF2-40B4-BE49-F238E27FC236}">
                <a16:creationId xmlns:a16="http://schemas.microsoft.com/office/drawing/2014/main" id="{5EFACAEC-028D-520E-C63D-FB068BB88AB8}"/>
              </a:ext>
            </a:extLst>
          </p:cNvPr>
          <p:cNvSpPr/>
          <p:nvPr/>
        </p:nvSpPr>
        <p:spPr>
          <a:xfrm rot="2700000">
            <a:off x="5999187" y="342822"/>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121" name="TextBox 120">
            <a:extLst>
              <a:ext uri="{FF2B5EF4-FFF2-40B4-BE49-F238E27FC236}">
                <a16:creationId xmlns:a16="http://schemas.microsoft.com/office/drawing/2014/main" id="{1D8ADA1C-9F2D-7EE4-DB38-511DBBBF33FE}"/>
              </a:ext>
            </a:extLst>
          </p:cNvPr>
          <p:cNvSpPr txBox="1"/>
          <p:nvPr/>
        </p:nvSpPr>
        <p:spPr>
          <a:xfrm>
            <a:off x="5993822" y="390789"/>
            <a:ext cx="393056" cy="307777"/>
          </a:xfrm>
          <a:prstGeom prst="rect">
            <a:avLst/>
          </a:prstGeom>
          <a:noFill/>
        </p:spPr>
        <p:txBody>
          <a:bodyPr wrap="none" lIns="91440" tIns="45720" rIns="91440" bIns="45720" rtlCol="0" anchor="t">
            <a:spAutoFit/>
          </a:bodyPr>
          <a:lstStyle/>
          <a:p>
            <a:pPr>
              <a:defRPr/>
            </a:pPr>
            <a:r>
              <a:rPr lang="en-US" sz="1400">
                <a:solidFill>
                  <a:srgbClr val="FFFFFF"/>
                </a:solidFill>
                <a:latin typeface="Avenir Next LT Pro"/>
              </a:rPr>
              <a:t>03</a:t>
            </a:r>
          </a:p>
        </p:txBody>
      </p:sp>
      <p:cxnSp>
        <p:nvCxnSpPr>
          <p:cNvPr id="122" name="Straight Connector 121">
            <a:extLst>
              <a:ext uri="{FF2B5EF4-FFF2-40B4-BE49-F238E27FC236}">
                <a16:creationId xmlns:a16="http://schemas.microsoft.com/office/drawing/2014/main" id="{981AA2B9-39C3-B194-B066-E45D49D05468}"/>
              </a:ext>
            </a:extLst>
          </p:cNvPr>
          <p:cNvCxnSpPr>
            <a:cxnSpLocks/>
          </p:cNvCxnSpPr>
          <p:nvPr/>
        </p:nvCxnSpPr>
        <p:spPr>
          <a:xfrm>
            <a:off x="6610025" y="706751"/>
            <a:ext cx="2622476" cy="18498"/>
          </a:xfrm>
          <a:prstGeom prst="line">
            <a:avLst/>
          </a:prstGeom>
          <a:noFill/>
          <a:ln w="9525" cap="flat" cmpd="sng" algn="ctr">
            <a:solidFill>
              <a:srgbClr val="FF6600"/>
            </a:solidFill>
            <a:prstDash val="solid"/>
            <a:miter lim="800000"/>
            <a:tailEnd type="oval" w="sm" len="sm"/>
          </a:ln>
          <a:effectLst/>
        </p:spPr>
      </p:cxnSp>
      <p:sp>
        <p:nvSpPr>
          <p:cNvPr id="123" name="Text Placeholder 6">
            <a:extLst>
              <a:ext uri="{FF2B5EF4-FFF2-40B4-BE49-F238E27FC236}">
                <a16:creationId xmlns:a16="http://schemas.microsoft.com/office/drawing/2014/main" id="{14920013-257B-0E59-34C3-A6F58118399C}"/>
              </a:ext>
            </a:extLst>
          </p:cNvPr>
          <p:cNvSpPr txBox="1">
            <a:spLocks/>
          </p:cNvSpPr>
          <p:nvPr/>
        </p:nvSpPr>
        <p:spPr>
          <a:xfrm>
            <a:off x="6628828" y="946621"/>
            <a:ext cx="2567666" cy="41448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4200"/>
              </a:spcBef>
              <a:spcAft>
                <a:spcPts val="600"/>
              </a:spcAft>
              <a:buFont typeface="Arial" panose="020B0604020202020204" pitchFamily="34" charset="0"/>
              <a:buNone/>
              <a:defRPr sz="1200" kern="1200" cap="all" spc="300" baseline="0">
                <a:solidFill>
                  <a:schemeClr val="bg2"/>
                </a:solidFill>
                <a:latin typeface="+mn-lt"/>
                <a:ea typeface="+mn-ea"/>
                <a:cs typeface="+mn-cs"/>
              </a:defRPr>
            </a:lvl1pPr>
            <a:lvl2pPr marL="9525" indent="0" algn="l" defTabSz="914400" rtl="0" eaLnBrk="1" latinLnBrk="0" hangingPunct="1">
              <a:lnSpc>
                <a:spcPct val="120000"/>
              </a:lnSpc>
              <a:spcBef>
                <a:spcPts val="4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white"/>
                </a:solidFill>
                <a:latin typeface="INTL Headline Office"/>
              </a:rPr>
              <a:t>Training objective</a:t>
            </a:r>
          </a:p>
        </p:txBody>
      </p:sp>
      <p:cxnSp>
        <p:nvCxnSpPr>
          <p:cNvPr id="124" name="Straight Connector 123">
            <a:extLst>
              <a:ext uri="{FF2B5EF4-FFF2-40B4-BE49-F238E27FC236}">
                <a16:creationId xmlns:a16="http://schemas.microsoft.com/office/drawing/2014/main" id="{C1CB34C8-053C-3EAC-4442-6084E9B0F9DE}"/>
              </a:ext>
            </a:extLst>
          </p:cNvPr>
          <p:cNvCxnSpPr>
            <a:cxnSpLocks/>
          </p:cNvCxnSpPr>
          <p:nvPr/>
        </p:nvCxnSpPr>
        <p:spPr>
          <a:xfrm>
            <a:off x="6656536" y="1999927"/>
            <a:ext cx="2559827" cy="16102"/>
          </a:xfrm>
          <a:prstGeom prst="line">
            <a:avLst/>
          </a:prstGeom>
          <a:noFill/>
          <a:ln w="9525" cap="flat" cmpd="sng" algn="ctr">
            <a:solidFill>
              <a:srgbClr val="FF6600"/>
            </a:solidFill>
            <a:prstDash val="solid"/>
            <a:miter lim="800000"/>
            <a:tailEnd type="oval" w="sm" len="sm"/>
          </a:ln>
          <a:effectLst/>
        </p:spPr>
      </p:cxnSp>
      <p:sp>
        <p:nvSpPr>
          <p:cNvPr id="125" name="Rounded Rectangle 12">
            <a:extLst>
              <a:ext uri="{FF2B5EF4-FFF2-40B4-BE49-F238E27FC236}">
                <a16:creationId xmlns:a16="http://schemas.microsoft.com/office/drawing/2014/main" id="{F1E0752E-4AFB-B759-4C5E-4D4FA284FF05}"/>
              </a:ext>
            </a:extLst>
          </p:cNvPr>
          <p:cNvSpPr/>
          <p:nvPr/>
        </p:nvSpPr>
        <p:spPr>
          <a:xfrm rot="2700000">
            <a:off x="5962723" y="5492005"/>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126" name="TextBox 125">
            <a:extLst>
              <a:ext uri="{FF2B5EF4-FFF2-40B4-BE49-F238E27FC236}">
                <a16:creationId xmlns:a16="http://schemas.microsoft.com/office/drawing/2014/main" id="{B3A2F988-AC06-1AE1-9ACF-DC5C6884F6FA}"/>
              </a:ext>
            </a:extLst>
          </p:cNvPr>
          <p:cNvSpPr txBox="1"/>
          <p:nvPr/>
        </p:nvSpPr>
        <p:spPr>
          <a:xfrm>
            <a:off x="6558321" y="3700134"/>
            <a:ext cx="4982747" cy="276999"/>
          </a:xfrm>
          <a:prstGeom prst="rect">
            <a:avLst/>
          </a:prstGeom>
          <a:noFill/>
        </p:spPr>
        <p:txBody>
          <a:bodyPr wrap="square">
            <a:spAutoFit/>
          </a:bodyPr>
          <a:lstStyle/>
          <a:p>
            <a:pPr>
              <a:spcBef>
                <a:spcPts val="4200"/>
              </a:spcBef>
              <a:spcAft>
                <a:spcPts val="600"/>
              </a:spcAft>
              <a:buFont typeface="Arial" panose="020B0604020202020204" pitchFamily="34" charset="0"/>
              <a:buNone/>
              <a:defRPr/>
            </a:pPr>
            <a:r>
              <a:rPr lang="en-US" sz="1200" cap="all" spc="300">
                <a:solidFill>
                  <a:prstClr val="white"/>
                </a:solidFill>
                <a:latin typeface="INTL Headline Office"/>
              </a:rPr>
              <a:t>Training Exercises</a:t>
            </a:r>
          </a:p>
        </p:txBody>
      </p:sp>
      <p:sp>
        <p:nvSpPr>
          <p:cNvPr id="127" name="TextBox 126">
            <a:extLst>
              <a:ext uri="{FF2B5EF4-FFF2-40B4-BE49-F238E27FC236}">
                <a16:creationId xmlns:a16="http://schemas.microsoft.com/office/drawing/2014/main" id="{309A9206-4BDD-E0FA-4954-658F709C9DD9}"/>
              </a:ext>
            </a:extLst>
          </p:cNvPr>
          <p:cNvSpPr txBox="1"/>
          <p:nvPr/>
        </p:nvSpPr>
        <p:spPr>
          <a:xfrm>
            <a:off x="5967564" y="5525988"/>
            <a:ext cx="529484" cy="307777"/>
          </a:xfrm>
          <a:prstGeom prst="rect">
            <a:avLst/>
          </a:prstGeom>
          <a:noFill/>
        </p:spPr>
        <p:txBody>
          <a:bodyPr wrap="square" lIns="91440" tIns="45720" rIns="91440" bIns="45720" rtlCol="0" anchor="t">
            <a:spAutoFit/>
          </a:bodyPr>
          <a:lstStyle/>
          <a:p>
            <a:pPr>
              <a:defRPr/>
            </a:pPr>
            <a:r>
              <a:rPr lang="en-US" sz="1400">
                <a:solidFill>
                  <a:srgbClr val="FFFFFF"/>
                </a:solidFill>
                <a:latin typeface="Avenir Next LT Pro"/>
              </a:rPr>
              <a:t>28</a:t>
            </a:r>
          </a:p>
        </p:txBody>
      </p:sp>
      <p:sp>
        <p:nvSpPr>
          <p:cNvPr id="128" name="Rounded Rectangle 12">
            <a:extLst>
              <a:ext uri="{FF2B5EF4-FFF2-40B4-BE49-F238E27FC236}">
                <a16:creationId xmlns:a16="http://schemas.microsoft.com/office/drawing/2014/main" id="{0A1EDE5A-6C5F-D409-AE68-EBD70012D98A}"/>
              </a:ext>
            </a:extLst>
          </p:cNvPr>
          <p:cNvSpPr/>
          <p:nvPr/>
        </p:nvSpPr>
        <p:spPr>
          <a:xfrm rot="2700000">
            <a:off x="5981952" y="6086875"/>
            <a:ext cx="408408" cy="403222"/>
          </a:xfrm>
          <a:prstGeom prst="roundRect">
            <a:avLst/>
          </a:prstGeom>
          <a:solidFill>
            <a:srgbClr val="FF714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4383"/>
              </a:solidFill>
              <a:effectLst/>
              <a:uLnTx/>
              <a:uFillTx/>
              <a:latin typeface="Avenir Next LT Pro"/>
              <a:ea typeface="+mn-ea"/>
              <a:cs typeface="+mn-cs"/>
            </a:endParaRPr>
          </a:p>
        </p:txBody>
      </p:sp>
      <p:sp>
        <p:nvSpPr>
          <p:cNvPr id="129" name="TextBox 128">
            <a:extLst>
              <a:ext uri="{FF2B5EF4-FFF2-40B4-BE49-F238E27FC236}">
                <a16:creationId xmlns:a16="http://schemas.microsoft.com/office/drawing/2014/main" id="{8624718A-5362-5029-E784-21E09AE7DF07}"/>
              </a:ext>
            </a:extLst>
          </p:cNvPr>
          <p:cNvSpPr txBox="1"/>
          <p:nvPr/>
        </p:nvSpPr>
        <p:spPr>
          <a:xfrm>
            <a:off x="6561464" y="6147200"/>
            <a:ext cx="4982747" cy="276999"/>
          </a:xfrm>
          <a:prstGeom prst="rect">
            <a:avLst/>
          </a:prstGeom>
          <a:noFill/>
        </p:spPr>
        <p:txBody>
          <a:bodyPr wrap="square">
            <a:spAutoFit/>
          </a:bodyPr>
          <a:lstStyle/>
          <a:p>
            <a:pPr>
              <a:spcBef>
                <a:spcPts val="4200"/>
              </a:spcBef>
              <a:spcAft>
                <a:spcPts val="600"/>
              </a:spcAft>
              <a:buFont typeface="Arial" panose="020B0604020202020204" pitchFamily="34" charset="0"/>
              <a:buNone/>
              <a:defRPr/>
            </a:pPr>
            <a:r>
              <a:rPr lang="en-US" sz="1200" cap="all" spc="300">
                <a:solidFill>
                  <a:prstClr val="white"/>
                </a:solidFill>
                <a:latin typeface="INTL Headline Office"/>
              </a:rPr>
              <a:t>examples</a:t>
            </a:r>
          </a:p>
        </p:txBody>
      </p:sp>
      <p:sp>
        <p:nvSpPr>
          <p:cNvPr id="130" name="TextBox 129">
            <a:extLst>
              <a:ext uri="{FF2B5EF4-FFF2-40B4-BE49-F238E27FC236}">
                <a16:creationId xmlns:a16="http://schemas.microsoft.com/office/drawing/2014/main" id="{35B82C3C-720A-09E1-1BD2-E5840BE187B4}"/>
              </a:ext>
            </a:extLst>
          </p:cNvPr>
          <p:cNvSpPr txBox="1"/>
          <p:nvPr/>
        </p:nvSpPr>
        <p:spPr>
          <a:xfrm>
            <a:off x="5976931" y="6148337"/>
            <a:ext cx="529484" cy="307777"/>
          </a:xfrm>
          <a:prstGeom prst="rect">
            <a:avLst/>
          </a:prstGeom>
          <a:noFill/>
        </p:spPr>
        <p:txBody>
          <a:bodyPr wrap="square" lIns="91440" tIns="45720" rIns="91440" bIns="45720" rtlCol="0" anchor="t">
            <a:spAutoFit/>
          </a:bodyPr>
          <a:lstStyle/>
          <a:p>
            <a:pPr>
              <a:defRPr/>
            </a:pPr>
            <a:r>
              <a:rPr lang="en-US" sz="1400">
                <a:solidFill>
                  <a:srgbClr val="FFFFFF"/>
                </a:solidFill>
                <a:latin typeface="Avenir Next LT Pro"/>
              </a:rPr>
              <a:t>29</a:t>
            </a:r>
          </a:p>
        </p:txBody>
      </p:sp>
      <p:cxnSp>
        <p:nvCxnSpPr>
          <p:cNvPr id="131" name="Straight Connector 130">
            <a:extLst>
              <a:ext uri="{FF2B5EF4-FFF2-40B4-BE49-F238E27FC236}">
                <a16:creationId xmlns:a16="http://schemas.microsoft.com/office/drawing/2014/main" id="{8ED3FA62-3D3D-0441-B8C7-9C3C3CD1C16B}"/>
              </a:ext>
            </a:extLst>
          </p:cNvPr>
          <p:cNvCxnSpPr>
            <a:cxnSpLocks/>
          </p:cNvCxnSpPr>
          <p:nvPr/>
        </p:nvCxnSpPr>
        <p:spPr>
          <a:xfrm flipV="1">
            <a:off x="6580903" y="5881904"/>
            <a:ext cx="2535134" cy="15571"/>
          </a:xfrm>
          <a:prstGeom prst="line">
            <a:avLst/>
          </a:prstGeom>
          <a:noFill/>
          <a:ln w="9525" cap="flat" cmpd="sng" algn="ctr">
            <a:solidFill>
              <a:srgbClr val="FF6600"/>
            </a:solidFill>
            <a:prstDash val="solid"/>
            <a:miter lim="800000"/>
            <a:tailEnd type="oval" w="sm" len="sm"/>
          </a:ln>
          <a:effectLst/>
        </p:spPr>
      </p:cxnSp>
      <p:cxnSp>
        <p:nvCxnSpPr>
          <p:cNvPr id="132" name="Straight Connector 131">
            <a:extLst>
              <a:ext uri="{FF2B5EF4-FFF2-40B4-BE49-F238E27FC236}">
                <a16:creationId xmlns:a16="http://schemas.microsoft.com/office/drawing/2014/main" id="{C5CD8813-56F7-994B-DA96-4018C741AE20}"/>
              </a:ext>
            </a:extLst>
          </p:cNvPr>
          <p:cNvCxnSpPr>
            <a:cxnSpLocks/>
          </p:cNvCxnSpPr>
          <p:nvPr/>
        </p:nvCxnSpPr>
        <p:spPr>
          <a:xfrm flipV="1">
            <a:off x="6580903" y="6417797"/>
            <a:ext cx="2535134" cy="15571"/>
          </a:xfrm>
          <a:prstGeom prst="line">
            <a:avLst/>
          </a:prstGeom>
          <a:noFill/>
          <a:ln w="9525" cap="flat" cmpd="sng" algn="ctr">
            <a:solidFill>
              <a:srgbClr val="FF6600"/>
            </a:solidFill>
            <a:prstDash val="solid"/>
            <a:miter lim="800000"/>
            <a:tailEnd type="oval" w="sm" len="sm"/>
          </a:ln>
          <a:effectLst/>
        </p:spPr>
      </p:cxnSp>
      <p:sp>
        <p:nvSpPr>
          <p:cNvPr id="2" name="TextBox 1">
            <a:extLst>
              <a:ext uri="{FF2B5EF4-FFF2-40B4-BE49-F238E27FC236}">
                <a16:creationId xmlns:a16="http://schemas.microsoft.com/office/drawing/2014/main" id="{C8AADD02-5BB1-B54A-BD68-169D17611DE2}"/>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DM</a:t>
            </a:r>
          </a:p>
        </p:txBody>
      </p:sp>
    </p:spTree>
    <p:extLst>
      <p:ext uri="{BB962C8B-B14F-4D97-AF65-F5344CB8AC3E}">
        <p14:creationId xmlns:p14="http://schemas.microsoft.com/office/powerpoint/2010/main" val="365434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161720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78F845A7-C927-E61D-4AFE-E80B4B2EF7B8}"/>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436340" y="5384860"/>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468572" y="2740449"/>
            <a:ext cx="10342818"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36383" y="1116516"/>
            <a:ext cx="8375050" cy="1045512"/>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595206" y="562080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830997"/>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What type of escalations are available in the system?</a:t>
            </a:r>
          </a:p>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How to enter correctly an escalation event?</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558811" y="2181654"/>
            <a:ext cx="46137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Type of escalation events</a:t>
            </a:r>
            <a:endPar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 name="TextBox 1">
            <a:extLst>
              <a:ext uri="{FF2B5EF4-FFF2-40B4-BE49-F238E27FC236}">
                <a16:creationId xmlns:a16="http://schemas.microsoft.com/office/drawing/2014/main" id="{BEB9BF21-8EB1-BAAC-7B94-6D91CBDBB0A0}"/>
              </a:ext>
            </a:extLst>
          </p:cNvPr>
          <p:cNvSpPr txBox="1"/>
          <p:nvPr/>
        </p:nvSpPr>
        <p:spPr>
          <a:xfrm>
            <a:off x="2383027" y="4295355"/>
            <a:ext cx="1331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 Supervisor</a:t>
            </a:r>
          </a:p>
        </p:txBody>
      </p:sp>
      <p:pic>
        <p:nvPicPr>
          <p:cNvPr id="3" name="Picture 2" descr="Graphical user interface, application&#10;&#10;Description automatically generated">
            <a:extLst>
              <a:ext uri="{FF2B5EF4-FFF2-40B4-BE49-F238E27FC236}">
                <a16:creationId xmlns:a16="http://schemas.microsoft.com/office/drawing/2014/main" id="{ACDDC2B7-DAF6-D536-6824-C4BF8A5386EA}"/>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7" name="TextBox 6">
            <a:extLst>
              <a:ext uri="{FF2B5EF4-FFF2-40B4-BE49-F238E27FC236}">
                <a16:creationId xmlns:a16="http://schemas.microsoft.com/office/drawing/2014/main" id="{363433C4-D5F1-C13D-1DEF-150A59659A4A}"/>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a:t>
            </a:r>
          </a:p>
        </p:txBody>
      </p:sp>
      <p:pic>
        <p:nvPicPr>
          <p:cNvPr id="13" name="Picture 12" descr="Graphical user interface, application&#10;&#10;Description automatically generated">
            <a:extLst>
              <a:ext uri="{FF2B5EF4-FFF2-40B4-BE49-F238E27FC236}">
                <a16:creationId xmlns:a16="http://schemas.microsoft.com/office/drawing/2014/main" id="{2D78E8BA-7C85-E099-22AE-79191C571AB9}"/>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14" name="TextBox 13">
            <a:extLst>
              <a:ext uri="{FF2B5EF4-FFF2-40B4-BE49-F238E27FC236}">
                <a16:creationId xmlns:a16="http://schemas.microsoft.com/office/drawing/2014/main" id="{35BB1970-96FB-5737-2A5F-1AEB11413DC3}"/>
              </a:ext>
            </a:extLst>
          </p:cNvPr>
          <p:cNvSpPr txBox="1"/>
          <p:nvPr/>
        </p:nvSpPr>
        <p:spPr>
          <a:xfrm>
            <a:off x="3671061" y="5479179"/>
            <a:ext cx="8082490"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33C42"/>
                </a:solidFill>
                <a:effectLst/>
                <a:uLnTx/>
                <a:uFillTx/>
                <a:ea typeface="+mn-ea"/>
                <a:cs typeface="+mn-cs"/>
              </a:rPr>
              <a:t>If a part related escalation event is not created under the correct replenishment type (either 830 or 866), the escalation will not proceed and will be de-escalated back to the originator for proper tracking</a:t>
            </a:r>
          </a:p>
          <a:p>
            <a:pPr marL="171450" indent="-171450">
              <a:buFont typeface="Arial" panose="020B0604020202020204" pitchFamily="34" charset="0"/>
              <a:buChar char="•"/>
              <a:defRPr/>
            </a:pPr>
            <a:r>
              <a:rPr lang="en-US" sz="1200"/>
              <a:t>For STX / Insourcing if unable to enter 830MMAR you must add part number to a SAI event.</a:t>
            </a:r>
            <a:endParaRPr lang="en-US" sz="1200">
              <a:solidFill>
                <a:srgbClr val="333C42"/>
              </a:solidFill>
            </a:endParaRPr>
          </a:p>
        </p:txBody>
      </p:sp>
      <p:sp>
        <p:nvSpPr>
          <p:cNvPr id="37" name="Content Placeholder 2">
            <a:extLst>
              <a:ext uri="{FF2B5EF4-FFF2-40B4-BE49-F238E27FC236}">
                <a16:creationId xmlns:a16="http://schemas.microsoft.com/office/drawing/2014/main" id="{60C8C25F-7E9A-9672-A46F-C8A03569C12E}"/>
              </a:ext>
            </a:extLst>
          </p:cNvPr>
          <p:cNvSpPr txBox="1">
            <a:spLocks/>
          </p:cNvSpPr>
          <p:nvPr/>
        </p:nvSpPr>
        <p:spPr>
          <a:xfrm>
            <a:off x="3853943" y="2589935"/>
            <a:ext cx="7876506" cy="26239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solidFill>
                  <a:sysClr val="windowText" lastClr="000000"/>
                </a:solidFill>
              </a:rPr>
              <a:t>Non-part</a:t>
            </a:r>
            <a:r>
              <a:rPr kumimoji="0" lang="en-US" sz="1200" b="1" i="0" u="none" strike="noStrike" kern="1200" cap="none" spc="0" normalizeH="0" baseline="0" noProof="0">
                <a:ln>
                  <a:noFill/>
                </a:ln>
                <a:solidFill>
                  <a:sysClr val="windowText" lastClr="000000"/>
                </a:solidFill>
                <a:effectLst/>
                <a:uLnTx/>
                <a:uFillTx/>
                <a:ea typeface="+mn-ea"/>
                <a:cs typeface="+mn-cs"/>
              </a:rPr>
              <a:t> related escalation </a:t>
            </a:r>
            <a:r>
              <a:rPr lang="en-US" sz="1200" b="1">
                <a:solidFill>
                  <a:sysClr val="windowText" lastClr="000000"/>
                </a:solidFill>
                <a:sym typeface="Wingdings" panose="05000000000000000000" pitchFamily="2" charset="2"/>
              </a:rPr>
              <a:t>require </a:t>
            </a:r>
            <a:r>
              <a:rPr lang="en-US" sz="1200" b="1">
                <a:solidFill>
                  <a:srgbClr val="FF9900"/>
                </a:solidFill>
                <a:sym typeface="Wingdings" panose="05000000000000000000" pitchFamily="2" charset="2"/>
              </a:rPr>
              <a:t>SAI event (supplier level action request) </a:t>
            </a:r>
            <a:r>
              <a:rPr lang="en-US" sz="1200" b="1">
                <a:solidFill>
                  <a:sysClr val="windowText" lastClr="000000"/>
                </a:solidFill>
                <a:sym typeface="Wingdings" panose="05000000000000000000" pitchFamily="2" charset="2"/>
              </a:rPr>
              <a:t>or </a:t>
            </a:r>
            <a:r>
              <a:rPr lang="en-US" sz="1200" b="1"/>
              <a:t>impacting more than 10-part numbers</a:t>
            </a:r>
            <a:endParaRPr lang="en-US" sz="1200" b="1">
              <a:sym typeface="Wingdings" panose="05000000000000000000" pitchFamily="2" charset="2"/>
            </a:endParaRPr>
          </a:p>
          <a:p>
            <a:pPr marL="0" indent="0">
              <a:buNone/>
            </a:pPr>
            <a:r>
              <a:rPr lang="en-US" sz="1200" b="1">
                <a:solidFill>
                  <a:sysClr val="windowText" lastClr="000000"/>
                </a:solidFill>
                <a:sym typeface="Wingdings" panose="05000000000000000000" pitchFamily="2" charset="2"/>
              </a:rPr>
              <a:t> F</a:t>
            </a:r>
            <a:r>
              <a:rPr lang="en-US" sz="1200" b="1"/>
              <a:t>orce Majeure, Tooling down, Capacity</a:t>
            </a:r>
          </a:p>
          <a:p>
            <a:pPr lvl="1"/>
            <a:r>
              <a:rPr lang="en-US" sz="1200"/>
              <a:t>Complete the pre-MMAR checklist.</a:t>
            </a:r>
          </a:p>
          <a:p>
            <a:pPr lvl="1"/>
            <a:r>
              <a:rPr lang="en-US" sz="1200"/>
              <a:t>Complete Issue Description in full (include all details available), Correct severity and accurate POA date.</a:t>
            </a:r>
          </a:p>
          <a:p>
            <a:pPr lvl="1"/>
            <a:r>
              <a:rPr lang="en-US" sz="1200"/>
              <a:t>Supplier contact information (who has already been contacted)</a:t>
            </a:r>
          </a:p>
          <a:p>
            <a:pPr lvl="1"/>
            <a:r>
              <a:rPr lang="en-US" sz="1200"/>
              <a:t>Ensure type of issue is properly described in the MMAR (</a:t>
            </a:r>
            <a:r>
              <a:rPr lang="en-US" sz="1200">
                <a:solidFill>
                  <a:sysClr val="windowText" lastClr="000000"/>
                </a:solidFill>
                <a:sym typeface="Wingdings" panose="05000000000000000000" pitchFamily="2" charset="2"/>
              </a:rPr>
              <a:t>F</a:t>
            </a:r>
            <a:r>
              <a:rPr lang="en-US" sz="1200"/>
              <a:t>orce Majeure, Tooling down, Capacity, etc.)</a:t>
            </a:r>
          </a:p>
          <a:p>
            <a:pPr lvl="1"/>
            <a:r>
              <a:rPr lang="en-US" sz="1200"/>
              <a:t>Copy and paste Supplier E-mail in Internal Messages or attach PDF of E-mail to the MMAR or SAI.</a:t>
            </a:r>
          </a:p>
          <a:p>
            <a:pPr lvl="1"/>
            <a:r>
              <a:rPr lang="en-US" sz="1200"/>
              <a:t>Attach Excel file to SAI or Internal messages.</a:t>
            </a:r>
          </a:p>
          <a:p>
            <a:pPr lvl="1"/>
            <a:r>
              <a:rPr lang="en-US" sz="1200"/>
              <a:t>Determine Root cause with Supplier and specify it into the system (Root Cause can change).</a:t>
            </a:r>
          </a:p>
          <a:p>
            <a:pPr lvl="1"/>
            <a:r>
              <a:rPr lang="en-US" sz="1200"/>
              <a:t>Be specific in regards what SCIS support is needed in the escalation event (How can we help?).</a:t>
            </a:r>
            <a:endParaRPr kumimoji="0" lang="en-US" sz="1200" b="0" i="0" u="none" strike="noStrike" kern="1200" cap="none" spc="0" normalizeH="0" baseline="0" noProof="0">
              <a:ln>
                <a:noFill/>
              </a:ln>
              <a:solidFill>
                <a:sysClr val="windowText" lastClr="000000"/>
              </a:solidFill>
              <a:effectLst/>
              <a:uLnTx/>
              <a:uFillTx/>
              <a:ea typeface="+mn-ea"/>
              <a:cs typeface="+mn-cs"/>
            </a:endParaRPr>
          </a:p>
        </p:txBody>
      </p:sp>
      <p:sp>
        <p:nvSpPr>
          <p:cNvPr id="5" name="Title 2">
            <a:extLst>
              <a:ext uri="{FF2B5EF4-FFF2-40B4-BE49-F238E27FC236}">
                <a16:creationId xmlns:a16="http://schemas.microsoft.com/office/drawing/2014/main" id="{3448498A-58C5-3302-F68A-BA331B9C93E4}"/>
              </a:ext>
            </a:extLst>
          </p:cNvPr>
          <p:cNvSpPr txBox="1">
            <a:spLocks/>
          </p:cNvSpPr>
          <p:nvPr/>
        </p:nvSpPr>
        <p:spPr>
          <a:xfrm>
            <a:off x="196138" y="168141"/>
            <a:ext cx="5990450" cy="598709"/>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800" b="0" cap="all">
                <a:solidFill>
                  <a:prstClr val="black"/>
                </a:solidFill>
                <a:latin typeface="INTL Headline Office"/>
              </a:rPr>
              <a:t>Level 1</a:t>
            </a:r>
            <a:br>
              <a:rPr lang="en-US" sz="1800" b="0" cap="all">
                <a:solidFill>
                  <a:prstClr val="black"/>
                </a:solidFill>
                <a:latin typeface="INTL Headline Office"/>
              </a:rPr>
            </a:br>
            <a:r>
              <a:rPr lang="en-US" sz="1800" b="0" cap="all">
                <a:solidFill>
                  <a:prstClr val="black"/>
                </a:solidFill>
                <a:latin typeface="INTL Headline Office"/>
              </a:rPr>
              <a:t>Planner </a:t>
            </a:r>
            <a:r>
              <a:rPr lang="en-US" sz="1800" b="0" cap="all">
                <a:solidFill>
                  <a:prstClr val="white">
                    <a:lumMod val="65000"/>
                  </a:prstClr>
                </a:solidFill>
                <a:latin typeface="INTL Headline Office"/>
              </a:rPr>
              <a:t>| Types of escalations – (c0nt’d)</a:t>
            </a:r>
            <a:endParaRPr lang="en-US" sz="1800"/>
          </a:p>
        </p:txBody>
      </p:sp>
      <p:sp>
        <p:nvSpPr>
          <p:cNvPr id="8" name="Slide Number Placeholder 7">
            <a:extLst>
              <a:ext uri="{FF2B5EF4-FFF2-40B4-BE49-F238E27FC236}">
                <a16:creationId xmlns:a16="http://schemas.microsoft.com/office/drawing/2014/main" id="{A0A8290F-02C5-B5B1-73EB-BC7D992B4A2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2" name="TextBox 11">
            <a:extLst>
              <a:ext uri="{FF2B5EF4-FFF2-40B4-BE49-F238E27FC236}">
                <a16:creationId xmlns:a16="http://schemas.microsoft.com/office/drawing/2014/main" id="{B4C5956B-AED9-FEC8-5A7C-ECEC7FD51B48}"/>
              </a:ext>
            </a:extLst>
          </p:cNvPr>
          <p:cNvSpPr txBox="1"/>
          <p:nvPr/>
        </p:nvSpPr>
        <p:spPr>
          <a:xfrm>
            <a:off x="3558586" y="1349292"/>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15" name="TextBox 14">
            <a:extLst>
              <a:ext uri="{FF2B5EF4-FFF2-40B4-BE49-F238E27FC236}">
                <a16:creationId xmlns:a16="http://schemas.microsoft.com/office/drawing/2014/main" id="{42EB6E55-815F-05B2-48D7-27CCB019ED74}"/>
              </a:ext>
            </a:extLst>
          </p:cNvPr>
          <p:cNvSpPr txBox="1"/>
          <p:nvPr/>
        </p:nvSpPr>
        <p:spPr>
          <a:xfrm rot="16200000">
            <a:off x="285707" y="3817482"/>
            <a:ext cx="21367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16" name="TextBox 15">
            <a:extLst>
              <a:ext uri="{FF2B5EF4-FFF2-40B4-BE49-F238E27FC236}">
                <a16:creationId xmlns:a16="http://schemas.microsoft.com/office/drawing/2014/main" id="{CD4F187D-6CA4-A4C6-5CF4-5FD31392571B}"/>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17" name="Rectangle: Rounded Corners 16">
            <a:extLst>
              <a:ext uri="{FF2B5EF4-FFF2-40B4-BE49-F238E27FC236}">
                <a16:creationId xmlns:a16="http://schemas.microsoft.com/office/drawing/2014/main" id="{410A7692-A803-3FD5-F624-E6E06DD8A8FD}"/>
              </a:ext>
            </a:extLst>
          </p:cNvPr>
          <p:cNvSpPr/>
          <p:nvPr/>
        </p:nvSpPr>
        <p:spPr>
          <a:xfrm>
            <a:off x="4759522" y="1177045"/>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5044A6D-E850-BDFB-8F93-5589AA918B3F}"/>
              </a:ext>
            </a:extLst>
          </p:cNvPr>
          <p:cNvSpPr/>
          <p:nvPr/>
        </p:nvSpPr>
        <p:spPr>
          <a:xfrm>
            <a:off x="4848405" y="1210713"/>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6" descr="Tada Cognitive Solutions Named a 2021 'Cool Vendor' by Gartner">
            <a:extLst>
              <a:ext uri="{FF2B5EF4-FFF2-40B4-BE49-F238E27FC236}">
                <a16:creationId xmlns:a16="http://schemas.microsoft.com/office/drawing/2014/main" id="{F2007955-93FE-FBD0-EA4E-56B161CA767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756300"/>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89607640-D7FF-2077-B764-E6A60ED7CC64}"/>
              </a:ext>
            </a:extLst>
          </p:cNvPr>
          <p:cNvPicPr>
            <a:picLocks noChangeAspect="1"/>
          </p:cNvPicPr>
          <p:nvPr/>
        </p:nvPicPr>
        <p:blipFill>
          <a:blip r:embed="rId8"/>
          <a:stretch>
            <a:fillRect/>
          </a:stretch>
        </p:blipFill>
        <p:spPr>
          <a:xfrm>
            <a:off x="5031563" y="1308529"/>
            <a:ext cx="193983" cy="207839"/>
          </a:xfrm>
          <a:prstGeom prst="rect">
            <a:avLst/>
          </a:prstGeom>
        </p:spPr>
      </p:pic>
      <p:sp>
        <p:nvSpPr>
          <p:cNvPr id="30" name="TextBox 29">
            <a:extLst>
              <a:ext uri="{FF2B5EF4-FFF2-40B4-BE49-F238E27FC236}">
                <a16:creationId xmlns:a16="http://schemas.microsoft.com/office/drawing/2014/main" id="{6E180AA1-A29B-88AE-CEE9-96B1A2813073}"/>
              </a:ext>
            </a:extLst>
          </p:cNvPr>
          <p:cNvSpPr txBox="1"/>
          <p:nvPr/>
        </p:nvSpPr>
        <p:spPr>
          <a:xfrm>
            <a:off x="5619511" y="121071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Control Tower Tools</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sp>
        <p:nvSpPr>
          <p:cNvPr id="9" name="TextBox 8">
            <a:extLst>
              <a:ext uri="{FF2B5EF4-FFF2-40B4-BE49-F238E27FC236}">
                <a16:creationId xmlns:a16="http://schemas.microsoft.com/office/drawing/2014/main" id="{27F8E8A4-A64D-4B63-1AA5-A3C920E790C0}"/>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307181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1731123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7E304FB7-73E8-4E94-5F10-21412EDC433E}"/>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33409" y="1100776"/>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743171" y="2737641"/>
            <a:ext cx="9932441"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83582" y="1131953"/>
            <a:ext cx="8299574"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49313" y="1378308"/>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2" name="TextBox 21">
            <a:extLst>
              <a:ext uri="{FF2B5EF4-FFF2-40B4-BE49-F238E27FC236}">
                <a16:creationId xmlns:a16="http://schemas.microsoft.com/office/drawing/2014/main" id="{291C7C91-33C0-E66B-D47C-33331F521BD7}"/>
              </a:ext>
            </a:extLst>
          </p:cNvPr>
          <p:cNvSpPr txBox="1"/>
          <p:nvPr/>
        </p:nvSpPr>
        <p:spPr>
          <a:xfrm rot="16200000">
            <a:off x="277199" y="3902330"/>
            <a:ext cx="21234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595206" y="5575566"/>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290608" y="1597397"/>
            <a:ext cx="2995984" cy="46166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ea typeface="+mn-lt"/>
                <a:cs typeface="+mn-lt"/>
              </a:rPr>
              <a:t>When is a MMAR / SAI required?</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pic>
        <p:nvPicPr>
          <p:cNvPr id="37" name="Picture 36" descr="Graphical user interface, application&#10;&#10;Description automatically generated">
            <a:extLst>
              <a:ext uri="{FF2B5EF4-FFF2-40B4-BE49-F238E27FC236}">
                <a16:creationId xmlns:a16="http://schemas.microsoft.com/office/drawing/2014/main" id="{EBB5F349-7196-7B49-CEC8-6E6E6B275E15}"/>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80679" y="4208656"/>
            <a:ext cx="675501" cy="749628"/>
          </a:xfrm>
          <a:prstGeom prst="rect">
            <a:avLst/>
          </a:prstGeom>
        </p:spPr>
      </p:pic>
      <p:sp>
        <p:nvSpPr>
          <p:cNvPr id="47" name="TextBox 46">
            <a:extLst>
              <a:ext uri="{FF2B5EF4-FFF2-40B4-BE49-F238E27FC236}">
                <a16:creationId xmlns:a16="http://schemas.microsoft.com/office/drawing/2014/main" id="{FE65FB01-6189-0FE4-77A4-1671A36AC1A0}"/>
              </a:ext>
            </a:extLst>
          </p:cNvPr>
          <p:cNvSpPr txBox="1"/>
          <p:nvPr/>
        </p:nvSpPr>
        <p:spPr>
          <a:xfrm>
            <a:off x="2435501" y="4478767"/>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714936" y="2254057"/>
            <a:ext cx="52560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When to create a MMAR (830,866) / SAI ? </a:t>
            </a:r>
            <a:endPar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endParaRP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77045"/>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210713"/>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756300"/>
            <a:ext cx="523244" cy="9727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5" name="Content Placeholder 2">
            <a:extLst>
              <a:ext uri="{FF2B5EF4-FFF2-40B4-BE49-F238E27FC236}">
                <a16:creationId xmlns:a16="http://schemas.microsoft.com/office/drawing/2014/main" id="{2099786E-6592-6078-FBCA-060AFBF7B258}"/>
              </a:ext>
            </a:extLst>
          </p:cNvPr>
          <p:cNvSpPr txBox="1">
            <a:spLocks/>
          </p:cNvSpPr>
          <p:nvPr/>
        </p:nvSpPr>
        <p:spPr>
          <a:xfrm>
            <a:off x="3934884" y="3781566"/>
            <a:ext cx="7875720" cy="14879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endParaRPr>
          </a:p>
        </p:txBody>
      </p:sp>
      <p:sp>
        <p:nvSpPr>
          <p:cNvPr id="9" name="TextBox 8">
            <a:extLst>
              <a:ext uri="{FF2B5EF4-FFF2-40B4-BE49-F238E27FC236}">
                <a16:creationId xmlns:a16="http://schemas.microsoft.com/office/drawing/2014/main" id="{8E1838BE-F49D-E908-D783-1E3DCCB0C4C6}"/>
              </a:ext>
            </a:extLst>
          </p:cNvPr>
          <p:cNvSpPr txBox="1"/>
          <p:nvPr/>
        </p:nvSpPr>
        <p:spPr>
          <a:xfrm>
            <a:off x="2383027" y="3045983"/>
            <a:ext cx="9754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Supplier</a:t>
            </a:r>
            <a:r>
              <a:rPr kumimoji="0" lang="en-US" sz="1200" b="0" i="0" u="none" strike="noStrike" kern="1200" cap="none" spc="0" normalizeH="0" baseline="0" noProof="0">
                <a:ln>
                  <a:noFill/>
                </a:ln>
                <a:solidFill>
                  <a:srgbClr val="333C42"/>
                </a:solidFill>
                <a:effectLst/>
                <a:uLnTx/>
                <a:uFillTx/>
                <a:latin typeface="Avenir Next LT Pro"/>
                <a:ea typeface="+mn-ea"/>
                <a:cs typeface="+mn-cs"/>
              </a:rPr>
              <a:t> </a:t>
            </a:r>
          </a:p>
        </p:txBody>
      </p:sp>
      <p:pic>
        <p:nvPicPr>
          <p:cNvPr id="10" name="Picture 9" descr="Graphical user interface, application&#10;&#10;Description automatically generated">
            <a:extLst>
              <a:ext uri="{FF2B5EF4-FFF2-40B4-BE49-F238E27FC236}">
                <a16:creationId xmlns:a16="http://schemas.microsoft.com/office/drawing/2014/main" id="{05E692E8-8E33-F807-12AC-9925BC5E8583}"/>
              </a:ext>
            </a:extLst>
          </p:cNvPr>
          <p:cNvPicPr>
            <a:picLocks noChangeAspect="1"/>
          </p:cNvPicPr>
          <p:nvPr/>
        </p:nvPicPr>
        <p:blipFill rotWithShape="1">
          <a:blip r:embed="rId6">
            <a:extLst>
              <a:ext uri="{28A0092B-C50C-407E-A947-70E740481C1C}">
                <a14:useLocalDpi xmlns:a14="http://schemas.microsoft.com/office/drawing/2010/main" val="0"/>
              </a:ext>
            </a:extLst>
          </a:blip>
          <a:srcRect l="18669" t="6285" r="67415" b="74025"/>
          <a:stretch/>
        </p:blipFill>
        <p:spPr>
          <a:xfrm>
            <a:off x="1782489" y="2805084"/>
            <a:ext cx="537507" cy="760479"/>
          </a:xfrm>
          <a:prstGeom prst="rect">
            <a:avLst/>
          </a:prstGeom>
        </p:spPr>
      </p:pic>
      <p:sp>
        <p:nvSpPr>
          <p:cNvPr id="12" name="Content Placeholder 2">
            <a:extLst>
              <a:ext uri="{FF2B5EF4-FFF2-40B4-BE49-F238E27FC236}">
                <a16:creationId xmlns:a16="http://schemas.microsoft.com/office/drawing/2014/main" id="{9FC9FB0D-EAA0-BF38-BC75-28297B01DD5B}"/>
              </a:ext>
            </a:extLst>
          </p:cNvPr>
          <p:cNvSpPr txBox="1">
            <a:spLocks/>
          </p:cNvSpPr>
          <p:nvPr/>
        </p:nvSpPr>
        <p:spPr>
          <a:xfrm>
            <a:off x="3934884" y="2619653"/>
            <a:ext cx="7875720" cy="272338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Supplier backlog with no ship recovery plan communication</a:t>
            </a:r>
          </a:p>
          <a:p>
            <a:pPr>
              <a:defRPr/>
            </a:pPr>
            <a:r>
              <a:rPr lang="en-US" sz="1400">
                <a:solidFill>
                  <a:sysClr val="windowText" lastClr="000000"/>
                </a:solidFill>
                <a:latin typeface="INTL Text Light" pitchFamily="50" charset="0"/>
                <a:ea typeface="INTL Text Light" pitchFamily="50" charset="0"/>
                <a:cs typeface="INTL Text Light" pitchFamily="50" charset="0"/>
              </a:rPr>
              <a:t>Communication of upcoming disruption (Tier 2 item shortages, machine down, etc.)</a:t>
            </a:r>
          </a:p>
          <a:p>
            <a:pPr>
              <a:defRPr/>
            </a:pPr>
            <a:r>
              <a:rPr lang="en-US" sz="1400">
                <a:solidFill>
                  <a:sysClr val="windowText" lastClr="000000"/>
                </a:solidFill>
                <a:latin typeface="INTL Text Light" pitchFamily="50" charset="0"/>
                <a:ea typeface="INTL Text Light" pitchFamily="50" charset="0"/>
                <a:cs typeface="INTL Text Light" pitchFamily="50" charset="0"/>
              </a:rPr>
              <a:t>Foreseen external situation that will impact supply (weather, socio political, mother nature, etc.)</a:t>
            </a:r>
          </a:p>
          <a:p>
            <a:pPr>
              <a:defRPr/>
            </a:pPr>
            <a:r>
              <a:rPr kumimoji="0"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Planner identified a risk that don’t have a plan to protect the plant</a:t>
            </a:r>
          </a:p>
          <a:p>
            <a:pPr>
              <a:defRPr/>
            </a:pPr>
            <a:r>
              <a:rPr kumimoji="0"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Commercial Issues are to be resolved working with Supplier Manager </a:t>
            </a:r>
            <a:r>
              <a:rPr lang="en-US" sz="1400">
                <a:solidFill>
                  <a:sysClr val="windowText" lastClr="000000"/>
                </a:solidFill>
                <a:latin typeface="INTL Text Light" pitchFamily="50" charset="0"/>
                <a:ea typeface="INTL Text Light" pitchFamily="50" charset="0"/>
                <a:cs typeface="INTL Text Light" pitchFamily="50" charset="0"/>
              </a:rPr>
              <a:t>and escalated up the procurement chain of command – see appendix for organizational flow (Examples: </a:t>
            </a:r>
            <a:r>
              <a:rPr kumimoji="0"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Credit holds, contract issue, X-code issues, incorrect supplier codes, pricing, </a:t>
            </a:r>
            <a:r>
              <a:rPr kumimoji="0" lang="en-US" sz="1400" b="0" i="0" u="none" strike="noStrike" kern="1200" cap="none" spc="0" normalizeH="0" baseline="0" noProof="0" err="1">
                <a:ln>
                  <a:noFill/>
                </a:ln>
                <a:solidFill>
                  <a:sysClr val="windowText" lastClr="000000"/>
                </a:solidFill>
                <a:effectLst/>
                <a:uLnTx/>
                <a:uFillTx/>
                <a:latin typeface="INTL Text Light" pitchFamily="50" charset="0"/>
                <a:ea typeface="INTL Text Light" pitchFamily="50" charset="0"/>
                <a:cs typeface="INTL Text Light" pitchFamily="50" charset="0"/>
              </a:rPr>
              <a:t>etc</a:t>
            </a:r>
            <a:r>
              <a:rPr lang="en-US" sz="1400">
                <a:solidFill>
                  <a:sysClr val="windowText" lastClr="000000"/>
                </a:solidFill>
                <a:latin typeface="INTL Text Light" pitchFamily="50" charset="0"/>
                <a:ea typeface="INTL Text Light" pitchFamily="50" charset="0"/>
                <a:cs typeface="INTL Text Light" pitchFamily="50" charset="0"/>
              </a:rPr>
              <a:t>.)</a:t>
            </a:r>
          </a:p>
          <a:p>
            <a:pPr>
              <a:defRPr/>
            </a:pPr>
            <a:r>
              <a:rPr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If force majeure  letter is communicated from supplier (i.e. tariffs, external situations) then communicate to Procurement Command Center team (</a:t>
            </a:r>
            <a:r>
              <a:rPr lang="en-US" sz="1400" b="0" i="0" u="none" strike="noStrike" kern="1200" cap="none" spc="0" normalizeH="0" baseline="0" noProof="0" err="1">
                <a:ln>
                  <a:noFill/>
                </a:ln>
                <a:solidFill>
                  <a:sysClr val="windowText" lastClr="000000"/>
                </a:solidFill>
                <a:effectLst/>
                <a:uLnTx/>
                <a:uFillTx/>
                <a:latin typeface="INTL Text Light" pitchFamily="50" charset="0"/>
                <a:ea typeface="INTL Text Light" pitchFamily="50" charset="0"/>
                <a:cs typeface="INTL Text Light" pitchFamily="50" charset="0"/>
              </a:rPr>
              <a:t>cheryl</a:t>
            </a:r>
            <a:r>
              <a:rPr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a:t>
            </a:r>
            <a:r>
              <a:rPr lang="en-US" sz="1400">
                <a:solidFill>
                  <a:sysClr val="windowText" lastClr="000000"/>
                </a:solidFill>
                <a:latin typeface="INTL Text Light" pitchFamily="50" charset="0"/>
                <a:ea typeface="INTL Text Light" pitchFamily="50" charset="0"/>
                <a:cs typeface="INTL Text Light" pitchFamily="50" charset="0"/>
              </a:rPr>
              <a:t>b</a:t>
            </a:r>
            <a:r>
              <a:rPr lang="en-US" sz="1400" b="0" i="0" u="none" strike="noStrike" kern="1200" cap="none" spc="0" normalizeH="0" baseline="0" noProof="0" err="1">
                <a:ln>
                  <a:noFill/>
                </a:ln>
                <a:solidFill>
                  <a:sysClr val="windowText" lastClr="000000"/>
                </a:solidFill>
                <a:effectLst/>
                <a:uLnTx/>
                <a:uFillTx/>
                <a:latin typeface="INTL Text Light" pitchFamily="50" charset="0"/>
                <a:ea typeface="INTL Text Light" pitchFamily="50" charset="0"/>
                <a:cs typeface="INTL Text Light" pitchFamily="50" charset="0"/>
              </a:rPr>
              <a:t>erklich@international</a:t>
            </a:r>
            <a:r>
              <a:rPr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 .com) and Procurement Risk Management team (</a:t>
            </a:r>
            <a:r>
              <a:rPr lang="en-US" sz="1400" b="0" i="0" u="none" strike="noStrike" kern="1200" cap="none" spc="0" normalizeH="0" baseline="0" noProof="0" err="1">
                <a:ln>
                  <a:noFill/>
                </a:ln>
                <a:solidFill>
                  <a:sysClr val="windowText" lastClr="000000"/>
                </a:solidFill>
                <a:effectLst/>
                <a:uLnTx/>
                <a:uFillTx/>
                <a:latin typeface="INTL Text Light" pitchFamily="50" charset="0"/>
                <a:ea typeface="INTL Text Light" pitchFamily="50" charset="0"/>
                <a:cs typeface="INTL Text Light" pitchFamily="50" charset="0"/>
              </a:rPr>
              <a:t>sara.spring</a:t>
            </a:r>
            <a:r>
              <a:rPr lang="en-US" sz="1400">
                <a:solidFill>
                  <a:sysClr val="windowText" lastClr="000000"/>
                </a:solidFill>
                <a:latin typeface="INTL Text Light" pitchFamily="50" charset="0"/>
                <a:ea typeface="INTL Text Light" pitchFamily="50" charset="0"/>
                <a:cs typeface="INTL Text Light" pitchFamily="50" charset="0"/>
              </a:rPr>
              <a:t>@international.com</a:t>
            </a:r>
            <a:r>
              <a:rPr lang="en-US" sz="1400" b="0" i="0" u="none" strike="noStrike" kern="1200" cap="none" spc="0" normalizeH="0" baseline="0" noProof="0">
                <a:ln>
                  <a:noFill/>
                </a:ln>
                <a:solidFill>
                  <a:sysClr val="windowText" lastClr="000000"/>
                </a:solidFill>
                <a:effectLst/>
                <a:uLnTx/>
                <a:uFillTx/>
                <a:latin typeface="INTL Text Light" pitchFamily="50" charset="0"/>
                <a:ea typeface="INTL Text Light" pitchFamily="50" charset="0"/>
                <a:cs typeface="INTL Text Light" pitchFamily="50" charset="0"/>
              </a:rPr>
              <a:t>)</a:t>
            </a:r>
            <a:endParaRPr lang="en-US" sz="1400">
              <a:solidFill>
                <a:sysClr val="windowText" lastClr="000000"/>
              </a:solidFill>
              <a:highlight>
                <a:srgbClr val="FFFF00"/>
              </a:highlight>
              <a:latin typeface="INTL Text Light" pitchFamily="50" charset="0"/>
              <a:ea typeface="INTL Text Light" pitchFamily="50" charset="0"/>
              <a:cs typeface="INTL Text Light" pitchFamily="50" charset="0"/>
            </a:endParaRPr>
          </a:p>
          <a:p>
            <a:pPr>
              <a:defRPr/>
            </a:pPr>
            <a:endParaRPr lang="en-US" sz="1400">
              <a:solidFill>
                <a:sysClr val="windowText" lastClr="000000"/>
              </a:solidFill>
              <a:latin typeface="INTL Text Light" pitchFamily="50" charset="0"/>
              <a:ea typeface="INTL Text Light" pitchFamily="50" charset="0"/>
              <a:cs typeface="INTL Text Light" pitchFamily="50" charset="0"/>
            </a:endParaRPr>
          </a:p>
        </p:txBody>
      </p:sp>
      <p:sp>
        <p:nvSpPr>
          <p:cNvPr id="15" name="Title 2">
            <a:extLst>
              <a:ext uri="{FF2B5EF4-FFF2-40B4-BE49-F238E27FC236}">
                <a16:creationId xmlns:a16="http://schemas.microsoft.com/office/drawing/2014/main" id="{12BF1AAD-FC49-69CA-5DCA-AF4A19DA40C1}"/>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Escalation event required</a:t>
            </a:r>
          </a:p>
        </p:txBody>
      </p:sp>
      <p:sp>
        <p:nvSpPr>
          <p:cNvPr id="54" name="TextBox 53">
            <a:extLst>
              <a:ext uri="{FF2B5EF4-FFF2-40B4-BE49-F238E27FC236}">
                <a16:creationId xmlns:a16="http://schemas.microsoft.com/office/drawing/2014/main" id="{B3D10EDE-64FE-204C-71DB-C54B2D5603AE}"/>
              </a:ext>
            </a:extLst>
          </p:cNvPr>
          <p:cNvSpPr txBox="1"/>
          <p:nvPr/>
        </p:nvSpPr>
        <p:spPr>
          <a:xfrm>
            <a:off x="3593122" y="5428723"/>
            <a:ext cx="8082490" cy="830997"/>
          </a:xfrm>
          <a:prstGeom prst="rect">
            <a:avLst/>
          </a:prstGeom>
          <a:noFill/>
        </p:spPr>
        <p:txBody>
          <a:bodyPr wrap="square">
            <a:spAutoFit/>
          </a:bodyPr>
          <a:lstStyle/>
          <a:p>
            <a:pPr marL="171450" indent="-171450">
              <a:buFont typeface="Arial" panose="020B0604020202020204" pitchFamily="34" charset="0"/>
              <a:buChar char="•"/>
              <a:defRPr/>
            </a:pPr>
            <a:r>
              <a:rPr lang="en-US" sz="1200"/>
              <a:t>Fields in TADA are mandatory, but the data quality and input is strongly dependent on the Planner. Poor information will cause additional communication and clarification effort in a process that requires high velocity.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33C42"/>
                </a:solidFill>
                <a:latin typeface="Avenir Next LT Pro"/>
              </a:rPr>
              <a:t>Planner supervisor is responsible to secure the quality of the information contained into the system escalation event submitted (830MMAR, 866MMAR, SAI) to a higher level.</a:t>
            </a:r>
          </a:p>
        </p:txBody>
      </p:sp>
      <p:sp>
        <p:nvSpPr>
          <p:cNvPr id="2" name="Rectangle: Rounded Corners 1">
            <a:extLst>
              <a:ext uri="{FF2B5EF4-FFF2-40B4-BE49-F238E27FC236}">
                <a16:creationId xmlns:a16="http://schemas.microsoft.com/office/drawing/2014/main" id="{1DDFDD3D-AB24-76F3-9DB5-477BBB116060}"/>
              </a:ext>
            </a:extLst>
          </p:cNvPr>
          <p:cNvSpPr/>
          <p:nvPr/>
        </p:nvSpPr>
        <p:spPr>
          <a:xfrm>
            <a:off x="3436942" y="5253184"/>
            <a:ext cx="8375050" cy="1002478"/>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F360EF16-CF20-AE68-03D7-E11968902159}"/>
              </a:ext>
            </a:extLst>
          </p:cNvPr>
          <p:cNvSpPr txBox="1"/>
          <p:nvPr/>
        </p:nvSpPr>
        <p:spPr>
          <a:xfrm>
            <a:off x="3464119" y="5347099"/>
            <a:ext cx="8082490" cy="830997"/>
          </a:xfrm>
          <a:prstGeom prst="rect">
            <a:avLst/>
          </a:prstGeom>
          <a:noFill/>
        </p:spPr>
        <p:txBody>
          <a:bodyPr wrap="square">
            <a:spAutoFit/>
          </a:bodyPr>
          <a:lstStyle/>
          <a:p>
            <a:pPr marL="171450" indent="-171450">
              <a:buFont typeface="Arial" panose="020B0604020202020204" pitchFamily="34" charset="0"/>
              <a:buChar char="•"/>
              <a:defRPr/>
            </a:pPr>
            <a:r>
              <a:rPr lang="en-US" sz="1200"/>
              <a:t>Fields in TADA are mandatory, but the data quality and input is strongly dependent on the Planner. Poor information will cause additional communication and clarification effort in a process that requires high velocity.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33C42"/>
                </a:solidFill>
              </a:rPr>
              <a:t>Planner supervisor is responsible to ensure the quality of the information contained in the escalation event before submitting (830MMAR, 866MMAR, SAI) to a higher level.</a:t>
            </a:r>
          </a:p>
        </p:txBody>
      </p:sp>
      <p:sp>
        <p:nvSpPr>
          <p:cNvPr id="7" name="Slide Number Placeholder 6">
            <a:extLst>
              <a:ext uri="{FF2B5EF4-FFF2-40B4-BE49-F238E27FC236}">
                <a16:creationId xmlns:a16="http://schemas.microsoft.com/office/drawing/2014/main" id="{830596B1-1F63-DBB0-13BE-162D41DC2E7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8" name="Picture 7">
            <a:extLst>
              <a:ext uri="{FF2B5EF4-FFF2-40B4-BE49-F238E27FC236}">
                <a16:creationId xmlns:a16="http://schemas.microsoft.com/office/drawing/2014/main" id="{A9362601-8170-B17D-9E5E-3B4E64419AD2}"/>
              </a:ext>
            </a:extLst>
          </p:cNvPr>
          <p:cNvPicPr>
            <a:picLocks noChangeAspect="1"/>
          </p:cNvPicPr>
          <p:nvPr/>
        </p:nvPicPr>
        <p:blipFill>
          <a:blip r:embed="rId8"/>
          <a:stretch>
            <a:fillRect/>
          </a:stretch>
        </p:blipFill>
        <p:spPr>
          <a:xfrm>
            <a:off x="5031563" y="1308529"/>
            <a:ext cx="193983" cy="207839"/>
          </a:xfrm>
          <a:prstGeom prst="rect">
            <a:avLst/>
          </a:prstGeom>
        </p:spPr>
      </p:pic>
      <p:sp>
        <p:nvSpPr>
          <p:cNvPr id="14" name="TextBox 13">
            <a:extLst>
              <a:ext uri="{FF2B5EF4-FFF2-40B4-BE49-F238E27FC236}">
                <a16:creationId xmlns:a16="http://schemas.microsoft.com/office/drawing/2014/main" id="{26D56162-C0F3-287E-A338-0104CF55CC4C}"/>
              </a:ext>
            </a:extLst>
          </p:cNvPr>
          <p:cNvSpPr txBox="1"/>
          <p:nvPr/>
        </p:nvSpPr>
        <p:spPr>
          <a:xfrm>
            <a:off x="5619511" y="121071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Control Tower Tools</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sp>
        <p:nvSpPr>
          <p:cNvPr id="13" name="TextBox 12">
            <a:extLst>
              <a:ext uri="{FF2B5EF4-FFF2-40B4-BE49-F238E27FC236}">
                <a16:creationId xmlns:a16="http://schemas.microsoft.com/office/drawing/2014/main" id="{986B2B6F-7194-DB86-DD87-5A5726C9896A}"/>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72164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3504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12E782F-972A-F126-0381-78CF47A6501D}"/>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014435"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36383" y="1352229"/>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2" name="TextBox 21">
            <a:extLst>
              <a:ext uri="{FF2B5EF4-FFF2-40B4-BE49-F238E27FC236}">
                <a16:creationId xmlns:a16="http://schemas.microsoft.com/office/drawing/2014/main" id="{291C7C91-33C0-E66B-D47C-33331F521BD7}"/>
              </a:ext>
            </a:extLst>
          </p:cNvPr>
          <p:cNvSpPr txBox="1"/>
          <p:nvPr/>
        </p:nvSpPr>
        <p:spPr>
          <a:xfrm rot="16200000">
            <a:off x="280531" y="3898998"/>
            <a:ext cx="21167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What steps does a planner need to execute before submitting an escalation event?</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565945" y="2218528"/>
            <a:ext cx="79050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Steps to complete prior to submitting an escalation event:</a:t>
            </a:r>
            <a:endPar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endParaRP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Planner checklist</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2C5575B5-0AC5-17E7-FACE-645A0AB9DC64}"/>
              </a:ext>
            </a:extLst>
          </p:cNvPr>
          <p:cNvSpPr txBox="1"/>
          <p:nvPr/>
        </p:nvSpPr>
        <p:spPr>
          <a:xfrm>
            <a:off x="5619511" y="1172514"/>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Control Tower Tools</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11" name="Picture 6" descr="Tada Cognitive Solutions Named a 2021 'Cool Vendor' by Gartner">
            <a:extLst>
              <a:ext uri="{FF2B5EF4-FFF2-40B4-BE49-F238E27FC236}">
                <a16:creationId xmlns:a16="http://schemas.microsoft.com/office/drawing/2014/main" id="{C6457B8B-2ADA-9C7E-DB66-13223EF1D1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83208" y="1715268"/>
            <a:ext cx="523244" cy="972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5A0407B-7EEF-4F42-A988-5AD4B6F6C568}"/>
              </a:ext>
            </a:extLst>
          </p:cNvPr>
          <p:cNvSpPr txBox="1"/>
          <p:nvPr/>
        </p:nvSpPr>
        <p:spPr>
          <a:xfrm>
            <a:off x="3681112" y="2725604"/>
            <a:ext cx="7785466" cy="2339102"/>
          </a:xfrm>
          <a:prstGeom prst="rect">
            <a:avLst/>
          </a:prstGeom>
          <a:noFill/>
        </p:spPr>
        <p:txBody>
          <a:bodyPr wrap="square" lIns="91440" tIns="45720" rIns="91440" bIns="45720" anchor="t">
            <a:spAutoFit/>
          </a:bodyPr>
          <a:lstStyle/>
          <a:p>
            <a:pPr marL="171450" marR="0" lvl="0" indent="-171450" algn="l" defTabSz="914400" rtl="0" eaLnBrk="1" fontAlgn="auto" latinLnBrk="0" hangingPunct="1">
              <a:spcBef>
                <a:spcPts val="1000"/>
              </a:spcBef>
              <a:spcAft>
                <a:spcPts val="0"/>
              </a:spcAft>
              <a:buClrTx/>
              <a:buSzTx/>
              <a:buFont typeface="Arial" panose="020B0604020202020204" pitchFamily="34" charset="0"/>
              <a:buChar char="•"/>
              <a:tabLst/>
              <a:defRPr/>
            </a:pPr>
            <a:r>
              <a:rPr lang="en-US" sz="1200">
                <a:solidFill>
                  <a:sysClr val="windowText" lastClr="000000"/>
                </a:solidFill>
                <a:latin typeface="INTL Text Light" pitchFamily="50" charset="0"/>
                <a:ea typeface="INTL Text Light" pitchFamily="50" charset="0"/>
                <a:cs typeface="INTL Text Light" pitchFamily="50" charset="0"/>
              </a:rPr>
              <a:t>Identify risks (risk within 10-day time frame)</a:t>
            </a:r>
          </a:p>
          <a:p>
            <a:pPr marL="171450" marR="0" lvl="0" indent="-171450" algn="l" defTabSz="914400" rtl="0" eaLnBrk="1" fontAlgn="auto" latinLnBrk="0" hangingPunct="1">
              <a:spcBef>
                <a:spcPts val="1000"/>
              </a:spcBef>
              <a:spcAft>
                <a:spcPts val="0"/>
              </a:spcAft>
              <a:buClrTx/>
              <a:buSzTx/>
              <a:buFont typeface="Arial" panose="020B0604020202020204" pitchFamily="34" charset="0"/>
              <a:buChar char="•"/>
              <a:tabLst/>
              <a:defRPr/>
            </a:pPr>
            <a:r>
              <a:rPr lang="en-US" sz="1200">
                <a:solidFill>
                  <a:sysClr val="windowText" lastClr="000000"/>
                </a:solidFill>
                <a:latin typeface="INTL Text Light" pitchFamily="50" charset="0"/>
                <a:ea typeface="INTL Text Light" pitchFamily="50" charset="0"/>
                <a:cs typeface="INTL Text Light" pitchFamily="50" charset="0"/>
              </a:rPr>
              <a:t>Contact supplier via phone or email to identify root cause</a:t>
            </a:r>
          </a:p>
          <a:p>
            <a:pPr marL="171450" marR="0" lvl="0" indent="-171450" algn="l" defTabSz="914400" rtl="0" eaLnBrk="1" fontAlgn="auto" latinLnBrk="0" hangingPunct="1">
              <a:spcBef>
                <a:spcPts val="1000"/>
              </a:spcBef>
              <a:spcAft>
                <a:spcPts val="0"/>
              </a:spcAft>
              <a:buClrTx/>
              <a:buSzTx/>
              <a:buFont typeface="Arial" panose="020B0604020202020204" pitchFamily="34" charset="0"/>
              <a:buChar char="•"/>
              <a:tabLst/>
              <a:defRPr/>
            </a:pPr>
            <a:r>
              <a:rPr lang="en-US" sz="1200">
                <a:solidFill>
                  <a:sysClr val="windowText" lastClr="000000"/>
                </a:solidFill>
                <a:latin typeface="INTL Text Light" pitchFamily="50" charset="0"/>
                <a:ea typeface="INTL Text Light" pitchFamily="50" charset="0"/>
                <a:cs typeface="INTL Text Light" pitchFamily="50" charset="0"/>
              </a:rPr>
              <a:t>Obtain supplier ship plans / resolution to protect the plant</a:t>
            </a:r>
          </a:p>
          <a:p>
            <a:pPr marL="171450" indent="-171450">
              <a:spcBef>
                <a:spcPts val="1000"/>
              </a:spcBef>
              <a:buFont typeface="Arial" panose="020B0604020202020204" pitchFamily="34" charset="0"/>
              <a:buChar char="•"/>
              <a:defRPr/>
            </a:pPr>
            <a:r>
              <a:rPr lang="en-US" sz="1200">
                <a:solidFill>
                  <a:sysClr val="windowText" lastClr="000000"/>
                </a:solidFill>
                <a:latin typeface="INTL Text Light" pitchFamily="50" charset="0"/>
                <a:ea typeface="INTL Text Light" pitchFamily="50" charset="0"/>
                <a:cs typeface="INTL Text Light" pitchFamily="50" charset="0"/>
              </a:rPr>
              <a:t>Check supplier ship plans in TADA – Acknowledge them via system </a:t>
            </a:r>
          </a:p>
          <a:p>
            <a:pPr marL="171450" marR="0" lvl="0" indent="-171450" algn="l" defTabSz="914400" rtl="0" eaLnBrk="1" fontAlgn="auto" latinLnBrk="0" hangingPunct="1">
              <a:spcBef>
                <a:spcPts val="1000"/>
              </a:spcBef>
              <a:spcAft>
                <a:spcPts val="0"/>
              </a:spcAft>
              <a:buClrTx/>
              <a:buSzTx/>
              <a:buFont typeface="Arial" panose="020B0604020202020204" pitchFamily="34" charset="0"/>
              <a:buChar char="•"/>
              <a:tabLst/>
              <a:defRPr/>
            </a:pPr>
            <a:r>
              <a:rPr lang="en-US" sz="1200">
                <a:solidFill>
                  <a:sysClr val="windowText" lastClr="000000"/>
                </a:solidFill>
                <a:latin typeface="INTL Text Light" pitchFamily="50" charset="0"/>
                <a:ea typeface="INTL Text Light" pitchFamily="50" charset="0"/>
                <a:cs typeface="INTL Text Light" pitchFamily="50" charset="0"/>
              </a:rPr>
              <a:t>Look for Help outs in other International plants  Plants / PDC / Dealers </a:t>
            </a:r>
          </a:p>
          <a:p>
            <a:pPr marL="171450" marR="0" lvl="0" indent="-171450" algn="l" defTabSz="914400" rtl="0" eaLnBrk="1" fontAlgn="auto" latinLnBrk="0" hangingPunct="1">
              <a:spcBef>
                <a:spcPts val="1000"/>
              </a:spcBef>
              <a:spcAft>
                <a:spcPts val="0"/>
              </a:spcAft>
              <a:buClrTx/>
              <a:buSzTx/>
              <a:buFont typeface="Arial" panose="020B0604020202020204" pitchFamily="34" charset="0"/>
              <a:buChar char="•"/>
              <a:tabLst/>
              <a:defRPr/>
            </a:pPr>
            <a:r>
              <a:rPr lang="en-US" sz="1200">
                <a:solidFill>
                  <a:sysClr val="windowText" lastClr="000000"/>
                </a:solidFill>
                <a:latin typeface="INTL Text Light" pitchFamily="50" charset="0"/>
                <a:ea typeface="INTL Text Light" pitchFamily="50" charset="0"/>
                <a:cs typeface="INTL Text Light" pitchFamily="50" charset="0"/>
              </a:rPr>
              <a:t>For a denied PDC help-out, engage Planner supervisor for support</a:t>
            </a:r>
          </a:p>
          <a:p>
            <a:pPr marL="171450" indent="-171450">
              <a:spcBef>
                <a:spcPts val="500"/>
              </a:spcBef>
              <a:buFont typeface="Arial" panose="020B0604020202020204" pitchFamily="34" charset="0"/>
              <a:buChar char="•"/>
              <a:defRPr/>
            </a:pPr>
            <a:r>
              <a:rPr lang="en-US" sz="1200">
                <a:solidFill>
                  <a:sysClr val="windowText" lastClr="000000"/>
                </a:solidFill>
                <a:latin typeface="INTL Text Light" pitchFamily="50" charset="0"/>
                <a:ea typeface="INTL Text Light" pitchFamily="50" charset="0"/>
                <a:cs typeface="INTL Text Light" pitchFamily="50" charset="0"/>
              </a:rPr>
              <a:t>Look for substitutions using plant Engineering contacts .</a:t>
            </a:r>
          </a:p>
          <a:p>
            <a:pPr marL="171450" indent="-171450">
              <a:spcBef>
                <a:spcPts val="500"/>
              </a:spcBef>
              <a:buFont typeface="Arial" panose="020B0604020202020204" pitchFamily="34" charset="0"/>
              <a:buChar char="•"/>
              <a:defRPr/>
            </a:pPr>
            <a:r>
              <a:rPr lang="en-US" sz="1200">
                <a:solidFill>
                  <a:sysClr val="windowText" lastClr="000000"/>
                </a:solidFill>
                <a:latin typeface="INTL Text Light" pitchFamily="50" charset="0"/>
                <a:ea typeface="INTL Text Light" pitchFamily="50" charset="0"/>
                <a:cs typeface="INTL Text Light" pitchFamily="50" charset="0"/>
              </a:rPr>
              <a:t>Look for previous revision levels, substitutes and deviations used.</a:t>
            </a:r>
          </a:p>
        </p:txBody>
      </p:sp>
      <p:pic>
        <p:nvPicPr>
          <p:cNvPr id="15" name="Picture 14" descr="Graphical user interface, application&#10;&#10;Description automatically generated">
            <a:extLst>
              <a:ext uri="{FF2B5EF4-FFF2-40B4-BE49-F238E27FC236}">
                <a16:creationId xmlns:a16="http://schemas.microsoft.com/office/drawing/2014/main" id="{89CB4B47-F166-6518-8721-709AFFD74302}"/>
              </a:ext>
            </a:extLst>
          </p:cNvPr>
          <p:cNvPicPr>
            <a:picLocks noChangeAspect="1"/>
          </p:cNvPicPr>
          <p:nvPr/>
        </p:nvPicPr>
        <p:blipFill rotWithShape="1">
          <a:blip r:embed="rId7">
            <a:extLst>
              <a:ext uri="{28A0092B-C50C-407E-A947-70E740481C1C}">
                <a14:useLocalDpi xmlns:a14="http://schemas.microsoft.com/office/drawing/2010/main" val="0"/>
              </a:ext>
            </a:extLst>
          </a:blip>
          <a:srcRect l="880" t="6285" r="81378" b="74025"/>
          <a:stretch/>
        </p:blipFill>
        <p:spPr>
          <a:xfrm>
            <a:off x="1721173" y="3520341"/>
            <a:ext cx="675501" cy="749628"/>
          </a:xfrm>
          <a:prstGeom prst="rect">
            <a:avLst/>
          </a:prstGeom>
        </p:spPr>
      </p:pic>
      <p:sp>
        <p:nvSpPr>
          <p:cNvPr id="16" name="TextBox 15">
            <a:extLst>
              <a:ext uri="{FF2B5EF4-FFF2-40B4-BE49-F238E27FC236}">
                <a16:creationId xmlns:a16="http://schemas.microsoft.com/office/drawing/2014/main" id="{0FF99CB1-290D-8452-3A09-DA22CBB38ACA}"/>
              </a:ext>
            </a:extLst>
          </p:cNvPr>
          <p:cNvSpPr txBox="1"/>
          <p:nvPr/>
        </p:nvSpPr>
        <p:spPr>
          <a:xfrm>
            <a:off x="2375995" y="379045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sp>
        <p:nvSpPr>
          <p:cNvPr id="3" name="Rectangle: Rounded Corners 2">
            <a:extLst>
              <a:ext uri="{FF2B5EF4-FFF2-40B4-BE49-F238E27FC236}">
                <a16:creationId xmlns:a16="http://schemas.microsoft.com/office/drawing/2014/main" id="{E8E85BA7-370B-DD98-A434-D8769595762B}"/>
              </a:ext>
            </a:extLst>
          </p:cNvPr>
          <p:cNvSpPr/>
          <p:nvPr/>
        </p:nvSpPr>
        <p:spPr>
          <a:xfrm>
            <a:off x="3395205" y="5310334"/>
            <a:ext cx="8375050" cy="91772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BC6C5932-02D9-8644-7213-86C467C2474C}"/>
              </a:ext>
            </a:extLst>
          </p:cNvPr>
          <p:cNvSpPr txBox="1"/>
          <p:nvPr/>
        </p:nvSpPr>
        <p:spPr>
          <a:xfrm>
            <a:off x="3396499" y="5350752"/>
            <a:ext cx="8200657"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33C42"/>
                </a:solidFill>
                <a:effectLst/>
                <a:uLnTx/>
                <a:uFillTx/>
                <a:latin typeface="INTL Text Office" pitchFamily="2" charset="0"/>
                <a:ea typeface="INTL Text Office" pitchFamily="2" charset="0"/>
                <a:cs typeface="INTL Text Office" pitchFamily="2" charset="0"/>
              </a:rPr>
              <a:t>Checklist help-out step is not a one-time only activity, this need to be executed several times along the escalation event as material may be available at previous searched locations; planner is the responsible to deliver mitigation plans by usage of help-outs.</a:t>
            </a:r>
          </a:p>
          <a:p>
            <a:pPr marL="171450" indent="-171450">
              <a:buFont typeface="Arial" panose="020B0604020202020204" pitchFamily="34" charset="0"/>
              <a:buChar char="•"/>
              <a:defRPr/>
            </a:pPr>
            <a:r>
              <a:rPr lang="en-US" sz="1200">
                <a:latin typeface="INTL Text Office" pitchFamily="2" charset="0"/>
                <a:ea typeface="INTL Text Office" pitchFamily="2" charset="0"/>
                <a:cs typeface="INTL Text Office" pitchFamily="2" charset="0"/>
              </a:rPr>
              <a:t>TADA offers a checklist which needs to be updated and properly used by the time the escalation event is entered.</a:t>
            </a:r>
            <a:endParaRPr lang="en-US" sz="1200">
              <a:solidFill>
                <a:srgbClr val="333C42"/>
              </a:solidFill>
              <a:latin typeface="INTL Text Office" pitchFamily="2" charset="0"/>
              <a:ea typeface="INTL Text Office" pitchFamily="2" charset="0"/>
              <a:cs typeface="INTL Text Office" pitchFamily="2" charset="0"/>
            </a:endParaRPr>
          </a:p>
        </p:txBody>
      </p:sp>
      <p:sp>
        <p:nvSpPr>
          <p:cNvPr id="2" name="Slide Number Placeholder 1">
            <a:extLst>
              <a:ext uri="{FF2B5EF4-FFF2-40B4-BE49-F238E27FC236}">
                <a16:creationId xmlns:a16="http://schemas.microsoft.com/office/drawing/2014/main" id="{4BA63A26-5280-7EA8-DA23-EC834999C1F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7" name="Picture 6">
            <a:extLst>
              <a:ext uri="{FF2B5EF4-FFF2-40B4-BE49-F238E27FC236}">
                <a16:creationId xmlns:a16="http://schemas.microsoft.com/office/drawing/2014/main" id="{E1223C50-220A-68B0-3038-0DAE73BFD2E7}"/>
              </a:ext>
            </a:extLst>
          </p:cNvPr>
          <p:cNvPicPr>
            <a:picLocks noChangeAspect="1"/>
          </p:cNvPicPr>
          <p:nvPr/>
        </p:nvPicPr>
        <p:blipFill>
          <a:blip r:embed="rId8"/>
          <a:stretch>
            <a:fillRect/>
          </a:stretch>
        </p:blipFill>
        <p:spPr>
          <a:xfrm>
            <a:off x="5031563" y="1242673"/>
            <a:ext cx="193983" cy="207839"/>
          </a:xfrm>
          <a:prstGeom prst="rect">
            <a:avLst/>
          </a:prstGeom>
        </p:spPr>
      </p:pic>
      <p:sp>
        <p:nvSpPr>
          <p:cNvPr id="8" name="TextBox 7">
            <a:extLst>
              <a:ext uri="{FF2B5EF4-FFF2-40B4-BE49-F238E27FC236}">
                <a16:creationId xmlns:a16="http://schemas.microsoft.com/office/drawing/2014/main" id="{9429D12B-E328-E9C1-FED7-6756F34D3441}"/>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210322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C2DF5E6-B2D6-8C2A-F479-7AA418D43549}"/>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56208AB9-64F2-ADFB-C52C-0A33BF110B5E}"/>
              </a:ext>
            </a:extLst>
          </p:cNvPr>
          <p:cNvGraphicFramePr>
            <a:graphicFrameLocks noChangeAspect="1"/>
          </p:cNvGraphicFramePr>
          <p:nvPr>
            <p:custDataLst>
              <p:tags r:id="rId2"/>
            </p:custDataLst>
            <p:extLst>
              <p:ext uri="{D42A27DB-BD31-4B8C-83A1-F6EECF244321}">
                <p14:modId xmlns:p14="http://schemas.microsoft.com/office/powerpoint/2010/main" val="2413126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91" name="think-cell data - do not delete" hidden="1">
                        <a:extLst>
                          <a:ext uri="{FF2B5EF4-FFF2-40B4-BE49-F238E27FC236}">
                            <a16:creationId xmlns:a16="http://schemas.microsoft.com/office/drawing/2014/main" id="{56208AB9-64F2-ADFB-C52C-0A33BF110B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D8866D65-46E6-950E-29AA-4767C23BA0AA}"/>
              </a:ext>
            </a:extLst>
          </p:cNvPr>
          <p:cNvSpPr/>
          <p:nvPr/>
        </p:nvSpPr>
        <p:spPr>
          <a:xfrm>
            <a:off x="3402316" y="5222571"/>
            <a:ext cx="8375050" cy="1074728"/>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Rectangle: Rounded Corners 17">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2" name="Rectangle: Rounded Corners 21">
            <a:extLst>
              <a:ext uri="{FF2B5EF4-FFF2-40B4-BE49-F238E27FC236}">
                <a16:creationId xmlns:a16="http://schemas.microsoft.com/office/drawing/2014/main" id="{69A8021A-3493-2BF0-8E3D-BA8AE6BB6ADA}"/>
              </a:ext>
            </a:extLst>
          </p:cNvPr>
          <p:cNvSpPr/>
          <p:nvPr/>
        </p:nvSpPr>
        <p:spPr>
          <a:xfrm>
            <a:off x="1598177" y="2595660"/>
            <a:ext cx="10342818"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B512997-1371-8D40-2698-EFB99EB48276}"/>
              </a:ext>
            </a:extLst>
          </p:cNvPr>
          <p:cNvSpPr/>
          <p:nvPr/>
        </p:nvSpPr>
        <p:spPr>
          <a:xfrm>
            <a:off x="3583541" y="1106843"/>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5" name="TextBox 24">
            <a:extLst>
              <a:ext uri="{FF2B5EF4-FFF2-40B4-BE49-F238E27FC236}">
                <a16:creationId xmlns:a16="http://schemas.microsoft.com/office/drawing/2014/main" id="{A168E729-3DD9-A640-6CCE-D8391ACBB2DE}"/>
              </a:ext>
            </a:extLst>
          </p:cNvPr>
          <p:cNvSpPr txBox="1"/>
          <p:nvPr/>
        </p:nvSpPr>
        <p:spPr>
          <a:xfrm>
            <a:off x="5865663" y="1198983"/>
            <a:ext cx="2687549"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sp>
        <p:nvSpPr>
          <p:cNvPr id="27" name="TextBox 26">
            <a:extLst>
              <a:ext uri="{FF2B5EF4-FFF2-40B4-BE49-F238E27FC236}">
                <a16:creationId xmlns:a16="http://schemas.microsoft.com/office/drawing/2014/main" id="{50658EB4-BDD0-C706-5C29-54AC8B027344}"/>
              </a:ext>
            </a:extLst>
          </p:cNvPr>
          <p:cNvSpPr txBox="1"/>
          <p:nvPr/>
        </p:nvSpPr>
        <p:spPr>
          <a:xfrm>
            <a:off x="2586137" y="5599526"/>
            <a:ext cx="75684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INTL Headline"/>
              </a:rPr>
              <a:t>NOTES</a:t>
            </a:r>
          </a:p>
        </p:txBody>
      </p:sp>
      <p:sp>
        <p:nvSpPr>
          <p:cNvPr id="33" name="TextBox 32">
            <a:extLst>
              <a:ext uri="{FF2B5EF4-FFF2-40B4-BE49-F238E27FC236}">
                <a16:creationId xmlns:a16="http://schemas.microsoft.com/office/drawing/2014/main" id="{5EADA064-6289-3B32-B3A5-9492CFE72FC9}"/>
              </a:ext>
            </a:extLst>
          </p:cNvPr>
          <p:cNvSpPr txBox="1"/>
          <p:nvPr/>
        </p:nvSpPr>
        <p:spPr>
          <a:xfrm>
            <a:off x="359564" y="1595667"/>
            <a:ext cx="2995984" cy="46166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a:ea typeface="+mn-lt"/>
                <a:cs typeface="+mn-lt"/>
              </a:rPr>
              <a:t>When is an event not required to be </a:t>
            </a:r>
            <a:r>
              <a:rPr lang="en-US" sz="1200" b="1">
                <a:solidFill>
                  <a:srgbClr val="FF6600"/>
                </a:solidFill>
                <a:latin typeface="INTL Text Office Light (Body)"/>
                <a:ea typeface="+mn-lt"/>
                <a:cs typeface="+mn-lt"/>
              </a:rPr>
              <a:t>escalated</a:t>
            </a:r>
            <a:r>
              <a:rPr lang="en-US" sz="1200" b="1">
                <a:solidFill>
                  <a:srgbClr val="FF6600"/>
                </a:solidFill>
                <a:latin typeface="INTL Text Office Light"/>
                <a:ea typeface="+mn-lt"/>
                <a:cs typeface="+mn-lt"/>
              </a:rPr>
              <a:t>?</a:t>
            </a:r>
          </a:p>
        </p:txBody>
      </p:sp>
      <p:sp>
        <p:nvSpPr>
          <p:cNvPr id="48" name="TextBox 47">
            <a:extLst>
              <a:ext uri="{FF2B5EF4-FFF2-40B4-BE49-F238E27FC236}">
                <a16:creationId xmlns:a16="http://schemas.microsoft.com/office/drawing/2014/main" id="{1FF94BE7-42F0-1CC8-00C7-BADB134CBE97}"/>
              </a:ext>
            </a:extLst>
          </p:cNvPr>
          <p:cNvSpPr txBox="1"/>
          <p:nvPr/>
        </p:nvSpPr>
        <p:spPr>
          <a:xfrm>
            <a:off x="3683306" y="2074112"/>
            <a:ext cx="6416615" cy="338554"/>
          </a:xfrm>
          <a:prstGeom prst="rect">
            <a:avLst/>
          </a:prstGeom>
          <a:noFill/>
        </p:spPr>
        <p:txBody>
          <a:bodyPr wrap="square" lIns="91440" tIns="45720" rIns="91440" bIns="45720" rtlCol="0" anchor="t">
            <a:spAutoFit/>
          </a:bodyPr>
          <a:lstStyle/>
          <a:p>
            <a:pPr>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Events requiring no escalation:</a:t>
            </a:r>
          </a:p>
        </p:txBody>
      </p:sp>
      <p:sp>
        <p:nvSpPr>
          <p:cNvPr id="57" name="Title 2">
            <a:extLst>
              <a:ext uri="{FF2B5EF4-FFF2-40B4-BE49-F238E27FC236}">
                <a16:creationId xmlns:a16="http://schemas.microsoft.com/office/drawing/2014/main" id="{07324002-35F2-4419-29BE-E0137B04A99F}"/>
              </a:ext>
            </a:extLst>
          </p:cNvPr>
          <p:cNvSpPr>
            <a:spLocks noGrp="1"/>
          </p:cNvSpPr>
          <p:nvPr>
            <p:ph type="title"/>
          </p:nvPr>
        </p:nvSpPr>
        <p:spPr>
          <a:xfrm>
            <a:off x="118457" y="116886"/>
            <a:ext cx="5867710" cy="756381"/>
          </a:xfrm>
        </p:spPr>
        <p:txBody>
          <a:bodyPr vert="horz"/>
          <a:lstStyle/>
          <a:p>
            <a:r>
              <a:rPr lang="en-US" sz="1800" b="0" cap="all">
                <a:solidFill>
                  <a:schemeClr val="tx1"/>
                </a:solidFill>
                <a:latin typeface="INTL Headline Office" pitchFamily="2" charset="0"/>
                <a:ea typeface="INTL Headline Office" pitchFamily="2" charset="0"/>
                <a:cs typeface="INTL Headline Office" pitchFamily="2" charset="0"/>
              </a:rPr>
              <a:t>Level 1 </a:t>
            </a:r>
            <a:br>
              <a:rPr lang="en-US" sz="1800" b="0" cap="all">
                <a:solidFill>
                  <a:schemeClr val="tx1"/>
                </a:solidFill>
                <a:latin typeface="INTL Headline Office" pitchFamily="2" charset="0"/>
                <a:ea typeface="INTL Headline Office" pitchFamily="2" charset="0"/>
                <a:cs typeface="INTL Headline Office" pitchFamily="2" charset="0"/>
              </a:rPr>
            </a:br>
            <a:r>
              <a:rPr lang="en-US" sz="1800" b="0" cap="all">
                <a:solidFill>
                  <a:schemeClr val="tx1"/>
                </a:solidFill>
                <a:latin typeface="INTL Headline Office" pitchFamily="2" charset="0"/>
                <a:ea typeface="INTL Headline Office" pitchFamily="2" charset="0"/>
                <a:cs typeface="INTL Headline Office" pitchFamily="2" charset="0"/>
              </a:rPr>
              <a:t>Planner </a:t>
            </a:r>
            <a:r>
              <a:rPr lang="en-US" sz="1800" b="0">
                <a:solidFill>
                  <a:schemeClr val="bg1">
                    <a:lumMod val="65000"/>
                  </a:schemeClr>
                </a:solidFill>
                <a:latin typeface="INTL Headline Office" pitchFamily="2" charset="0"/>
                <a:ea typeface="INTL Headline Office" pitchFamily="2" charset="0"/>
                <a:cs typeface="INTL Headline Office" pitchFamily="2" charset="0"/>
              </a:rPr>
              <a:t>| Escalation event not needed</a:t>
            </a:r>
          </a:p>
        </p:txBody>
      </p:sp>
      <p:sp>
        <p:nvSpPr>
          <p:cNvPr id="2048" name="Rectangle: Rounded Corners 2047">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Rounded Corners 2048">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313719"/>
            <a:ext cx="523244" cy="97274"/>
          </a:xfrm>
          <a:prstGeom prst="rect">
            <a:avLst/>
          </a:prstGeom>
          <a:noFill/>
          <a:extLst>
            <a:ext uri="{909E8E84-426E-40DD-AFC4-6F175D3DCCD1}">
              <a14:hiddenFill xmlns:a14="http://schemas.microsoft.com/office/drawing/2010/main">
                <a:solidFill>
                  <a:srgbClr val="FFFFFF"/>
                </a:solidFill>
              </a14:hiddenFill>
            </a:ext>
          </a:extLst>
        </p:spPr>
      </p:pic>
      <p:grpSp>
        <p:nvGrpSpPr>
          <p:cNvPr id="2052" name="Group 2051">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53" name="Group 2052">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055" name="Oval 2054">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6" name="Rectangle 2055">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4" name="Straight Arrow Connector 2053">
              <a:extLst>
                <a:ext uri="{FF2B5EF4-FFF2-40B4-BE49-F238E27FC236}">
                  <a16:creationId xmlns:a16="http://schemas.microsoft.com/office/drawing/2014/main" id="{3AF386E7-FE8C-D6BB-7885-DF70AB9FE7F5}"/>
                </a:ext>
              </a:extLst>
            </p:cNvPr>
            <p:cNvCxnSpPr>
              <a:stCxn id="2055"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7" name="Oval 205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8" name="TextBox 2057">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59" name="Group 2058">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60" name="Group 2059">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62" name="Oval 206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3" name="Rectangle 206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1" name="Straight Arrow Connector 2060">
              <a:extLst>
                <a:ext uri="{FF2B5EF4-FFF2-40B4-BE49-F238E27FC236}">
                  <a16:creationId xmlns:a16="http://schemas.microsoft.com/office/drawing/2014/main" id="{6C9EADAC-C340-4AB1-9A39-CABD84EA82AC}"/>
                </a:ext>
              </a:extLst>
            </p:cNvPr>
            <p:cNvCxnSpPr>
              <a:stCxn id="206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4" name="Oval 206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5" name="TextBox 206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66" name="Group 206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67" name="Group 206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69" name="Oval 206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0" name="Rectangle 206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8" name="Straight Arrow Connector 2067">
              <a:extLst>
                <a:ext uri="{FF2B5EF4-FFF2-40B4-BE49-F238E27FC236}">
                  <a16:creationId xmlns:a16="http://schemas.microsoft.com/office/drawing/2014/main" id="{78D73631-A768-9898-5FA2-8681B355DFBF}"/>
                </a:ext>
              </a:extLst>
            </p:cNvPr>
            <p:cNvCxnSpPr>
              <a:stCxn id="206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1" name="Oval 207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2" name="TextBox 207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73" name="Group 207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74" name="Oval 207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5" name="Rectangle 207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6" name="Straight Arrow Connector 207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77" name="Oval 207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8" name="TextBox 207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79" name="Group 207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65" name="Group 64">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76" name="Oval 75">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7" name="Rectangle 76">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75" name="Straight Arrow Connector 74">
              <a:extLst>
                <a:ext uri="{FF2B5EF4-FFF2-40B4-BE49-F238E27FC236}">
                  <a16:creationId xmlns:a16="http://schemas.microsoft.com/office/drawing/2014/main" id="{708EDB2C-59CA-91A7-7AC8-ECF6DC78957F}"/>
                </a:ext>
              </a:extLst>
            </p:cNvPr>
            <p:cNvCxnSpPr>
              <a:stCxn id="76"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8" name="Oval 77">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9" name="TextBox 78">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81" name="Group 80">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82" name="Group 81">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84" name="Oval 83">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9" name="Rectangle 88">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83" name="Straight Arrow Connector 82">
              <a:extLst>
                <a:ext uri="{FF2B5EF4-FFF2-40B4-BE49-F238E27FC236}">
                  <a16:creationId xmlns:a16="http://schemas.microsoft.com/office/drawing/2014/main" id="{82769756-F9ED-8B43-F73E-F0DD93376939}"/>
                </a:ext>
              </a:extLst>
            </p:cNvPr>
            <p:cNvCxnSpPr>
              <a:stCxn id="8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0" name="Oval 89">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93" name="TextBox 92">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288" name="TextBox 287">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292" name="TextBox 291">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293" name="TextBox 292">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294" name="TextBox 293">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295" name="TextBox 294">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296" name="Rectangle 295">
            <a:extLst>
              <a:ext uri="{FF2B5EF4-FFF2-40B4-BE49-F238E27FC236}">
                <a16:creationId xmlns:a16="http://schemas.microsoft.com/office/drawing/2014/main" id="{13081711-39A6-C56B-C02E-78F34617CC5D}"/>
              </a:ext>
            </a:extLst>
          </p:cNvPr>
          <p:cNvSpPr/>
          <p:nvPr/>
        </p:nvSpPr>
        <p:spPr>
          <a:xfrm>
            <a:off x="6185043" y="14237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297" name="Group 296">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298" name="Group 297">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301" name="Oval 300">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rgbClr val="0D0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2" name="Rectangle 30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299" name="Oval 298">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00" name="Straight Arrow Connector 299">
              <a:extLst>
                <a:ext uri="{FF2B5EF4-FFF2-40B4-BE49-F238E27FC236}">
                  <a16:creationId xmlns:a16="http://schemas.microsoft.com/office/drawing/2014/main" id="{9E040066-EACB-DA9D-4A2C-BDD3D63437EA}"/>
                </a:ext>
              </a:extLst>
            </p:cNvPr>
            <p:cNvCxnSpPr>
              <a:stCxn id="301" idx="6"/>
            </p:cNvCxnSpPr>
            <p:nvPr/>
          </p:nvCxnSpPr>
          <p:spPr>
            <a:xfrm>
              <a:off x="6907106" y="5213452"/>
              <a:ext cx="229092" cy="0"/>
            </a:xfrm>
            <a:prstGeom prst="straightConnector1">
              <a:avLst/>
            </a:prstGeom>
            <a:noFill/>
            <a:ln w="28575">
              <a:solidFill>
                <a:srgbClr val="0D0E19"/>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03" name="Oval 30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04" name="TextBox 30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D0E19"/>
                </a:solidFill>
                <a:effectLst/>
                <a:uLnTx/>
                <a:uFillTx/>
                <a:latin typeface="Trebuchet MS" panose="020B0603020202020204"/>
                <a:ea typeface="+mn-ea"/>
                <a:cs typeface="+mn-cs"/>
              </a:rPr>
              <a:t>Planner</a:t>
            </a:r>
          </a:p>
        </p:txBody>
      </p:sp>
      <p:sp>
        <p:nvSpPr>
          <p:cNvPr id="305" name="TextBox 30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D0E19"/>
                </a:solidFill>
                <a:effectLst/>
                <a:uLnTx/>
                <a:uFillTx/>
                <a:latin typeface="Trebuchet MS" panose="020B0603020202020204"/>
                <a:ea typeface="+mn-ea"/>
                <a:cs typeface="+mn-cs"/>
              </a:rPr>
              <a:t>1</a:t>
            </a:r>
          </a:p>
        </p:txBody>
      </p:sp>
      <p:sp>
        <p:nvSpPr>
          <p:cNvPr id="306" name="TextBox 305">
            <a:extLst>
              <a:ext uri="{FF2B5EF4-FFF2-40B4-BE49-F238E27FC236}">
                <a16:creationId xmlns:a16="http://schemas.microsoft.com/office/drawing/2014/main" id="{BEB9BF21-8EB1-BAAC-7B94-6D91CBDBB0A0}"/>
              </a:ext>
            </a:extLst>
          </p:cNvPr>
          <p:cNvSpPr txBox="1"/>
          <p:nvPr/>
        </p:nvSpPr>
        <p:spPr>
          <a:xfrm>
            <a:off x="2383027" y="4295355"/>
            <a:ext cx="133191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rPr>
              <a:t>Planner Supervisor</a:t>
            </a:r>
          </a:p>
        </p:txBody>
      </p:sp>
      <p:pic>
        <p:nvPicPr>
          <p:cNvPr id="307" name="Picture 306" descr="Graphical user interface, application&#10;&#10;Description automatically generated">
            <a:extLst>
              <a:ext uri="{FF2B5EF4-FFF2-40B4-BE49-F238E27FC236}">
                <a16:creationId xmlns:a16="http://schemas.microsoft.com/office/drawing/2014/main" id="{ACDDC2B7-DAF6-D536-6824-C4BF8A5386EA}"/>
              </a:ext>
            </a:extLst>
          </p:cNvPr>
          <p:cNvPicPr>
            <a:picLocks noChangeAspect="1"/>
          </p:cNvPicPr>
          <p:nvPr/>
        </p:nvPicPr>
        <p:blipFill rotWithShape="1">
          <a:blip r:embed="rId8">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8" name="TextBox 307">
            <a:extLst>
              <a:ext uri="{FF2B5EF4-FFF2-40B4-BE49-F238E27FC236}">
                <a16:creationId xmlns:a16="http://schemas.microsoft.com/office/drawing/2014/main" id="{363433C4-D5F1-C13D-1DEF-150A59659A4A}"/>
              </a:ext>
            </a:extLst>
          </p:cNvPr>
          <p:cNvSpPr txBox="1"/>
          <p:nvPr/>
        </p:nvSpPr>
        <p:spPr>
          <a:xfrm>
            <a:off x="2375995" y="3287582"/>
            <a:ext cx="90406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ea typeface="INTL Text Office" pitchFamily="2" charset="0"/>
                <a:cs typeface="INTL Text Office" pitchFamily="2" charset="0"/>
              </a:rPr>
              <a:t>Planner</a:t>
            </a:r>
          </a:p>
        </p:txBody>
      </p:sp>
      <p:pic>
        <p:nvPicPr>
          <p:cNvPr id="309" name="Picture 308" descr="Graphical user interface, application&#10;&#10;Description automatically generated">
            <a:extLst>
              <a:ext uri="{FF2B5EF4-FFF2-40B4-BE49-F238E27FC236}">
                <a16:creationId xmlns:a16="http://schemas.microsoft.com/office/drawing/2014/main" id="{2D78E8BA-7C85-E099-22AE-79191C571AB9}"/>
              </a:ext>
            </a:extLst>
          </p:cNvPr>
          <p:cNvPicPr>
            <a:picLocks noChangeAspect="1"/>
          </p:cNvPicPr>
          <p:nvPr/>
        </p:nvPicPr>
        <p:blipFill rotWithShape="1">
          <a:blip r:embed="rId8">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310" name="Content Placeholder 2">
            <a:extLst>
              <a:ext uri="{FF2B5EF4-FFF2-40B4-BE49-F238E27FC236}">
                <a16:creationId xmlns:a16="http://schemas.microsoft.com/office/drawing/2014/main" id="{8828AE0B-DED4-15A1-F3C9-02A657BCB006}"/>
              </a:ext>
            </a:extLst>
          </p:cNvPr>
          <p:cNvSpPr txBox="1">
            <a:spLocks/>
          </p:cNvSpPr>
          <p:nvPr/>
        </p:nvSpPr>
        <p:spPr>
          <a:xfrm>
            <a:off x="3714938" y="2419096"/>
            <a:ext cx="7991216" cy="28343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If there is a plan already in place with no room for improvement.</a:t>
            </a:r>
            <a:endParaRPr lang="en-US">
              <a:solidFill>
                <a:sysClr val="windowText" lastClr="000000"/>
              </a:solidFill>
              <a:latin typeface="INTL Text Office Light"/>
              <a:ea typeface="INTL Text Office" pitchFamily="2" charset="0"/>
              <a:cs typeface="INTL Text Office" pitchFamily="2" charset="0"/>
            </a:endParaRPr>
          </a:p>
          <a:p>
            <a:pPr>
              <a:defRPr/>
            </a:pPr>
            <a:r>
              <a:rPr lang="en-US" sz="1200">
                <a:solidFill>
                  <a:sysClr val="windowText" lastClr="000000"/>
                </a:solidFill>
                <a:latin typeface="INTL Text Office Light"/>
                <a:ea typeface="INTL Text Office" pitchFamily="2" charset="0"/>
                <a:cs typeface="INTL Text Office" pitchFamily="2" charset="0"/>
              </a:rPr>
              <a:t>Inventory adjustment</a:t>
            </a: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 </a:t>
            </a:r>
            <a:r>
              <a:rPr lang="en-US" sz="1200">
                <a:solidFill>
                  <a:sysClr val="windowText" lastClr="000000"/>
                </a:solidFill>
                <a:latin typeface="INTL Text Office Light"/>
                <a:ea typeface="INTL Text Office" pitchFamily="2" charset="0"/>
                <a:cs typeface="INTL Text Office" pitchFamily="2" charset="0"/>
              </a:rPr>
              <a:t>(International plants) with </a:t>
            </a: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Best Ship </a:t>
            </a:r>
            <a:r>
              <a:rPr lang="en-US" sz="1200">
                <a:solidFill>
                  <a:sysClr val="windowText" lastClr="000000"/>
                </a:solidFill>
                <a:latin typeface="INTL Text Office Light"/>
                <a:ea typeface="INTL Text Office" pitchFamily="2" charset="0"/>
                <a:cs typeface="INTL Text Office" pitchFamily="2" charset="0"/>
              </a:rPr>
              <a:t>Date</a:t>
            </a: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 </a:t>
            </a:r>
            <a:r>
              <a:rPr lang="en-US" sz="1200">
                <a:solidFill>
                  <a:sysClr val="windowText" lastClr="000000"/>
                </a:solidFill>
                <a:latin typeface="INTL Text Office Light"/>
                <a:ea typeface="INTL Text Office" pitchFamily="2" charset="0"/>
                <a:cs typeface="INTL Text Office" pitchFamily="2" charset="0"/>
              </a:rPr>
              <a:t>communicated and break-in</a:t>
            </a: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 fee </a:t>
            </a:r>
            <a:r>
              <a:rPr lang="en-US" sz="1200">
                <a:solidFill>
                  <a:sysClr val="windowText" lastClr="000000"/>
                </a:solidFill>
                <a:latin typeface="INTL Text Office Light"/>
                <a:ea typeface="INTL Text Office" pitchFamily="2" charset="0"/>
                <a:cs typeface="INTL Text Office" pitchFamily="2" charset="0"/>
              </a:rPr>
              <a:t>applied.</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For Product Launches contact Purchasing Program Manager (PPM).</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For Commercial issues (contract issue, force majeure, X-code issues, incorrect supplier codes)</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marL="457200" lvl="1" indent="0">
              <a:buNone/>
              <a:defRPr/>
            </a:pPr>
            <a:r>
              <a:rPr kumimoji="0" lang="en-US" sz="11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sym typeface="Wingdings" panose="05000000000000000000" pitchFamily="2" charset="2"/>
              </a:rPr>
              <a:t> Contact </a:t>
            </a:r>
            <a:r>
              <a:rPr kumimoji="0" lang="en-US" sz="11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Supply Manager as first level contact</a:t>
            </a:r>
            <a:endParaRPr lang="en-US" sz="11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a:spcBef>
                <a:spcPts val="500"/>
              </a:spcBef>
            </a:pP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For Corporate POs (Tier II expedite freight / commercial negotiation / payment in advance)</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marL="457200" lvl="1" indent="0">
              <a:buNone/>
            </a:pPr>
            <a:r>
              <a:rPr kumimoji="0" lang="en-US" sz="11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sym typeface="Wingdings" panose="05000000000000000000" pitchFamily="2" charset="2"/>
              </a:rPr>
              <a:t> Contact </a:t>
            </a:r>
            <a:r>
              <a:rPr kumimoji="0" lang="en-US" sz="11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Supply Manager as first level contact</a:t>
            </a:r>
            <a:endParaRPr lang="en-US" sz="11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r>
              <a:rPr lang="en-US" sz="1200">
                <a:solidFill>
                  <a:sysClr val="windowText" lastClr="000000"/>
                </a:solidFill>
                <a:latin typeface="INTL Text Office Light"/>
                <a:ea typeface="INTL Text Office" pitchFamily="2" charset="0"/>
                <a:cs typeface="INTL Text Office" pitchFamily="2" charset="0"/>
              </a:rPr>
              <a:t> </a:t>
            </a: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MMARs / SAIs (</a:t>
            </a:r>
            <a:r>
              <a:rPr lang="en-US" sz="1200" err="1">
                <a:solidFill>
                  <a:sysClr val="windowText" lastClr="000000"/>
                </a:solidFill>
                <a:latin typeface="INTL Text Office Light"/>
                <a:ea typeface="INTL Text Office" pitchFamily="2" charset="0"/>
                <a:cs typeface="INTL Text Office" pitchFamily="2" charset="0"/>
              </a:rPr>
              <a:t>ie</a:t>
            </a:r>
            <a:r>
              <a:rPr lang="en-US" sz="1200">
                <a:solidFill>
                  <a:sysClr val="windowText" lastClr="000000"/>
                </a:solidFill>
                <a:latin typeface="INTL Text Office Light"/>
                <a:ea typeface="INTL Text Office" pitchFamily="2" charset="0"/>
                <a:cs typeface="INTL Text Office" pitchFamily="2" charset="0"/>
              </a:rPr>
              <a:t>. Insourcing</a:t>
            </a: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 CAS)</a:t>
            </a:r>
            <a:r>
              <a:rPr lang="en-US" sz="1200">
                <a:solidFill>
                  <a:sysClr val="windowText" lastClr="000000"/>
                </a:solidFill>
                <a:latin typeface="INTL Text Office Light"/>
                <a:ea typeface="INTL Text Office" pitchFamily="2" charset="0"/>
                <a:cs typeface="INTL Text Office" pitchFamily="2" charset="0"/>
              </a:rPr>
              <a:t> specific to internal plant issues only.</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Transportation / logistics issues related to Ryder and / or RXO.</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rPr>
              <a:t>Supplier over ships parts without requirements.</a:t>
            </a:r>
            <a:endParaRPr lang="en-US" sz="1200" b="0" i="0" u="none" strike="noStrike" kern="1200" cap="none" spc="0" normalizeH="0" baseline="0" noProof="0">
              <a:ln>
                <a:noFill/>
              </a:ln>
              <a:solidFill>
                <a:sysClr val="windowText" lastClr="000000"/>
              </a:solidFill>
              <a:effectLst/>
              <a:uLnTx/>
              <a:uFillTx/>
              <a:latin typeface="INTL Text Office Light"/>
              <a:ea typeface="INTL Text Office" pitchFamily="2" charset="0"/>
              <a:cs typeface="INTL Text Office" pitchFamily="2" charset="0"/>
            </a:endParaRPr>
          </a:p>
        </p:txBody>
      </p:sp>
      <p:sp>
        <p:nvSpPr>
          <p:cNvPr id="312" name="TextBox 311">
            <a:extLst>
              <a:ext uri="{FF2B5EF4-FFF2-40B4-BE49-F238E27FC236}">
                <a16:creationId xmlns:a16="http://schemas.microsoft.com/office/drawing/2014/main" id="{4E72471D-3054-9133-235F-87E9FFF77248}"/>
              </a:ext>
            </a:extLst>
          </p:cNvPr>
          <p:cNvSpPr txBox="1"/>
          <p:nvPr/>
        </p:nvSpPr>
        <p:spPr>
          <a:xfrm>
            <a:off x="3419912" y="5265548"/>
            <a:ext cx="8082490" cy="1015663"/>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33C42"/>
                </a:solidFill>
                <a:effectLst/>
                <a:uLnTx/>
                <a:uFillTx/>
                <a:latin typeface="INTL Text Office Light"/>
              </a:rPr>
              <a:t>Planner is expected to contact procurement Supplier  Manager if escalations can be directed to specific issues that do not need to </a:t>
            </a:r>
            <a:r>
              <a:rPr lang="en-US" sz="1200">
                <a:solidFill>
                  <a:srgbClr val="333C42"/>
                </a:solidFill>
                <a:latin typeface="INTL Text Office Light"/>
              </a:rPr>
              <a:t>be triangulated with either a SCIS and/or a Command Center resource.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33C42"/>
                </a:solidFill>
                <a:latin typeface="INTL Text Office Light"/>
              </a:rPr>
              <a:t>Link to identify corresponding program PPM contact to address International Product Launch escalations: </a:t>
            </a:r>
          </a:p>
          <a:p>
            <a:pPr>
              <a:defRPr/>
            </a:pPr>
            <a:r>
              <a:rPr lang="en-US" sz="1200">
                <a:latin typeface="INTL Text Office Light"/>
                <a:hlinkClick r:id="rId9"/>
              </a:rPr>
              <a:t>https://Internationalinc.sharepoint.com/:x:/t/PPMPMOOrganization/EdSjFVpDzz9GtLHoZzpwkloBiBo7BaQimoe-DHm3oLCgQQ?e=0vNVqV</a:t>
            </a:r>
            <a:endParaRPr lang="en-US" sz="1200">
              <a:latin typeface="INTL Text Office Light"/>
            </a:endParaRPr>
          </a:p>
        </p:txBody>
      </p:sp>
      <p:sp>
        <p:nvSpPr>
          <p:cNvPr id="313" name="TextBox 312">
            <a:extLst>
              <a:ext uri="{FF2B5EF4-FFF2-40B4-BE49-F238E27FC236}">
                <a16:creationId xmlns:a16="http://schemas.microsoft.com/office/drawing/2014/main" id="{BA71944A-BEA6-1E6C-24CE-3DE9FBB25812}"/>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314" name="TextBox 313">
            <a:extLst>
              <a:ext uri="{FF2B5EF4-FFF2-40B4-BE49-F238E27FC236}">
                <a16:creationId xmlns:a16="http://schemas.microsoft.com/office/drawing/2014/main" id="{3DF7287E-94E0-4908-0A62-02F516099B27}"/>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315" name="TextBox 314">
            <a:extLst>
              <a:ext uri="{FF2B5EF4-FFF2-40B4-BE49-F238E27FC236}">
                <a16:creationId xmlns:a16="http://schemas.microsoft.com/office/drawing/2014/main" id="{C5F4B159-B91E-1E7F-B7AC-FA2A2844D6D6}"/>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2" name="TextBox 1">
            <a:extLst>
              <a:ext uri="{FF2B5EF4-FFF2-40B4-BE49-F238E27FC236}">
                <a16:creationId xmlns:a16="http://schemas.microsoft.com/office/drawing/2014/main" id="{539B62F2-2F0C-CA4D-F6DF-200E02FF8A68}"/>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CB</a:t>
            </a:r>
          </a:p>
        </p:txBody>
      </p:sp>
    </p:spTree>
    <p:extLst>
      <p:ext uri="{BB962C8B-B14F-4D97-AF65-F5344CB8AC3E}">
        <p14:creationId xmlns:p14="http://schemas.microsoft.com/office/powerpoint/2010/main" val="330873343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1203074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4470802E-86D2-C171-6437-8068B607D3EF}"/>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387026"/>
            <a:ext cx="8230051"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147005"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6" name="TextBox 25">
            <a:extLst>
              <a:ext uri="{FF2B5EF4-FFF2-40B4-BE49-F238E27FC236}">
                <a16:creationId xmlns:a16="http://schemas.microsoft.com/office/drawing/2014/main" id="{A168E729-3DD9-A640-6CCE-D8391ACBB2DE}"/>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Official Portal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Killer Bee</a:t>
            </a:r>
          </a:p>
        </p:txBody>
      </p:sp>
      <p:grpSp>
        <p:nvGrpSpPr>
          <p:cNvPr id="5" name="Group 4">
            <a:extLst>
              <a:ext uri="{FF2B5EF4-FFF2-40B4-BE49-F238E27FC236}">
                <a16:creationId xmlns:a16="http://schemas.microsoft.com/office/drawing/2014/main" id="{5389BA94-3282-D7D4-DCA3-0C0EC30EC06A}"/>
              </a:ext>
            </a:extLst>
          </p:cNvPr>
          <p:cNvGrpSpPr/>
          <p:nvPr/>
        </p:nvGrpSpPr>
        <p:grpSpPr>
          <a:xfrm>
            <a:off x="11200868" y="186017"/>
            <a:ext cx="852263" cy="712807"/>
            <a:chOff x="5395036" y="4416542"/>
            <a:chExt cx="1741162" cy="1525103"/>
          </a:xfrm>
        </p:grpSpPr>
        <p:grpSp>
          <p:nvGrpSpPr>
            <p:cNvPr id="11" name="Group 10">
              <a:extLst>
                <a:ext uri="{FF2B5EF4-FFF2-40B4-BE49-F238E27FC236}">
                  <a16:creationId xmlns:a16="http://schemas.microsoft.com/office/drawing/2014/main" id="{37B12944-45EE-F49B-58FD-5DA04F69FC3C}"/>
                </a:ext>
              </a:extLst>
            </p:cNvPr>
            <p:cNvGrpSpPr/>
            <p:nvPr/>
          </p:nvGrpSpPr>
          <p:grpSpPr>
            <a:xfrm>
              <a:off x="5395036" y="4416542"/>
              <a:ext cx="1512070" cy="1525103"/>
              <a:chOff x="5395036" y="4416542"/>
              <a:chExt cx="1512070" cy="1525103"/>
            </a:xfrm>
          </p:grpSpPr>
          <p:sp>
            <p:nvSpPr>
              <p:cNvPr id="13" name="Oval 12">
                <a:extLst>
                  <a:ext uri="{FF2B5EF4-FFF2-40B4-BE49-F238E27FC236}">
                    <a16:creationId xmlns:a16="http://schemas.microsoft.com/office/drawing/2014/main" id="{4C8D70A8-C865-5815-A3C3-6ACFCBFC6F91}"/>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0BFB4C9-37C7-0E03-EA4E-08D123C754A4}"/>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2" name="Straight Arrow Connector 11">
              <a:extLst>
                <a:ext uri="{FF2B5EF4-FFF2-40B4-BE49-F238E27FC236}">
                  <a16:creationId xmlns:a16="http://schemas.microsoft.com/office/drawing/2014/main" id="{11D41792-9FA9-AFAD-0281-B0740964F6F8}"/>
                </a:ext>
              </a:extLst>
            </p:cNvPr>
            <p:cNvCxnSpPr>
              <a:stCxn id="13"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 name="Oval 8">
            <a:extLst>
              <a:ext uri="{FF2B5EF4-FFF2-40B4-BE49-F238E27FC236}">
                <a16:creationId xmlns:a16="http://schemas.microsoft.com/office/drawing/2014/main" id="{54D39698-01A2-2D25-E12D-152F3160C00F}"/>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B9BA5184-3065-83AD-D215-0EF4AABECC92}"/>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16" name="Group 15">
            <a:extLst>
              <a:ext uri="{FF2B5EF4-FFF2-40B4-BE49-F238E27FC236}">
                <a16:creationId xmlns:a16="http://schemas.microsoft.com/office/drawing/2014/main" id="{D58FCD25-6145-1B57-BDEB-7FCA39F81C31}"/>
              </a:ext>
            </a:extLst>
          </p:cNvPr>
          <p:cNvGrpSpPr/>
          <p:nvPr/>
        </p:nvGrpSpPr>
        <p:grpSpPr>
          <a:xfrm>
            <a:off x="10383897" y="186017"/>
            <a:ext cx="852263" cy="712807"/>
            <a:chOff x="5395036" y="4416542"/>
            <a:chExt cx="1741162" cy="1525103"/>
          </a:xfrm>
        </p:grpSpPr>
        <p:grpSp>
          <p:nvGrpSpPr>
            <p:cNvPr id="29" name="Group 28">
              <a:extLst>
                <a:ext uri="{FF2B5EF4-FFF2-40B4-BE49-F238E27FC236}">
                  <a16:creationId xmlns:a16="http://schemas.microsoft.com/office/drawing/2014/main" id="{4C77DA19-B98A-EB7B-0453-A44ADAAA0953}"/>
                </a:ext>
              </a:extLst>
            </p:cNvPr>
            <p:cNvGrpSpPr/>
            <p:nvPr/>
          </p:nvGrpSpPr>
          <p:grpSpPr>
            <a:xfrm>
              <a:off x="5395036" y="4416542"/>
              <a:ext cx="1512070" cy="1525103"/>
              <a:chOff x="5395036" y="4416542"/>
              <a:chExt cx="1512070" cy="1525103"/>
            </a:xfrm>
          </p:grpSpPr>
          <p:sp>
            <p:nvSpPr>
              <p:cNvPr id="31" name="Oval 30">
                <a:extLst>
                  <a:ext uri="{FF2B5EF4-FFF2-40B4-BE49-F238E27FC236}">
                    <a16:creationId xmlns:a16="http://schemas.microsoft.com/office/drawing/2014/main" id="{C4AA0BCB-880A-08B1-9AE1-813BFFA232AE}"/>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ctangle 31">
                <a:extLst>
                  <a:ext uri="{FF2B5EF4-FFF2-40B4-BE49-F238E27FC236}">
                    <a16:creationId xmlns:a16="http://schemas.microsoft.com/office/drawing/2014/main" id="{9151DBD9-FDC7-238E-8909-79FC018737F3}"/>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0" name="Straight Arrow Connector 29">
              <a:extLst>
                <a:ext uri="{FF2B5EF4-FFF2-40B4-BE49-F238E27FC236}">
                  <a16:creationId xmlns:a16="http://schemas.microsoft.com/office/drawing/2014/main" id="{0CEE9426-7D3B-3775-9121-57B4FBC5AFD3}"/>
                </a:ext>
              </a:extLst>
            </p:cNvPr>
            <p:cNvCxnSpPr>
              <a:stCxn id="31"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1" name="Oval 20">
            <a:extLst>
              <a:ext uri="{FF2B5EF4-FFF2-40B4-BE49-F238E27FC236}">
                <a16:creationId xmlns:a16="http://schemas.microsoft.com/office/drawing/2014/main" id="{7150E5CA-0A61-3BA8-72F8-1A782EFA0AFB}"/>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8" name="TextBox 27">
            <a:extLst>
              <a:ext uri="{FF2B5EF4-FFF2-40B4-BE49-F238E27FC236}">
                <a16:creationId xmlns:a16="http://schemas.microsoft.com/office/drawing/2014/main" id="{CE9F3613-2B42-8C18-08D7-2959B2ED019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38" name="Group 37">
            <a:extLst>
              <a:ext uri="{FF2B5EF4-FFF2-40B4-BE49-F238E27FC236}">
                <a16:creationId xmlns:a16="http://schemas.microsoft.com/office/drawing/2014/main" id="{DE3D1FF4-8F6B-E7FD-D739-F8A2211E7215}"/>
              </a:ext>
            </a:extLst>
          </p:cNvPr>
          <p:cNvGrpSpPr/>
          <p:nvPr/>
        </p:nvGrpSpPr>
        <p:grpSpPr>
          <a:xfrm>
            <a:off x="9569970" y="186017"/>
            <a:ext cx="852263" cy="712807"/>
            <a:chOff x="5395036" y="4416542"/>
            <a:chExt cx="1741162" cy="1525103"/>
          </a:xfrm>
        </p:grpSpPr>
        <p:grpSp>
          <p:nvGrpSpPr>
            <p:cNvPr id="42" name="Group 41">
              <a:extLst>
                <a:ext uri="{FF2B5EF4-FFF2-40B4-BE49-F238E27FC236}">
                  <a16:creationId xmlns:a16="http://schemas.microsoft.com/office/drawing/2014/main" id="{9E7593E7-A455-7319-C991-EFF9B686A979}"/>
                </a:ext>
              </a:extLst>
            </p:cNvPr>
            <p:cNvGrpSpPr/>
            <p:nvPr/>
          </p:nvGrpSpPr>
          <p:grpSpPr>
            <a:xfrm>
              <a:off x="5395036" y="4416542"/>
              <a:ext cx="1512070" cy="1525103"/>
              <a:chOff x="5395036" y="4416542"/>
              <a:chExt cx="1512070" cy="1525103"/>
            </a:xfrm>
          </p:grpSpPr>
          <p:sp>
            <p:nvSpPr>
              <p:cNvPr id="44" name="Oval 43">
                <a:extLst>
                  <a:ext uri="{FF2B5EF4-FFF2-40B4-BE49-F238E27FC236}">
                    <a16:creationId xmlns:a16="http://schemas.microsoft.com/office/drawing/2014/main" id="{F2FB58C4-5E16-8DA3-F3FE-8C4DB4555664}"/>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Rectangle 44">
                <a:extLst>
                  <a:ext uri="{FF2B5EF4-FFF2-40B4-BE49-F238E27FC236}">
                    <a16:creationId xmlns:a16="http://schemas.microsoft.com/office/drawing/2014/main" id="{B50BD192-9BB0-F0DD-5590-6AB964C5D877}"/>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43" name="Straight Arrow Connector 42">
              <a:extLst>
                <a:ext uri="{FF2B5EF4-FFF2-40B4-BE49-F238E27FC236}">
                  <a16:creationId xmlns:a16="http://schemas.microsoft.com/office/drawing/2014/main" id="{536F8061-B518-B893-9537-D1B7526A2DA7}"/>
                </a:ext>
              </a:extLst>
            </p:cNvPr>
            <p:cNvCxnSpPr>
              <a:stCxn id="44"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40" name="Oval 39">
            <a:extLst>
              <a:ext uri="{FF2B5EF4-FFF2-40B4-BE49-F238E27FC236}">
                <a16:creationId xmlns:a16="http://schemas.microsoft.com/office/drawing/2014/main" id="{4207E5B9-5690-F5F1-05FC-1F7FAD3EE414}"/>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654A7B83-9CAF-3FE6-3EC1-BA0A4634DF94}"/>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51" name="Group 50">
            <a:extLst>
              <a:ext uri="{FF2B5EF4-FFF2-40B4-BE49-F238E27FC236}">
                <a16:creationId xmlns:a16="http://schemas.microsoft.com/office/drawing/2014/main" id="{FEB6E37C-45BC-5DE1-99D3-35473D9EF2B1}"/>
              </a:ext>
            </a:extLst>
          </p:cNvPr>
          <p:cNvGrpSpPr/>
          <p:nvPr/>
        </p:nvGrpSpPr>
        <p:grpSpPr>
          <a:xfrm>
            <a:off x="8754297" y="191745"/>
            <a:ext cx="740127" cy="712807"/>
            <a:chOff x="5395036" y="4416542"/>
            <a:chExt cx="1512070" cy="1525103"/>
          </a:xfrm>
        </p:grpSpPr>
        <p:sp>
          <p:nvSpPr>
            <p:cNvPr id="53" name="Oval 52">
              <a:extLst>
                <a:ext uri="{FF2B5EF4-FFF2-40B4-BE49-F238E27FC236}">
                  <a16:creationId xmlns:a16="http://schemas.microsoft.com/office/drawing/2014/main" id="{B3A67C79-C445-06BC-EB7E-5110A2CDC779}"/>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4" name="Rectangle 53">
              <a:extLst>
                <a:ext uri="{FF2B5EF4-FFF2-40B4-BE49-F238E27FC236}">
                  <a16:creationId xmlns:a16="http://schemas.microsoft.com/office/drawing/2014/main" id="{6A4DB0BF-0DB9-E644-3601-B319E37D80F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52" name="Straight Arrow Connector 51">
            <a:extLst>
              <a:ext uri="{FF2B5EF4-FFF2-40B4-BE49-F238E27FC236}">
                <a16:creationId xmlns:a16="http://schemas.microsoft.com/office/drawing/2014/main" id="{1931AAE9-CF0F-E75E-8A72-B5E4F376B637}"/>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9" name="Oval 48">
            <a:extLst>
              <a:ext uri="{FF2B5EF4-FFF2-40B4-BE49-F238E27FC236}">
                <a16:creationId xmlns:a16="http://schemas.microsoft.com/office/drawing/2014/main" id="{CD7A95D6-D0E5-137B-CB97-2C0AA789169D}"/>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0" name="TextBox 49">
            <a:extLst>
              <a:ext uri="{FF2B5EF4-FFF2-40B4-BE49-F238E27FC236}">
                <a16:creationId xmlns:a16="http://schemas.microsoft.com/office/drawing/2014/main" id="{C90E5DB3-E3DB-25B4-A23C-555E901716B9}"/>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56" name="Group 55">
            <a:extLst>
              <a:ext uri="{FF2B5EF4-FFF2-40B4-BE49-F238E27FC236}">
                <a16:creationId xmlns:a16="http://schemas.microsoft.com/office/drawing/2014/main" id="{1A77DF82-8817-40EB-A6D8-FD7817DC7795}"/>
              </a:ext>
            </a:extLst>
          </p:cNvPr>
          <p:cNvGrpSpPr/>
          <p:nvPr/>
        </p:nvGrpSpPr>
        <p:grpSpPr>
          <a:xfrm>
            <a:off x="7936414" y="191745"/>
            <a:ext cx="852263" cy="712807"/>
            <a:chOff x="5395036" y="4416542"/>
            <a:chExt cx="1741162" cy="1525103"/>
          </a:xfrm>
        </p:grpSpPr>
        <p:grpSp>
          <p:nvGrpSpPr>
            <p:cNvPr id="60" name="Group 59">
              <a:extLst>
                <a:ext uri="{FF2B5EF4-FFF2-40B4-BE49-F238E27FC236}">
                  <a16:creationId xmlns:a16="http://schemas.microsoft.com/office/drawing/2014/main" id="{B18E1E85-F614-B841-DFB0-B9E13E632F9A}"/>
                </a:ext>
              </a:extLst>
            </p:cNvPr>
            <p:cNvGrpSpPr/>
            <p:nvPr/>
          </p:nvGrpSpPr>
          <p:grpSpPr>
            <a:xfrm>
              <a:off x="5395036" y="4416542"/>
              <a:ext cx="1512070" cy="1525103"/>
              <a:chOff x="5395036" y="4416542"/>
              <a:chExt cx="1512070" cy="1525103"/>
            </a:xfrm>
          </p:grpSpPr>
          <p:sp>
            <p:nvSpPr>
              <p:cNvPr id="62" name="Oval 61">
                <a:extLst>
                  <a:ext uri="{FF2B5EF4-FFF2-40B4-BE49-F238E27FC236}">
                    <a16:creationId xmlns:a16="http://schemas.microsoft.com/office/drawing/2014/main" id="{1BAECE99-1786-9837-F416-6188D2CF25FC}"/>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72912FF7-3E30-2CBF-C2D0-2A195BED3AF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61" name="Straight Arrow Connector 60">
              <a:extLst>
                <a:ext uri="{FF2B5EF4-FFF2-40B4-BE49-F238E27FC236}">
                  <a16:creationId xmlns:a16="http://schemas.microsoft.com/office/drawing/2014/main" id="{6F1C42C2-B3BE-25C1-87D0-8B0CDE1CCCAA}"/>
                </a:ext>
              </a:extLst>
            </p:cNvPr>
            <p:cNvCxnSpPr>
              <a:stCxn id="6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58" name="Oval 57">
            <a:extLst>
              <a:ext uri="{FF2B5EF4-FFF2-40B4-BE49-F238E27FC236}">
                <a16:creationId xmlns:a16="http://schemas.microsoft.com/office/drawing/2014/main" id="{4AFC2850-C9AB-EB8B-EE8C-357972C49B50}"/>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9" name="TextBox 58">
            <a:extLst>
              <a:ext uri="{FF2B5EF4-FFF2-40B4-BE49-F238E27FC236}">
                <a16:creationId xmlns:a16="http://schemas.microsoft.com/office/drawing/2014/main" id="{C7566C38-34EF-EEC2-F65D-62665F9F0F17}"/>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sp>
        <p:nvSpPr>
          <p:cNvPr id="115" name="TextBox 114">
            <a:extLst>
              <a:ext uri="{FF2B5EF4-FFF2-40B4-BE49-F238E27FC236}">
                <a16:creationId xmlns:a16="http://schemas.microsoft.com/office/drawing/2014/main" id="{B5135025-6BDA-BEC8-57F4-4C1C3C3C399E}"/>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116" name="TextBox 115">
            <a:extLst>
              <a:ext uri="{FF2B5EF4-FFF2-40B4-BE49-F238E27FC236}">
                <a16:creationId xmlns:a16="http://schemas.microsoft.com/office/drawing/2014/main" id="{AA24FE9E-7996-4110-41DC-930028657FC1}"/>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117" name="TextBox 116">
            <a:extLst>
              <a:ext uri="{FF2B5EF4-FFF2-40B4-BE49-F238E27FC236}">
                <a16:creationId xmlns:a16="http://schemas.microsoft.com/office/drawing/2014/main" id="{DEF9F5CE-CB2D-EF4B-8ECC-A39E393038D3}"/>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118" name="TextBox 117">
            <a:extLst>
              <a:ext uri="{FF2B5EF4-FFF2-40B4-BE49-F238E27FC236}">
                <a16:creationId xmlns:a16="http://schemas.microsoft.com/office/drawing/2014/main" id="{E784FE95-260A-083E-F482-645C6386295D}"/>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grpSp>
        <p:nvGrpSpPr>
          <p:cNvPr id="104" name="Group 103">
            <a:extLst>
              <a:ext uri="{FF2B5EF4-FFF2-40B4-BE49-F238E27FC236}">
                <a16:creationId xmlns:a16="http://schemas.microsoft.com/office/drawing/2014/main" id="{7052B591-C170-792E-25C0-684D1E6B6F6B}"/>
              </a:ext>
            </a:extLst>
          </p:cNvPr>
          <p:cNvGrpSpPr/>
          <p:nvPr/>
        </p:nvGrpSpPr>
        <p:grpSpPr>
          <a:xfrm>
            <a:off x="6296689" y="197474"/>
            <a:ext cx="853034" cy="712807"/>
            <a:chOff x="5393460" y="4416542"/>
            <a:chExt cx="1742738" cy="1525103"/>
          </a:xfrm>
        </p:grpSpPr>
        <p:grpSp>
          <p:nvGrpSpPr>
            <p:cNvPr id="108" name="Group 107">
              <a:extLst>
                <a:ext uri="{FF2B5EF4-FFF2-40B4-BE49-F238E27FC236}">
                  <a16:creationId xmlns:a16="http://schemas.microsoft.com/office/drawing/2014/main" id="{32DF1396-C3B4-3C39-FEC1-3F3B65B2F860}"/>
                </a:ext>
              </a:extLst>
            </p:cNvPr>
            <p:cNvGrpSpPr/>
            <p:nvPr/>
          </p:nvGrpSpPr>
          <p:grpSpPr>
            <a:xfrm>
              <a:off x="5395036" y="4416542"/>
              <a:ext cx="1512070" cy="1525103"/>
              <a:chOff x="5395036" y="4416542"/>
              <a:chExt cx="1512070" cy="1525103"/>
            </a:xfrm>
          </p:grpSpPr>
          <p:sp>
            <p:nvSpPr>
              <p:cNvPr id="111" name="Oval 110">
                <a:extLst>
                  <a:ext uri="{FF2B5EF4-FFF2-40B4-BE49-F238E27FC236}">
                    <a16:creationId xmlns:a16="http://schemas.microsoft.com/office/drawing/2014/main" id="{EA6FEABE-3791-045F-BEAC-FCF43F9F4AC1}"/>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2" name="Rectangle 111">
                <a:extLst>
                  <a:ext uri="{FF2B5EF4-FFF2-40B4-BE49-F238E27FC236}">
                    <a16:creationId xmlns:a16="http://schemas.microsoft.com/office/drawing/2014/main" id="{F71C6EB9-D534-490D-95F4-1C0FE38D5215}"/>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109" name="Oval 108">
              <a:extLst>
                <a:ext uri="{FF2B5EF4-FFF2-40B4-BE49-F238E27FC236}">
                  <a16:creationId xmlns:a16="http://schemas.microsoft.com/office/drawing/2014/main" id="{BDFBAC76-768A-4886-D014-E5D7E89062DA}"/>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110" name="Straight Arrow Connector 109">
              <a:extLst>
                <a:ext uri="{FF2B5EF4-FFF2-40B4-BE49-F238E27FC236}">
                  <a16:creationId xmlns:a16="http://schemas.microsoft.com/office/drawing/2014/main" id="{6F6EDD14-9C96-7707-873D-A03327A65ABD}"/>
                </a:ext>
              </a:extLst>
            </p:cNvPr>
            <p:cNvCxnSpPr>
              <a:stCxn id="111"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6" name="Oval 105">
            <a:extLst>
              <a:ext uri="{FF2B5EF4-FFF2-40B4-BE49-F238E27FC236}">
                <a16:creationId xmlns:a16="http://schemas.microsoft.com/office/drawing/2014/main" id="{418909D1-436E-0769-E096-61A7148D5E01}"/>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7" name="TextBox 106">
            <a:extLst>
              <a:ext uri="{FF2B5EF4-FFF2-40B4-BE49-F238E27FC236}">
                <a16:creationId xmlns:a16="http://schemas.microsoft.com/office/drawing/2014/main" id="{94D1B9EE-7583-10D1-DB92-47217CB4F078}"/>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113" name="TextBox 112">
            <a:extLst>
              <a:ext uri="{FF2B5EF4-FFF2-40B4-BE49-F238E27FC236}">
                <a16:creationId xmlns:a16="http://schemas.microsoft.com/office/drawing/2014/main" id="{47370099-3A22-ABDA-3BEE-B57BD107084E}"/>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9" name="TextBox 38">
            <a:extLst>
              <a:ext uri="{FF2B5EF4-FFF2-40B4-BE49-F238E27FC236}">
                <a16:creationId xmlns:a16="http://schemas.microsoft.com/office/drawing/2014/main" id="{054E0478-1618-E0D8-92A5-DEB11E440628}"/>
              </a:ext>
            </a:extLst>
          </p:cNvPr>
          <p:cNvSpPr txBox="1"/>
          <p:nvPr/>
        </p:nvSpPr>
        <p:spPr>
          <a:xfrm>
            <a:off x="3714937" y="5666011"/>
            <a:ext cx="816821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It is the responsibility of the planner supervisor to review the MMAR for completeness prior to escalating to step 3</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3" y="1595667"/>
            <a:ext cx="3027423" cy="1015663"/>
          </a:xfrm>
          <a:prstGeom prst="rect">
            <a:avLst/>
          </a:prstGeom>
          <a:noFill/>
        </p:spPr>
        <p:txBody>
          <a:bodyPr wrap="square" rtlCol="0">
            <a:spAutoFit/>
          </a:bodyPr>
          <a:lstStyle/>
          <a:p>
            <a:pPr marL="285750" indent="-285750">
              <a:buFont typeface="Wingdings" panose="05000000000000000000" pitchFamily="2" charset="2"/>
              <a:buChar char="Ø"/>
              <a:defRPr/>
            </a:pPr>
            <a:r>
              <a:rPr lang="en-US" sz="1200" b="1">
                <a:solidFill>
                  <a:srgbClr val="FF6600"/>
                </a:solidFill>
                <a:latin typeface="INTL Text Office Light (Body)"/>
                <a:ea typeface="INTL Text" pitchFamily="50" charset="0"/>
                <a:cs typeface="INTL Text" pitchFamily="50" charset="0"/>
              </a:rPr>
              <a:t>How to escalate a situation to SCIS team? </a:t>
            </a:r>
          </a:p>
          <a:p>
            <a:pPr marL="285750" indent="-285750">
              <a:buFont typeface="Wingdings" panose="05000000000000000000" pitchFamily="2" charset="2"/>
              <a:buChar char="Ø"/>
              <a:defRPr/>
            </a:pPr>
            <a:r>
              <a:rPr lang="en-US" sz="1200" b="1">
                <a:solidFill>
                  <a:srgbClr val="FF6600"/>
                </a:solidFill>
                <a:latin typeface="INTL Text Office Light (Body)"/>
                <a:ea typeface="INTL Text" pitchFamily="50" charset="0"/>
                <a:cs typeface="INTL Text" pitchFamily="50" charset="0"/>
              </a:rPr>
              <a:t>What requirements are needed to escalate a MMAR / SAI?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a:ln>
                <a:noFill/>
              </a:ln>
              <a:solidFill>
                <a:srgbClr val="333C42"/>
              </a:solidFill>
              <a:effectLst/>
              <a:uLnTx/>
              <a:uFillTx/>
              <a:latin typeface="INTL Text Office Light (Body)"/>
            </a:endParaRPr>
          </a:p>
        </p:txBody>
      </p:sp>
      <p:sp>
        <p:nvSpPr>
          <p:cNvPr id="2" name="Rectangle 1">
            <a:extLst>
              <a:ext uri="{FF2B5EF4-FFF2-40B4-BE49-F238E27FC236}">
                <a16:creationId xmlns:a16="http://schemas.microsoft.com/office/drawing/2014/main" id="{AE94E4EE-64EB-5589-A63C-30580BC63BF7}"/>
              </a:ext>
            </a:extLst>
          </p:cNvPr>
          <p:cNvSpPr/>
          <p:nvPr/>
        </p:nvSpPr>
        <p:spPr>
          <a:xfrm>
            <a:off x="6096001" y="124895"/>
            <a:ext cx="6070470"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94" name="Group 93">
            <a:extLst>
              <a:ext uri="{FF2B5EF4-FFF2-40B4-BE49-F238E27FC236}">
                <a16:creationId xmlns:a16="http://schemas.microsoft.com/office/drawing/2014/main" id="{B462DB84-A440-6BF8-BE15-105A607542B4}"/>
              </a:ext>
            </a:extLst>
          </p:cNvPr>
          <p:cNvGrpSpPr/>
          <p:nvPr/>
        </p:nvGrpSpPr>
        <p:grpSpPr>
          <a:xfrm>
            <a:off x="7113137" y="191745"/>
            <a:ext cx="852263" cy="712807"/>
            <a:chOff x="5395036" y="4416542"/>
            <a:chExt cx="1741162" cy="1525103"/>
          </a:xfrm>
        </p:grpSpPr>
        <p:grpSp>
          <p:nvGrpSpPr>
            <p:cNvPr id="99" name="Group 98">
              <a:extLst>
                <a:ext uri="{FF2B5EF4-FFF2-40B4-BE49-F238E27FC236}">
                  <a16:creationId xmlns:a16="http://schemas.microsoft.com/office/drawing/2014/main" id="{4B91189D-7349-5710-B7A6-D924EF0D51AB}"/>
                </a:ext>
              </a:extLst>
            </p:cNvPr>
            <p:cNvGrpSpPr/>
            <p:nvPr/>
          </p:nvGrpSpPr>
          <p:grpSpPr>
            <a:xfrm>
              <a:off x="5395036" y="4416542"/>
              <a:ext cx="1512070" cy="1525103"/>
              <a:chOff x="5395036" y="4416542"/>
              <a:chExt cx="1512070" cy="1525103"/>
            </a:xfrm>
          </p:grpSpPr>
          <p:sp>
            <p:nvSpPr>
              <p:cNvPr id="101" name="Oval 100">
                <a:extLst>
                  <a:ext uri="{FF2B5EF4-FFF2-40B4-BE49-F238E27FC236}">
                    <a16:creationId xmlns:a16="http://schemas.microsoft.com/office/drawing/2014/main" id="{93145284-5262-69A0-688A-920066552D2D}"/>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2" name="Rectangle 101">
                <a:extLst>
                  <a:ext uri="{FF2B5EF4-FFF2-40B4-BE49-F238E27FC236}">
                    <a16:creationId xmlns:a16="http://schemas.microsoft.com/office/drawing/2014/main" id="{CB0961E9-A9CC-1F7A-8B92-A4BD5E71746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00" name="Straight Arrow Connector 99">
              <a:extLst>
                <a:ext uri="{FF2B5EF4-FFF2-40B4-BE49-F238E27FC236}">
                  <a16:creationId xmlns:a16="http://schemas.microsoft.com/office/drawing/2014/main" id="{D99399E8-F20C-30EB-916E-357528628C25}"/>
                </a:ext>
              </a:extLst>
            </p:cNvPr>
            <p:cNvCxnSpPr>
              <a:stCxn id="101"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6" name="Oval 95">
            <a:extLst>
              <a:ext uri="{FF2B5EF4-FFF2-40B4-BE49-F238E27FC236}">
                <a16:creationId xmlns:a16="http://schemas.microsoft.com/office/drawing/2014/main" id="{17C7D011-CC8D-BB27-F5E2-783F44AAF74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97" name="TextBox 96">
            <a:extLst>
              <a:ext uri="{FF2B5EF4-FFF2-40B4-BE49-F238E27FC236}">
                <a16:creationId xmlns:a16="http://schemas.microsoft.com/office/drawing/2014/main" id="{92B9061E-1FEE-BFA5-4E3C-4C4DE2511A0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114" name="TextBox 113">
            <a:extLst>
              <a:ext uri="{FF2B5EF4-FFF2-40B4-BE49-F238E27FC236}">
                <a16:creationId xmlns:a16="http://schemas.microsoft.com/office/drawing/2014/main" id="{93BF6762-30CA-C230-1B42-9CCE8A80B727}"/>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36" name="TextBox 35">
            <a:extLst>
              <a:ext uri="{FF2B5EF4-FFF2-40B4-BE49-F238E27FC236}">
                <a16:creationId xmlns:a16="http://schemas.microsoft.com/office/drawing/2014/main" id="{156AA923-F90D-0BDE-5543-B4D152801589}"/>
              </a:ext>
            </a:extLst>
          </p:cNvPr>
          <p:cNvSpPr txBox="1"/>
          <p:nvPr/>
        </p:nvSpPr>
        <p:spPr>
          <a:xfrm>
            <a:off x="2383027" y="4569995"/>
            <a:ext cx="1331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 Supervisor</a:t>
            </a:r>
          </a:p>
        </p:txBody>
      </p:sp>
      <p:pic>
        <p:nvPicPr>
          <p:cNvPr id="37" name="Picture 36" descr="Graphical user interface, application&#10;&#10;Description automatically generated">
            <a:extLst>
              <a:ext uri="{FF2B5EF4-FFF2-40B4-BE49-F238E27FC236}">
                <a16:creationId xmlns:a16="http://schemas.microsoft.com/office/drawing/2014/main" id="{EBB5F349-7196-7B49-CEC8-6E6E6B275E15}"/>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635231"/>
            <a:ext cx="675501" cy="749628"/>
          </a:xfrm>
          <a:prstGeom prst="rect">
            <a:avLst/>
          </a:prstGeom>
        </p:spPr>
      </p:pic>
      <p:sp>
        <p:nvSpPr>
          <p:cNvPr id="47" name="TextBox 46">
            <a:extLst>
              <a:ext uri="{FF2B5EF4-FFF2-40B4-BE49-F238E27FC236}">
                <a16:creationId xmlns:a16="http://schemas.microsoft.com/office/drawing/2014/main" id="{FE65FB01-6189-0FE4-77A4-1671A36AC1A0}"/>
              </a:ext>
            </a:extLst>
          </p:cNvPr>
          <p:cNvSpPr txBox="1"/>
          <p:nvPr/>
        </p:nvSpPr>
        <p:spPr>
          <a:xfrm>
            <a:off x="2375995" y="390534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a:t>
            </a:r>
          </a:p>
        </p:txBody>
      </p:sp>
      <p:pic>
        <p:nvPicPr>
          <p:cNvPr id="55" name="Picture 54" descr="Graphical user interface, application&#10;&#10;Description automatically generated">
            <a:extLst>
              <a:ext uri="{FF2B5EF4-FFF2-40B4-BE49-F238E27FC236}">
                <a16:creationId xmlns:a16="http://schemas.microsoft.com/office/drawing/2014/main" id="{ED20220A-1D28-7EDA-A5ED-44B5A04D4C65}"/>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433060"/>
            <a:ext cx="639844" cy="746536"/>
          </a:xfrm>
          <a:prstGeom prst="rect">
            <a:avLst/>
          </a:prstGeom>
        </p:spPr>
      </p:pic>
      <p:sp>
        <p:nvSpPr>
          <p:cNvPr id="67" name="TextBox 66">
            <a:extLst>
              <a:ext uri="{FF2B5EF4-FFF2-40B4-BE49-F238E27FC236}">
                <a16:creationId xmlns:a16="http://schemas.microsoft.com/office/drawing/2014/main" id="{3C97E1E6-CEA0-ED6B-BEA8-82AE272392B7}"/>
              </a:ext>
            </a:extLst>
          </p:cNvPr>
          <p:cNvSpPr txBox="1"/>
          <p:nvPr/>
        </p:nvSpPr>
        <p:spPr>
          <a:xfrm>
            <a:off x="2383027" y="3056437"/>
            <a:ext cx="9754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Supplier </a:t>
            </a:r>
          </a:p>
        </p:txBody>
      </p:sp>
      <p:pic>
        <p:nvPicPr>
          <p:cNvPr id="68" name="Picture 67" descr="Graphical user interface, application&#10;&#10;Description automatically generated">
            <a:extLst>
              <a:ext uri="{FF2B5EF4-FFF2-40B4-BE49-F238E27FC236}">
                <a16:creationId xmlns:a16="http://schemas.microsoft.com/office/drawing/2014/main" id="{6FBE4F87-A0C6-B126-2EC4-C448E43350B0}"/>
              </a:ext>
            </a:extLst>
          </p:cNvPr>
          <p:cNvPicPr>
            <a:picLocks noChangeAspect="1"/>
          </p:cNvPicPr>
          <p:nvPr/>
        </p:nvPicPr>
        <p:blipFill rotWithShape="1">
          <a:blip r:embed="rId6">
            <a:extLst>
              <a:ext uri="{28A0092B-C50C-407E-A947-70E740481C1C}">
                <a14:useLocalDpi xmlns:a14="http://schemas.microsoft.com/office/drawing/2010/main" val="0"/>
              </a:ext>
            </a:extLst>
          </a:blip>
          <a:srcRect l="18669" t="6285" r="67415" b="74025"/>
          <a:stretch/>
        </p:blipFill>
        <p:spPr>
          <a:xfrm>
            <a:off x="1782489" y="2815538"/>
            <a:ext cx="537507" cy="760479"/>
          </a:xfrm>
          <a:prstGeom prst="rect">
            <a:avLst/>
          </a:prstGeom>
        </p:spPr>
      </p:pic>
      <p:sp>
        <p:nvSpPr>
          <p:cNvPr id="69" name="TextBox 68">
            <a:extLst>
              <a:ext uri="{FF2B5EF4-FFF2-40B4-BE49-F238E27FC236}">
                <a16:creationId xmlns:a16="http://schemas.microsoft.com/office/drawing/2014/main" id="{8B3967AE-AAF2-B1F7-D35D-BCD2131FDC47}"/>
              </a:ext>
            </a:extLst>
          </p:cNvPr>
          <p:cNvSpPr txBox="1"/>
          <p:nvPr/>
        </p:nvSpPr>
        <p:spPr>
          <a:xfrm>
            <a:off x="3471511" y="4522722"/>
            <a:ext cx="3954773" cy="5539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Reviews MMAR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Advises Planner on other potential options to mitigate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Determines if escalation is required</a:t>
            </a:r>
          </a:p>
        </p:txBody>
      </p:sp>
      <p:sp>
        <p:nvSpPr>
          <p:cNvPr id="70" name="TextBox 69">
            <a:extLst>
              <a:ext uri="{FF2B5EF4-FFF2-40B4-BE49-F238E27FC236}">
                <a16:creationId xmlns:a16="http://schemas.microsoft.com/office/drawing/2014/main" id="{7C4A5CC8-AE6E-6E8F-8128-425D001316B1}"/>
              </a:ext>
            </a:extLst>
          </p:cNvPr>
          <p:cNvSpPr txBox="1"/>
          <p:nvPr/>
        </p:nvSpPr>
        <p:spPr>
          <a:xfrm>
            <a:off x="3471511" y="3669066"/>
            <a:ext cx="3954773"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Communicate the impact timing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Look at EDI to determine corrective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Set up any required 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Relay status to plant staff</a:t>
            </a:r>
          </a:p>
        </p:txBody>
      </p:sp>
      <p:sp>
        <p:nvSpPr>
          <p:cNvPr id="71" name="TextBox 70">
            <a:extLst>
              <a:ext uri="{FF2B5EF4-FFF2-40B4-BE49-F238E27FC236}">
                <a16:creationId xmlns:a16="http://schemas.microsoft.com/office/drawing/2014/main" id="{7153205D-1B80-01C0-5AA0-A1F2CB191A7F}"/>
              </a:ext>
            </a:extLst>
          </p:cNvPr>
          <p:cNvSpPr txBox="1"/>
          <p:nvPr/>
        </p:nvSpPr>
        <p:spPr>
          <a:xfrm>
            <a:off x="7670285" y="3627528"/>
            <a:ext cx="4378488" cy="86177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Planner updates the impact timing as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Pull EDI history from Power BI reports and review with supplier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Adjust EDI parameters as required to right size buffers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Provides shipping needs to Ryder and RXO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Attend and participate in meetings</a:t>
            </a:r>
          </a:p>
        </p:txBody>
      </p:sp>
      <p:sp>
        <p:nvSpPr>
          <p:cNvPr id="72" name="TextBox 71">
            <a:extLst>
              <a:ext uri="{FF2B5EF4-FFF2-40B4-BE49-F238E27FC236}">
                <a16:creationId xmlns:a16="http://schemas.microsoft.com/office/drawing/2014/main" id="{8EFFF6A8-6F86-2527-3B87-9607086F5D3F}"/>
              </a:ext>
            </a:extLst>
          </p:cNvPr>
          <p:cNvSpPr txBox="1"/>
          <p:nvPr/>
        </p:nvSpPr>
        <p:spPr>
          <a:xfrm>
            <a:off x="7657559" y="4438572"/>
            <a:ext cx="4225597" cy="86177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MMAR is checked in TADA to ensure all required info is entered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Ensure MMAR documentation is clear and concise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Meeting with planner to ensure all plant resources have been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Move the MMAR to level 3 in the TADA system if no solution can be found</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2</a:t>
            </a:r>
            <a:br>
              <a:rPr lang="en-US"/>
            </a:br>
            <a:r>
              <a:rPr lang="en-US"/>
              <a:t>Planner Escalation</a:t>
            </a:r>
            <a:r>
              <a:rPr lang="en-US" sz="1800">
                <a:solidFill>
                  <a:schemeClr val="bg1">
                    <a:lumMod val="65000"/>
                  </a:schemeClr>
                </a:solidFill>
              </a:rPr>
              <a:t> | Main activities</a:t>
            </a:r>
            <a:endParaRPr lang="en-US" sz="1800"/>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51423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287" y="1676656"/>
            <a:ext cx="206970" cy="2069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14B2FD99-8A60-3374-C218-E1625CD8B6AA}"/>
              </a:ext>
            </a:extLst>
          </p:cNvPr>
          <p:cNvSpPr txBox="1"/>
          <p:nvPr/>
        </p:nvSpPr>
        <p:spPr>
          <a:xfrm>
            <a:off x="3471511" y="3104479"/>
            <a:ext cx="3954773" cy="2462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Provide required information to explain cause of disruption</a:t>
            </a:r>
          </a:p>
        </p:txBody>
      </p:sp>
      <p:sp>
        <p:nvSpPr>
          <p:cNvPr id="87" name="TextBox 86">
            <a:extLst>
              <a:ext uri="{FF2B5EF4-FFF2-40B4-BE49-F238E27FC236}">
                <a16:creationId xmlns:a16="http://schemas.microsoft.com/office/drawing/2014/main" id="{5DE1BB36-FC7F-D9C1-926B-FDEFCEE9E987}"/>
              </a:ext>
            </a:extLst>
          </p:cNvPr>
          <p:cNvSpPr txBox="1"/>
          <p:nvPr/>
        </p:nvSpPr>
        <p:spPr>
          <a:xfrm>
            <a:off x="7657559" y="3104479"/>
            <a:ext cx="4331473" cy="2462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33C42"/>
                </a:solidFill>
                <a:effectLst/>
                <a:uLnTx/>
                <a:uFillTx/>
                <a:latin typeface="Avenir Next LT Pro"/>
                <a:ea typeface="+mn-ea"/>
                <a:cs typeface="+mn-cs"/>
              </a:rPr>
              <a:t>Attend and participate in meetings</a:t>
            </a:r>
          </a:p>
        </p:txBody>
      </p:sp>
      <p:cxnSp>
        <p:nvCxnSpPr>
          <p:cNvPr id="88" name="Straight Connector 87">
            <a:extLst>
              <a:ext uri="{FF2B5EF4-FFF2-40B4-BE49-F238E27FC236}">
                <a16:creationId xmlns:a16="http://schemas.microsoft.com/office/drawing/2014/main" id="{C627E313-F23F-C62F-0996-BC1BEDD7E25A}"/>
              </a:ext>
            </a:extLst>
          </p:cNvPr>
          <p:cNvCxnSpPr>
            <a:cxnSpLocks/>
          </p:cNvCxnSpPr>
          <p:nvPr/>
        </p:nvCxnSpPr>
        <p:spPr>
          <a:xfrm flipH="1">
            <a:off x="1736151" y="4445151"/>
            <a:ext cx="101470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43EAE98-F6F5-6819-9234-2458A51F2F80}"/>
              </a:ext>
            </a:extLst>
          </p:cNvPr>
          <p:cNvCxnSpPr>
            <a:cxnSpLocks/>
          </p:cNvCxnSpPr>
          <p:nvPr/>
        </p:nvCxnSpPr>
        <p:spPr>
          <a:xfrm flipH="1">
            <a:off x="1736151" y="3623833"/>
            <a:ext cx="101470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0" name="Rectangle: Rounded Corners 289">
            <a:extLst>
              <a:ext uri="{FF2B5EF4-FFF2-40B4-BE49-F238E27FC236}">
                <a16:creationId xmlns:a16="http://schemas.microsoft.com/office/drawing/2014/main" id="{6C6813A8-3C09-CAB0-AFA1-F64691BC1620}"/>
              </a:ext>
            </a:extLst>
          </p:cNvPr>
          <p:cNvSpPr/>
          <p:nvPr/>
        </p:nvSpPr>
        <p:spPr>
          <a:xfrm>
            <a:off x="7734891"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9"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352" r="15746"/>
          <a:stretch/>
        </p:blipFill>
        <p:spPr bwMode="auto">
          <a:xfrm>
            <a:off x="7931667" y="1646079"/>
            <a:ext cx="308499" cy="245131"/>
          </a:xfrm>
          <a:prstGeom prst="rect">
            <a:avLst/>
          </a:prstGeom>
          <a:noFill/>
          <a:extLst>
            <a:ext uri="{909E8E84-426E-40DD-AFC4-6F175D3DCCD1}">
              <a14:hiddenFill xmlns:a14="http://schemas.microsoft.com/office/drawing/2010/main">
                <a:solidFill>
                  <a:srgbClr val="FFFFFF"/>
                </a:solidFill>
              </a14:hiddenFill>
            </a:ext>
          </a:extLst>
        </p:spPr>
      </p:pic>
      <p:sp>
        <p:nvSpPr>
          <p:cNvPr id="291" name="TextBox 290">
            <a:extLst>
              <a:ext uri="{FF2B5EF4-FFF2-40B4-BE49-F238E27FC236}">
                <a16:creationId xmlns:a16="http://schemas.microsoft.com/office/drawing/2014/main" id="{7DFF283B-ECAC-3AED-7761-FB2A93C7C415}"/>
              </a:ext>
            </a:extLst>
          </p:cNvPr>
          <p:cNvSpPr txBox="1"/>
          <p:nvPr/>
        </p:nvSpPr>
        <p:spPr>
          <a:xfrm>
            <a:off x="8540577"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Power BI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MS Teams (repository)</a:t>
            </a:r>
          </a:p>
        </p:txBody>
      </p:sp>
      <p:pic>
        <p:nvPicPr>
          <p:cNvPr id="2050" name="Picture 2" descr="Power BI Logo and sign, new logo meaning and history, PNG, SVG">
            <a:extLst>
              <a:ext uri="{FF2B5EF4-FFF2-40B4-BE49-F238E27FC236}">
                <a16:creationId xmlns:a16="http://schemas.microsoft.com/office/drawing/2014/main" id="{8061AEBF-D57F-137F-D061-F7834B2C85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9041" y="1197455"/>
            <a:ext cx="593750" cy="3339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6CBF529-6390-7BFF-A399-2FD605472A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7" name="Picture 6">
            <a:extLst>
              <a:ext uri="{FF2B5EF4-FFF2-40B4-BE49-F238E27FC236}">
                <a16:creationId xmlns:a16="http://schemas.microsoft.com/office/drawing/2014/main" id="{1EC115E4-0A5F-80B2-2AE5-778BD2B1226D}"/>
              </a:ext>
            </a:extLst>
          </p:cNvPr>
          <p:cNvPicPr>
            <a:picLocks noChangeAspect="1"/>
          </p:cNvPicPr>
          <p:nvPr/>
        </p:nvPicPr>
        <p:blipFill>
          <a:blip r:embed="rId11"/>
          <a:stretch>
            <a:fillRect/>
          </a:stretch>
        </p:blipFill>
        <p:spPr>
          <a:xfrm>
            <a:off x="5023012" y="1199637"/>
            <a:ext cx="193983" cy="207839"/>
          </a:xfrm>
          <a:prstGeom prst="rect">
            <a:avLst/>
          </a:prstGeom>
        </p:spPr>
      </p:pic>
      <p:sp>
        <p:nvSpPr>
          <p:cNvPr id="19" name="TextBox 18">
            <a:extLst>
              <a:ext uri="{FF2B5EF4-FFF2-40B4-BE49-F238E27FC236}">
                <a16:creationId xmlns:a16="http://schemas.microsoft.com/office/drawing/2014/main" id="{EFA8101C-DBCC-3FD5-3C37-1C2352B6681D}"/>
              </a:ext>
            </a:extLst>
          </p:cNvPr>
          <p:cNvSpPr txBox="1"/>
          <p:nvPr/>
        </p:nvSpPr>
        <p:spPr>
          <a:xfrm>
            <a:off x="3549313" y="1378308"/>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0" name="TextBox 19">
            <a:extLst>
              <a:ext uri="{FF2B5EF4-FFF2-40B4-BE49-F238E27FC236}">
                <a16:creationId xmlns:a16="http://schemas.microsoft.com/office/drawing/2014/main" id="{085F6C7D-075F-29D6-82BE-7C80C0FD64F2}"/>
              </a:ext>
            </a:extLst>
          </p:cNvPr>
          <p:cNvSpPr txBox="1"/>
          <p:nvPr/>
        </p:nvSpPr>
        <p:spPr>
          <a:xfrm rot="16200000">
            <a:off x="277199" y="3902330"/>
            <a:ext cx="21234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23" name="TextBox 22">
            <a:extLst>
              <a:ext uri="{FF2B5EF4-FFF2-40B4-BE49-F238E27FC236}">
                <a16:creationId xmlns:a16="http://schemas.microsoft.com/office/drawing/2014/main" id="{BDDFF1FB-094A-4CC1-6847-2F9FB58010B2}"/>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24" name="TextBox 23">
            <a:extLst>
              <a:ext uri="{FF2B5EF4-FFF2-40B4-BE49-F238E27FC236}">
                <a16:creationId xmlns:a16="http://schemas.microsoft.com/office/drawing/2014/main" id="{4FF1E76C-BC81-5E6A-89E8-2E803735F189}"/>
              </a:ext>
            </a:extLst>
          </p:cNvPr>
          <p:cNvSpPr txBox="1"/>
          <p:nvPr/>
        </p:nvSpPr>
        <p:spPr>
          <a:xfrm>
            <a:off x="3488790" y="2265962"/>
            <a:ext cx="3814084"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Main activities to execute:</a:t>
            </a:r>
          </a:p>
        </p:txBody>
      </p:sp>
      <p:sp>
        <p:nvSpPr>
          <p:cNvPr id="25" name="TextBox 24">
            <a:extLst>
              <a:ext uri="{FF2B5EF4-FFF2-40B4-BE49-F238E27FC236}">
                <a16:creationId xmlns:a16="http://schemas.microsoft.com/office/drawing/2014/main" id="{57E0E903-B6B4-4677-216A-5E6E97D5BA97}"/>
              </a:ext>
            </a:extLst>
          </p:cNvPr>
          <p:cNvSpPr txBox="1"/>
          <p:nvPr/>
        </p:nvSpPr>
        <p:spPr>
          <a:xfrm>
            <a:off x="7753470" y="2248988"/>
            <a:ext cx="33476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 for: </a:t>
            </a:r>
          </a:p>
        </p:txBody>
      </p:sp>
      <p:sp>
        <p:nvSpPr>
          <p:cNvPr id="8" name="TextBox 7">
            <a:extLst>
              <a:ext uri="{FF2B5EF4-FFF2-40B4-BE49-F238E27FC236}">
                <a16:creationId xmlns:a16="http://schemas.microsoft.com/office/drawing/2014/main" id="{34B15E3D-C8E4-F5BC-5DAF-17CDEF5ECB09}"/>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CA</a:t>
            </a:r>
          </a:p>
        </p:txBody>
      </p:sp>
    </p:spTree>
    <p:extLst>
      <p:ext uri="{BB962C8B-B14F-4D97-AF65-F5344CB8AC3E}">
        <p14:creationId xmlns:p14="http://schemas.microsoft.com/office/powerpoint/2010/main" val="157924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78936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B6E1BD4D-5236-8E5C-8CF0-23E163C2B2F4}"/>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475118" y="5422480"/>
            <a:ext cx="8375050" cy="1039274"/>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2"/>
            <a:ext cx="3176819" cy="5354911"/>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075247"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83099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Body)"/>
                <a:ea typeface="INTL Text" pitchFamily="50" charset="0"/>
                <a:cs typeface="INTL Text" pitchFamily="50" charset="0"/>
              </a:rPr>
              <a:t>How to ensure that escalation events successfully transition to the next higher level (with no risks for de-escalation)</a:t>
            </a:r>
            <a:r>
              <a:rPr kumimoji="0" lang="en-US" sz="1200" b="1" i="0" u="none" strike="noStrike" kern="1200" cap="none" spc="0" normalizeH="0" baseline="0" noProof="0">
                <a:ln>
                  <a:noFill/>
                </a:ln>
                <a:solidFill>
                  <a:srgbClr val="FF6600"/>
                </a:solidFill>
                <a:effectLst/>
                <a:uLnTx/>
                <a:uFillTx/>
                <a:latin typeface="INTL Text Office Light (Body)"/>
                <a:ea typeface="INTL Text" pitchFamily="50" charset="0"/>
                <a:cs typeface="INTL Text" pitchFamily="50" charset="0"/>
              </a:rPr>
              <a:t>?</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714936" y="2254057"/>
            <a:ext cx="81175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Steps to exhaust prior to submitting an escalation event </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2</a:t>
            </a:r>
            <a:br>
              <a:rPr lang="en-US"/>
            </a:br>
            <a:r>
              <a:rPr lang="en-US"/>
              <a:t>Planner Escalation</a:t>
            </a:r>
            <a:r>
              <a:rPr lang="en-US" sz="1800">
                <a:solidFill>
                  <a:schemeClr val="bg1">
                    <a:lumMod val="65000"/>
                  </a:schemeClr>
                </a:solidFill>
              </a:rPr>
              <a:t> |</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E72471D-3054-9133-235F-87E9FFF77248}"/>
              </a:ext>
            </a:extLst>
          </p:cNvPr>
          <p:cNvSpPr txBox="1"/>
          <p:nvPr/>
        </p:nvSpPr>
        <p:spPr>
          <a:xfrm>
            <a:off x="3721191" y="5441679"/>
            <a:ext cx="8200657" cy="96949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33C42"/>
                </a:solidFill>
                <a:latin typeface="Avenir Next LT Pro"/>
              </a:rPr>
              <a:t>Planner supervisor checklist is not in the system, but its critical to secure the most accurate and complete information to the following escalated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33C42"/>
                </a:solidFill>
                <a:latin typeface="Avenir Next LT Pro"/>
              </a:rPr>
              <a:t>International service manager contacts, </a:t>
            </a:r>
          </a:p>
          <a:p>
            <a:pPr lvl="1">
              <a:defRPr/>
            </a:pPr>
            <a:r>
              <a:rPr lang="en-US" sz="1050">
                <a:solidFill>
                  <a:prstClr val="black"/>
                </a:solidFill>
                <a:latin typeface="+mj-lt"/>
              </a:rPr>
              <a:t>Robert </a:t>
            </a:r>
            <a:r>
              <a:rPr kumimoji="0" lang="en-US" sz="1050" b="0" i="0" u="none" strike="noStrike" kern="1200" cap="none" spc="0" normalizeH="0" baseline="0" noProof="0">
                <a:ln>
                  <a:noFill/>
                </a:ln>
                <a:solidFill>
                  <a:prstClr val="black"/>
                </a:solidFill>
                <a:effectLst/>
                <a:uLnTx/>
                <a:uFillTx/>
                <a:latin typeface="+mj-lt"/>
                <a:ea typeface="+mn-ea"/>
                <a:cs typeface="+mn-cs"/>
              </a:rPr>
              <a:t>Walsh:  		</a:t>
            </a:r>
            <a:r>
              <a:rPr kumimoji="0" lang="en-US" sz="1050" b="0" i="0" u="none" strike="noStrike" kern="1200" cap="none" spc="0" normalizeH="0" baseline="0" noProof="0">
                <a:ln>
                  <a:noFill/>
                </a:ln>
                <a:solidFill>
                  <a:prstClr val="black"/>
                </a:solidFill>
                <a:effectLst/>
                <a:uLnTx/>
                <a:uFillTx/>
                <a:latin typeface="+mj-lt"/>
                <a:ea typeface="+mn-ea"/>
                <a:cs typeface="+mn-cs"/>
                <a:hlinkClick r:id="rId6"/>
              </a:rPr>
              <a:t>Robert.Walsh@international.com</a:t>
            </a:r>
            <a:endParaRPr lang="en-US" sz="1050">
              <a:solidFill>
                <a:prstClr val="black"/>
              </a:solidFill>
              <a:latin typeface="+mj-lt"/>
            </a:endParaRPr>
          </a:p>
          <a:p>
            <a:pPr lvl="1">
              <a:defRPr/>
            </a:pPr>
            <a:r>
              <a:rPr lang="en-US" sz="1050">
                <a:solidFill>
                  <a:prstClr val="black"/>
                </a:solidFill>
                <a:latin typeface="+mj-lt"/>
              </a:rPr>
              <a:t>Scott </a:t>
            </a:r>
            <a:r>
              <a:rPr lang="en-US" sz="1050" err="1">
                <a:solidFill>
                  <a:prstClr val="black"/>
                </a:solidFill>
                <a:latin typeface="+mj-lt"/>
              </a:rPr>
              <a:t>Mcconnell</a:t>
            </a:r>
            <a:r>
              <a:rPr kumimoji="0" lang="en-US" sz="1050" b="0" i="0" u="none" strike="noStrike" kern="1200" cap="none" spc="0" normalizeH="0" baseline="0" noProof="0">
                <a:ln>
                  <a:noFill/>
                </a:ln>
                <a:solidFill>
                  <a:prstClr val="black"/>
                </a:solidFill>
                <a:effectLst/>
                <a:uLnTx/>
                <a:uFillTx/>
                <a:latin typeface="+mj-lt"/>
                <a:ea typeface="+mn-ea"/>
                <a:cs typeface="+mn-cs"/>
              </a:rPr>
              <a:t>:	</a:t>
            </a:r>
            <a:r>
              <a:rPr kumimoji="0" lang="en-US" sz="1050" b="0" i="0" u="none" strike="noStrike" kern="1200" cap="none" spc="0" normalizeH="0" baseline="0" noProof="0" err="1">
                <a:ln>
                  <a:noFill/>
                </a:ln>
                <a:solidFill>
                  <a:prstClr val="black"/>
                </a:solidFill>
                <a:effectLst/>
                <a:uLnTx/>
                <a:uFillTx/>
                <a:latin typeface="+mj-lt"/>
                <a:ea typeface="+mn-ea"/>
                <a:cs typeface="+mn-cs"/>
                <a:hlinkClick r:id="rId7"/>
              </a:rPr>
              <a:t>scott.mcconnell</a:t>
            </a:r>
            <a:r>
              <a:rPr kumimoji="0" lang="en-US" sz="1050" b="0" i="0" u="none" strike="noStrike" kern="1200" cap="none" spc="0" normalizeH="0" baseline="0" noProof="0">
                <a:ln>
                  <a:noFill/>
                </a:ln>
                <a:solidFill>
                  <a:prstClr val="black"/>
                </a:solidFill>
                <a:effectLst/>
                <a:uLnTx/>
                <a:uFillTx/>
                <a:latin typeface="+mj-lt"/>
                <a:ea typeface="+mn-ea"/>
                <a:cs typeface="+mn-cs"/>
                <a:hlinkClick r:id="rId7"/>
              </a:rPr>
              <a:t>@</a:t>
            </a:r>
            <a:r>
              <a:rPr kumimoji="0" lang="en-US" sz="1050" b="0" i="0" u="none" strike="noStrike" kern="1200" cap="none" spc="0" normalizeH="0" baseline="0" noProof="0">
                <a:ln>
                  <a:noFill/>
                </a:ln>
                <a:solidFill>
                  <a:prstClr val="black"/>
                </a:solidFill>
                <a:effectLst/>
                <a:uLnTx/>
                <a:uFillTx/>
                <a:latin typeface="+mj-lt"/>
                <a:ea typeface="+mn-ea"/>
                <a:cs typeface="+mn-cs"/>
                <a:hlinkClick r:id="rId6"/>
              </a:rPr>
              <a:t> international</a:t>
            </a:r>
            <a:r>
              <a:rPr kumimoji="0" lang="en-US" sz="1050" b="0" i="0" u="none" strike="noStrike" kern="1200" cap="none" spc="0" normalizeH="0" baseline="0" noProof="0">
                <a:ln>
                  <a:noFill/>
                </a:ln>
                <a:solidFill>
                  <a:prstClr val="black"/>
                </a:solidFill>
                <a:effectLst/>
                <a:uLnTx/>
                <a:uFillTx/>
                <a:latin typeface="+mj-lt"/>
                <a:ea typeface="+mn-ea"/>
                <a:cs typeface="+mn-cs"/>
                <a:hlinkClick r:id="rId7"/>
              </a:rPr>
              <a:t>.com</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10" name="TextBox 9">
            <a:extLst>
              <a:ext uri="{FF2B5EF4-FFF2-40B4-BE49-F238E27FC236}">
                <a16:creationId xmlns:a16="http://schemas.microsoft.com/office/drawing/2014/main" id="{2C5575B5-0AC5-17E7-FACE-645A0AB9DC64}"/>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11" name="Picture 6" descr="Tada Cognitive Solutions Named a 2021 'Cool Vendor' by Gartner">
            <a:extLst>
              <a:ext uri="{FF2B5EF4-FFF2-40B4-BE49-F238E27FC236}">
                <a16:creationId xmlns:a16="http://schemas.microsoft.com/office/drawing/2014/main" id="{C6457B8B-2ADA-9C7E-DB66-13223EF1D1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5A0407B-7EEF-4F42-A988-5AD4B6F6C568}"/>
              </a:ext>
            </a:extLst>
          </p:cNvPr>
          <p:cNvSpPr txBox="1"/>
          <p:nvPr/>
        </p:nvSpPr>
        <p:spPr>
          <a:xfrm>
            <a:off x="3636834" y="2764627"/>
            <a:ext cx="7740063" cy="2478627"/>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ea typeface="+mn-ea"/>
                <a:cs typeface="+mn-cs"/>
              </a:rPr>
              <a:t>Verify all information included in the MMAR / SAI is complete and accurate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ea typeface="+mn-ea"/>
                <a:cs typeface="+mn-cs"/>
              </a:rPr>
              <a:t>Confirm execution of planner checklist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ea typeface="+mn-ea"/>
                <a:cs typeface="+mn-cs"/>
              </a:rPr>
              <a:t>If encountered a PDC help-out rejection, then engage into an escalation: </a:t>
            </a:r>
          </a:p>
          <a:p>
            <a:pPr marL="628650" lvl="1" indent="-171450">
              <a:lnSpc>
                <a:spcPct val="90000"/>
              </a:lnSpc>
              <a:spcBef>
                <a:spcPts val="1000"/>
              </a:spcBef>
              <a:buFont typeface="Wingdings" panose="05000000000000000000" pitchFamily="2" charset="2"/>
              <a:buChar char="è"/>
              <a:defRPr/>
            </a:pPr>
            <a:r>
              <a:rPr kumimoji="0" lang="en-US" sz="1400" b="0" i="0" u="none" strike="noStrike" kern="1200" cap="none" spc="0" normalizeH="0" baseline="0" noProof="0">
                <a:ln>
                  <a:noFill/>
                </a:ln>
                <a:solidFill>
                  <a:prstClr val="black"/>
                </a:solidFill>
                <a:effectLst/>
                <a:uLnTx/>
                <a:uFillTx/>
                <a:ea typeface="+mn-ea"/>
                <a:cs typeface="+mn-cs"/>
              </a:rPr>
              <a:t>Planner </a:t>
            </a:r>
            <a:r>
              <a:rPr kumimoji="0" lang="en-US" sz="1400" i="0" u="none" strike="noStrike" kern="1200" cap="none" spc="0" normalizeH="0" baseline="0" noProof="0">
                <a:ln>
                  <a:noFill/>
                </a:ln>
                <a:solidFill>
                  <a:prstClr val="black"/>
                </a:solidFill>
                <a:effectLst/>
                <a:uLnTx/>
                <a:uFillTx/>
                <a:ea typeface="+mn-ea"/>
                <a:cs typeface="+mn-cs"/>
              </a:rPr>
              <a:t>supervisor to contact </a:t>
            </a:r>
            <a:r>
              <a:rPr lang="en-US" sz="1400">
                <a:solidFill>
                  <a:prstClr val="black"/>
                </a:solidFill>
              </a:rPr>
              <a:t>International service manager </a:t>
            </a:r>
            <a:r>
              <a:rPr kumimoji="0" lang="en-US" sz="1400" b="0" i="0" u="none" strike="noStrike" kern="1200" cap="none" spc="0" normalizeH="0" baseline="0" noProof="0">
                <a:ln>
                  <a:noFill/>
                </a:ln>
                <a:solidFill>
                  <a:prstClr val="black"/>
                </a:solidFill>
                <a:effectLst/>
                <a:uLnTx/>
                <a:uFillTx/>
                <a:ea typeface="+mn-ea"/>
                <a:cs typeface="+mn-cs"/>
              </a:rPr>
              <a:t>to communicate the urgency / severity of the situation</a:t>
            </a:r>
            <a:r>
              <a:rPr lang="en-US" sz="1400">
                <a:solidFill>
                  <a:prstClr val="black"/>
                </a:solidFill>
              </a:rPr>
              <a:t> while offering a </a:t>
            </a:r>
            <a:r>
              <a:rPr kumimoji="0" lang="en-US" sz="1400" b="0" i="0" u="none" strike="noStrike" kern="1200" cap="none" spc="0" normalizeH="0" baseline="0" noProof="0">
                <a:ln>
                  <a:noFill/>
                </a:ln>
                <a:solidFill>
                  <a:prstClr val="black"/>
                </a:solidFill>
                <a:effectLst/>
                <a:uLnTx/>
                <a:uFillTx/>
                <a:ea typeface="+mn-ea"/>
                <a:cs typeface="+mn-cs"/>
              </a:rPr>
              <a:t>payback plan for requested material</a:t>
            </a:r>
          </a:p>
          <a:p>
            <a:pPr marL="628650" lvl="1" indent="-171450">
              <a:lnSpc>
                <a:spcPct val="90000"/>
              </a:lnSpc>
              <a:spcBef>
                <a:spcPts val="1000"/>
              </a:spcBef>
              <a:buFont typeface="Wingdings" panose="05000000000000000000" pitchFamily="2" charset="2"/>
              <a:buChar char="è"/>
              <a:defRPr/>
            </a:pPr>
            <a:r>
              <a:rPr kumimoji="0" lang="en-US" sz="1400" b="0" i="0" u="none" strike="noStrike" kern="1200" cap="none" spc="0" normalizeH="0" baseline="0" noProof="0">
                <a:ln>
                  <a:noFill/>
                </a:ln>
                <a:solidFill>
                  <a:prstClr val="black"/>
                </a:solidFill>
                <a:effectLst/>
                <a:uLnTx/>
                <a:uFillTx/>
                <a:ea typeface="+mn-ea"/>
                <a:cs typeface="+mn-cs"/>
              </a:rPr>
              <a:t>Planner supervisor </a:t>
            </a:r>
            <a:r>
              <a:rPr lang="en-US" sz="1400">
                <a:solidFill>
                  <a:prstClr val="black"/>
                </a:solidFill>
              </a:rPr>
              <a:t>responsible to follow up the payback promise upon the PDC help-out</a:t>
            </a:r>
            <a:endParaRPr kumimoji="0" lang="en-US" sz="1400" b="0" i="0" u="none" strike="noStrike" kern="1200" cap="none" spc="0" normalizeH="0" baseline="0" noProof="0">
              <a:ln>
                <a:noFill/>
              </a:ln>
              <a:solidFill>
                <a:prstClr val="black"/>
              </a:solidFill>
              <a:effectLst/>
              <a:uLnTx/>
              <a:uFillTx/>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ea typeface="+mn-ea"/>
                <a:cs typeface="+mn-cs"/>
              </a:rPr>
              <a:t>  Verify with planner shipment status and already defined shipping plans to identify additional risks or coverage</a:t>
            </a:r>
          </a:p>
        </p:txBody>
      </p:sp>
      <p:sp>
        <p:nvSpPr>
          <p:cNvPr id="8" name="TextBox 7">
            <a:extLst>
              <a:ext uri="{FF2B5EF4-FFF2-40B4-BE49-F238E27FC236}">
                <a16:creationId xmlns:a16="http://schemas.microsoft.com/office/drawing/2014/main" id="{54F4438E-B1FC-D829-91AC-6BBFB7763B27}"/>
              </a:ext>
            </a:extLst>
          </p:cNvPr>
          <p:cNvSpPr txBox="1"/>
          <p:nvPr/>
        </p:nvSpPr>
        <p:spPr>
          <a:xfrm>
            <a:off x="2383027" y="3767569"/>
            <a:ext cx="1331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 Supervisor</a:t>
            </a:r>
          </a:p>
        </p:txBody>
      </p:sp>
      <p:pic>
        <p:nvPicPr>
          <p:cNvPr id="9" name="Picture 8" descr="Graphical user interface, application&#10;&#10;Description automatically generated">
            <a:extLst>
              <a:ext uri="{FF2B5EF4-FFF2-40B4-BE49-F238E27FC236}">
                <a16:creationId xmlns:a16="http://schemas.microsoft.com/office/drawing/2014/main" id="{2E582043-7287-5769-AF3D-B690780CC39D}"/>
              </a:ext>
            </a:extLst>
          </p:cNvPr>
          <p:cNvPicPr>
            <a:picLocks noChangeAspect="1"/>
          </p:cNvPicPr>
          <p:nvPr/>
        </p:nvPicPr>
        <p:blipFill rotWithShape="1">
          <a:blip r:embed="rId9">
            <a:extLst>
              <a:ext uri="{28A0092B-C50C-407E-A947-70E740481C1C}">
                <a14:useLocalDpi xmlns:a14="http://schemas.microsoft.com/office/drawing/2010/main" val="0"/>
              </a:ext>
            </a:extLst>
          </a:blip>
          <a:srcRect l="49340" t="27860" r="33858" b="52536"/>
          <a:stretch/>
        </p:blipFill>
        <p:spPr>
          <a:xfrm>
            <a:off x="1736151" y="3630634"/>
            <a:ext cx="639844" cy="746536"/>
          </a:xfrm>
          <a:prstGeom prst="rect">
            <a:avLst/>
          </a:prstGeom>
        </p:spPr>
      </p:pic>
      <p:grpSp>
        <p:nvGrpSpPr>
          <p:cNvPr id="13" name="Group 12">
            <a:extLst>
              <a:ext uri="{FF2B5EF4-FFF2-40B4-BE49-F238E27FC236}">
                <a16:creationId xmlns:a16="http://schemas.microsoft.com/office/drawing/2014/main" id="{BE90C777-5790-68D7-2EA6-BE3FCD677631}"/>
              </a:ext>
            </a:extLst>
          </p:cNvPr>
          <p:cNvGrpSpPr/>
          <p:nvPr/>
        </p:nvGrpSpPr>
        <p:grpSpPr>
          <a:xfrm>
            <a:off x="11200868" y="186017"/>
            <a:ext cx="852263" cy="712807"/>
            <a:chOff x="5395036" y="4416542"/>
            <a:chExt cx="1741162" cy="1525103"/>
          </a:xfrm>
        </p:grpSpPr>
        <p:grpSp>
          <p:nvGrpSpPr>
            <p:cNvPr id="17" name="Group 16">
              <a:extLst>
                <a:ext uri="{FF2B5EF4-FFF2-40B4-BE49-F238E27FC236}">
                  <a16:creationId xmlns:a16="http://schemas.microsoft.com/office/drawing/2014/main" id="{84BFB39E-2484-21ED-BD77-32A46E450A48}"/>
                </a:ext>
              </a:extLst>
            </p:cNvPr>
            <p:cNvGrpSpPr/>
            <p:nvPr/>
          </p:nvGrpSpPr>
          <p:grpSpPr>
            <a:xfrm>
              <a:off x="5395036" y="4416542"/>
              <a:ext cx="1512070" cy="1525103"/>
              <a:chOff x="5395036" y="4416542"/>
              <a:chExt cx="1512070" cy="1525103"/>
            </a:xfrm>
          </p:grpSpPr>
          <p:sp>
            <p:nvSpPr>
              <p:cNvPr id="26" name="Oval 25">
                <a:extLst>
                  <a:ext uri="{FF2B5EF4-FFF2-40B4-BE49-F238E27FC236}">
                    <a16:creationId xmlns:a16="http://schemas.microsoft.com/office/drawing/2014/main" id="{5B4A83F0-C30A-3F31-F60E-E0450FC8CF71}"/>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Rectangle 27">
                <a:extLst>
                  <a:ext uri="{FF2B5EF4-FFF2-40B4-BE49-F238E27FC236}">
                    <a16:creationId xmlns:a16="http://schemas.microsoft.com/office/drawing/2014/main" id="{978C32D8-60F9-E448-BEDA-9F6EC21AD78C}"/>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1" name="Straight Arrow Connector 20">
              <a:extLst>
                <a:ext uri="{FF2B5EF4-FFF2-40B4-BE49-F238E27FC236}">
                  <a16:creationId xmlns:a16="http://schemas.microsoft.com/office/drawing/2014/main" id="{EE558337-EBE3-5016-9A70-C5EEC8443B8A}"/>
                </a:ext>
              </a:extLst>
            </p:cNvPr>
            <p:cNvCxnSpPr>
              <a:stCxn id="26"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 name="Oval 28">
            <a:extLst>
              <a:ext uri="{FF2B5EF4-FFF2-40B4-BE49-F238E27FC236}">
                <a16:creationId xmlns:a16="http://schemas.microsoft.com/office/drawing/2014/main" id="{2433FF6E-E40D-3919-9E10-6C883A6063FE}"/>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0" name="TextBox 29">
            <a:extLst>
              <a:ext uri="{FF2B5EF4-FFF2-40B4-BE49-F238E27FC236}">
                <a16:creationId xmlns:a16="http://schemas.microsoft.com/office/drawing/2014/main" id="{25A5785E-9136-7A36-F42D-23B632F7979D}"/>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31" name="Group 30">
            <a:extLst>
              <a:ext uri="{FF2B5EF4-FFF2-40B4-BE49-F238E27FC236}">
                <a16:creationId xmlns:a16="http://schemas.microsoft.com/office/drawing/2014/main" id="{819EDE1B-9606-0FBF-2AF4-768DFA1EB3F7}"/>
              </a:ext>
            </a:extLst>
          </p:cNvPr>
          <p:cNvGrpSpPr/>
          <p:nvPr/>
        </p:nvGrpSpPr>
        <p:grpSpPr>
          <a:xfrm>
            <a:off x="10383897" y="186017"/>
            <a:ext cx="852263" cy="712807"/>
            <a:chOff x="5395036" y="4416542"/>
            <a:chExt cx="1741162" cy="1525103"/>
          </a:xfrm>
        </p:grpSpPr>
        <p:grpSp>
          <p:nvGrpSpPr>
            <p:cNvPr id="32" name="Group 31">
              <a:extLst>
                <a:ext uri="{FF2B5EF4-FFF2-40B4-BE49-F238E27FC236}">
                  <a16:creationId xmlns:a16="http://schemas.microsoft.com/office/drawing/2014/main" id="{82055ECB-4F2A-8B75-1EAE-3F3981BF0DED}"/>
                </a:ext>
              </a:extLst>
            </p:cNvPr>
            <p:cNvGrpSpPr/>
            <p:nvPr/>
          </p:nvGrpSpPr>
          <p:grpSpPr>
            <a:xfrm>
              <a:off x="5395036" y="4416542"/>
              <a:ext cx="1512070" cy="1525103"/>
              <a:chOff x="5395036" y="4416542"/>
              <a:chExt cx="1512070" cy="1525103"/>
            </a:xfrm>
          </p:grpSpPr>
          <p:sp>
            <p:nvSpPr>
              <p:cNvPr id="35" name="Oval 34">
                <a:extLst>
                  <a:ext uri="{FF2B5EF4-FFF2-40B4-BE49-F238E27FC236}">
                    <a16:creationId xmlns:a16="http://schemas.microsoft.com/office/drawing/2014/main" id="{DACA5B18-4CBA-7116-B480-603FF0A0B24C}"/>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Rectangle 36">
                <a:extLst>
                  <a:ext uri="{FF2B5EF4-FFF2-40B4-BE49-F238E27FC236}">
                    <a16:creationId xmlns:a16="http://schemas.microsoft.com/office/drawing/2014/main" id="{2E70B149-4673-80E1-178C-9D6598C6796A}"/>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4" name="Straight Arrow Connector 33">
              <a:extLst>
                <a:ext uri="{FF2B5EF4-FFF2-40B4-BE49-F238E27FC236}">
                  <a16:creationId xmlns:a16="http://schemas.microsoft.com/office/drawing/2014/main" id="{D99D0D03-3CB6-3477-02F1-5B7CDFB2E953}"/>
                </a:ext>
              </a:extLst>
            </p:cNvPr>
            <p:cNvCxnSpPr>
              <a:stCxn id="35"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8" name="Oval 37">
            <a:extLst>
              <a:ext uri="{FF2B5EF4-FFF2-40B4-BE49-F238E27FC236}">
                <a16:creationId xmlns:a16="http://schemas.microsoft.com/office/drawing/2014/main" id="{0850C1B6-AEA0-7ECF-8D4E-9726A9CED43D}"/>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9" name="TextBox 38">
            <a:extLst>
              <a:ext uri="{FF2B5EF4-FFF2-40B4-BE49-F238E27FC236}">
                <a16:creationId xmlns:a16="http://schemas.microsoft.com/office/drawing/2014/main" id="{317F1615-E8CF-A80A-A253-431189C17462}"/>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40" name="Group 39">
            <a:extLst>
              <a:ext uri="{FF2B5EF4-FFF2-40B4-BE49-F238E27FC236}">
                <a16:creationId xmlns:a16="http://schemas.microsoft.com/office/drawing/2014/main" id="{91859DBF-FE9D-87D6-926F-678B7416182F}"/>
              </a:ext>
            </a:extLst>
          </p:cNvPr>
          <p:cNvGrpSpPr/>
          <p:nvPr/>
        </p:nvGrpSpPr>
        <p:grpSpPr>
          <a:xfrm>
            <a:off x="9569970" y="186017"/>
            <a:ext cx="852263" cy="712807"/>
            <a:chOff x="5395036" y="4416542"/>
            <a:chExt cx="1741162" cy="1525103"/>
          </a:xfrm>
        </p:grpSpPr>
        <p:grpSp>
          <p:nvGrpSpPr>
            <p:cNvPr id="41" name="Group 40">
              <a:extLst>
                <a:ext uri="{FF2B5EF4-FFF2-40B4-BE49-F238E27FC236}">
                  <a16:creationId xmlns:a16="http://schemas.microsoft.com/office/drawing/2014/main" id="{2635C09C-FD99-9346-CAE5-D8E96FBD5307}"/>
                </a:ext>
              </a:extLst>
            </p:cNvPr>
            <p:cNvGrpSpPr/>
            <p:nvPr/>
          </p:nvGrpSpPr>
          <p:grpSpPr>
            <a:xfrm>
              <a:off x="5395036" y="4416542"/>
              <a:ext cx="1512070" cy="1525103"/>
              <a:chOff x="5395036" y="4416542"/>
              <a:chExt cx="1512070" cy="1525103"/>
            </a:xfrm>
          </p:grpSpPr>
          <p:sp>
            <p:nvSpPr>
              <p:cNvPr id="43" name="Oval 42">
                <a:extLst>
                  <a:ext uri="{FF2B5EF4-FFF2-40B4-BE49-F238E27FC236}">
                    <a16:creationId xmlns:a16="http://schemas.microsoft.com/office/drawing/2014/main" id="{D6ACB2FB-6694-6557-000C-BBED9DE8BD7C}"/>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Rectangle 43">
                <a:extLst>
                  <a:ext uri="{FF2B5EF4-FFF2-40B4-BE49-F238E27FC236}">
                    <a16:creationId xmlns:a16="http://schemas.microsoft.com/office/drawing/2014/main" id="{B3A09E3D-430C-C676-55BF-4CD364710A81}"/>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42" name="Straight Arrow Connector 41">
              <a:extLst>
                <a:ext uri="{FF2B5EF4-FFF2-40B4-BE49-F238E27FC236}">
                  <a16:creationId xmlns:a16="http://schemas.microsoft.com/office/drawing/2014/main" id="{9A99A2B6-8B6A-A408-A401-AB24CF1A918C}"/>
                </a:ext>
              </a:extLst>
            </p:cNvPr>
            <p:cNvCxnSpPr>
              <a:stCxn id="43"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45" name="Oval 44">
            <a:extLst>
              <a:ext uri="{FF2B5EF4-FFF2-40B4-BE49-F238E27FC236}">
                <a16:creationId xmlns:a16="http://schemas.microsoft.com/office/drawing/2014/main" id="{1052201F-5A57-F9C4-E88D-4CB3CCBA051E}"/>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47" name="TextBox 46">
            <a:extLst>
              <a:ext uri="{FF2B5EF4-FFF2-40B4-BE49-F238E27FC236}">
                <a16:creationId xmlns:a16="http://schemas.microsoft.com/office/drawing/2014/main" id="{8D1BAC4A-7036-4C6C-2EA4-2F32F35C2CE1}"/>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48" name="Group 47">
            <a:extLst>
              <a:ext uri="{FF2B5EF4-FFF2-40B4-BE49-F238E27FC236}">
                <a16:creationId xmlns:a16="http://schemas.microsoft.com/office/drawing/2014/main" id="{1E6B7E2C-2B0B-BB39-5F96-DADBEC9C8E5D}"/>
              </a:ext>
            </a:extLst>
          </p:cNvPr>
          <p:cNvGrpSpPr/>
          <p:nvPr/>
        </p:nvGrpSpPr>
        <p:grpSpPr>
          <a:xfrm>
            <a:off x="8754297" y="191745"/>
            <a:ext cx="740127" cy="712807"/>
            <a:chOff x="5395036" y="4416542"/>
            <a:chExt cx="1512070" cy="1525103"/>
          </a:xfrm>
        </p:grpSpPr>
        <p:sp>
          <p:nvSpPr>
            <p:cNvPr id="49" name="Oval 48">
              <a:extLst>
                <a:ext uri="{FF2B5EF4-FFF2-40B4-BE49-F238E27FC236}">
                  <a16:creationId xmlns:a16="http://schemas.microsoft.com/office/drawing/2014/main" id="{DFB64ABA-2FF2-A7D5-1534-617B77F896D1}"/>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0" name="Rectangle 49">
              <a:extLst>
                <a:ext uri="{FF2B5EF4-FFF2-40B4-BE49-F238E27FC236}">
                  <a16:creationId xmlns:a16="http://schemas.microsoft.com/office/drawing/2014/main" id="{91297C87-DBE6-7C26-D559-6DE9D7D12C8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51" name="Straight Arrow Connector 50">
            <a:extLst>
              <a:ext uri="{FF2B5EF4-FFF2-40B4-BE49-F238E27FC236}">
                <a16:creationId xmlns:a16="http://schemas.microsoft.com/office/drawing/2014/main" id="{30D5888A-CD64-1063-E0EB-BD0FA0AF642C}"/>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2" name="Oval 51">
            <a:extLst>
              <a:ext uri="{FF2B5EF4-FFF2-40B4-BE49-F238E27FC236}">
                <a16:creationId xmlns:a16="http://schemas.microsoft.com/office/drawing/2014/main" id="{474D7E7E-DD15-E139-869E-A6CC1729C120}"/>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3" name="TextBox 52">
            <a:extLst>
              <a:ext uri="{FF2B5EF4-FFF2-40B4-BE49-F238E27FC236}">
                <a16:creationId xmlns:a16="http://schemas.microsoft.com/office/drawing/2014/main" id="{16BD698A-454F-90B9-417E-6F892F29E52E}"/>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54" name="Group 53">
            <a:extLst>
              <a:ext uri="{FF2B5EF4-FFF2-40B4-BE49-F238E27FC236}">
                <a16:creationId xmlns:a16="http://schemas.microsoft.com/office/drawing/2014/main" id="{0409112C-FE65-8AD3-ED52-B123D6214022}"/>
              </a:ext>
            </a:extLst>
          </p:cNvPr>
          <p:cNvGrpSpPr/>
          <p:nvPr/>
        </p:nvGrpSpPr>
        <p:grpSpPr>
          <a:xfrm>
            <a:off x="7936414" y="191745"/>
            <a:ext cx="852263" cy="712807"/>
            <a:chOff x="5395036" y="4416542"/>
            <a:chExt cx="1741162" cy="1525103"/>
          </a:xfrm>
        </p:grpSpPr>
        <p:grpSp>
          <p:nvGrpSpPr>
            <p:cNvPr id="55" name="Group 54">
              <a:extLst>
                <a:ext uri="{FF2B5EF4-FFF2-40B4-BE49-F238E27FC236}">
                  <a16:creationId xmlns:a16="http://schemas.microsoft.com/office/drawing/2014/main" id="{8F400882-800D-0B67-C155-AC3F77A2A63C}"/>
                </a:ext>
              </a:extLst>
            </p:cNvPr>
            <p:cNvGrpSpPr/>
            <p:nvPr/>
          </p:nvGrpSpPr>
          <p:grpSpPr>
            <a:xfrm>
              <a:off x="5395036" y="4416542"/>
              <a:ext cx="1512070" cy="1525103"/>
              <a:chOff x="5395036" y="4416542"/>
              <a:chExt cx="1512070" cy="1525103"/>
            </a:xfrm>
          </p:grpSpPr>
          <p:sp>
            <p:nvSpPr>
              <p:cNvPr id="57" name="Oval 56">
                <a:extLst>
                  <a:ext uri="{FF2B5EF4-FFF2-40B4-BE49-F238E27FC236}">
                    <a16:creationId xmlns:a16="http://schemas.microsoft.com/office/drawing/2014/main" id="{EB7E44FB-261D-313D-B9C8-AC9832E2BE0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8" name="Rectangle 57">
                <a:extLst>
                  <a:ext uri="{FF2B5EF4-FFF2-40B4-BE49-F238E27FC236}">
                    <a16:creationId xmlns:a16="http://schemas.microsoft.com/office/drawing/2014/main" id="{E07A5C09-D582-7480-B199-AF97EBAB5A17}"/>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56" name="Straight Arrow Connector 55">
              <a:extLst>
                <a:ext uri="{FF2B5EF4-FFF2-40B4-BE49-F238E27FC236}">
                  <a16:creationId xmlns:a16="http://schemas.microsoft.com/office/drawing/2014/main" id="{67772F3F-5B56-E335-0BD1-7BDF4411EB5B}"/>
                </a:ext>
              </a:extLst>
            </p:cNvPr>
            <p:cNvCxnSpPr>
              <a:stCxn id="57"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59" name="Oval 58">
            <a:extLst>
              <a:ext uri="{FF2B5EF4-FFF2-40B4-BE49-F238E27FC236}">
                <a16:creationId xmlns:a16="http://schemas.microsoft.com/office/drawing/2014/main" id="{FAE06E89-AC05-554A-E095-9ECC353F05A2}"/>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60" name="TextBox 59">
            <a:extLst>
              <a:ext uri="{FF2B5EF4-FFF2-40B4-BE49-F238E27FC236}">
                <a16:creationId xmlns:a16="http://schemas.microsoft.com/office/drawing/2014/main" id="{CF17E9BB-164E-95CF-5EE3-A76CCF3FE842}"/>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sp>
        <p:nvSpPr>
          <p:cNvPr id="61" name="TextBox 60">
            <a:extLst>
              <a:ext uri="{FF2B5EF4-FFF2-40B4-BE49-F238E27FC236}">
                <a16:creationId xmlns:a16="http://schemas.microsoft.com/office/drawing/2014/main" id="{1336C39C-6DBC-0FEC-A26B-0806A98ED890}"/>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62" name="TextBox 61">
            <a:extLst>
              <a:ext uri="{FF2B5EF4-FFF2-40B4-BE49-F238E27FC236}">
                <a16:creationId xmlns:a16="http://schemas.microsoft.com/office/drawing/2014/main" id="{038A4820-CDA4-1BAE-A831-C58327DC9BEA}"/>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63" name="TextBox 62">
            <a:extLst>
              <a:ext uri="{FF2B5EF4-FFF2-40B4-BE49-F238E27FC236}">
                <a16:creationId xmlns:a16="http://schemas.microsoft.com/office/drawing/2014/main" id="{BA63031D-B051-05CF-7F5D-466204D75693}"/>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2050" name="TextBox 2049">
            <a:extLst>
              <a:ext uri="{FF2B5EF4-FFF2-40B4-BE49-F238E27FC236}">
                <a16:creationId xmlns:a16="http://schemas.microsoft.com/office/drawing/2014/main" id="{447FA920-F0DA-617F-7F4A-3F948198EB6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grpSp>
        <p:nvGrpSpPr>
          <p:cNvPr id="67" name="Group 66">
            <a:extLst>
              <a:ext uri="{FF2B5EF4-FFF2-40B4-BE49-F238E27FC236}">
                <a16:creationId xmlns:a16="http://schemas.microsoft.com/office/drawing/2014/main" id="{5FF8CBD5-85C3-F6A8-6091-903806B9C3D3}"/>
              </a:ext>
            </a:extLst>
          </p:cNvPr>
          <p:cNvGrpSpPr/>
          <p:nvPr/>
        </p:nvGrpSpPr>
        <p:grpSpPr>
          <a:xfrm>
            <a:off x="6296689" y="197474"/>
            <a:ext cx="853034" cy="712807"/>
            <a:chOff x="5393460" y="4416542"/>
            <a:chExt cx="1742738" cy="1525103"/>
          </a:xfrm>
        </p:grpSpPr>
        <p:grpSp>
          <p:nvGrpSpPr>
            <p:cNvPr id="68" name="Group 67">
              <a:extLst>
                <a:ext uri="{FF2B5EF4-FFF2-40B4-BE49-F238E27FC236}">
                  <a16:creationId xmlns:a16="http://schemas.microsoft.com/office/drawing/2014/main" id="{E50C8949-BACF-7C53-24CB-A83EF3399F50}"/>
                </a:ext>
              </a:extLst>
            </p:cNvPr>
            <p:cNvGrpSpPr/>
            <p:nvPr/>
          </p:nvGrpSpPr>
          <p:grpSpPr>
            <a:xfrm>
              <a:off x="5395036" y="4416542"/>
              <a:ext cx="1512070" cy="1525103"/>
              <a:chOff x="5395036" y="4416542"/>
              <a:chExt cx="1512070" cy="1525103"/>
            </a:xfrm>
          </p:grpSpPr>
          <p:sp>
            <p:nvSpPr>
              <p:cNvPr id="71" name="Oval 70">
                <a:extLst>
                  <a:ext uri="{FF2B5EF4-FFF2-40B4-BE49-F238E27FC236}">
                    <a16:creationId xmlns:a16="http://schemas.microsoft.com/office/drawing/2014/main" id="{4E17E410-A663-918F-9BB3-100D5EAB42EA}"/>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2" name="Rectangle 71">
                <a:extLst>
                  <a:ext uri="{FF2B5EF4-FFF2-40B4-BE49-F238E27FC236}">
                    <a16:creationId xmlns:a16="http://schemas.microsoft.com/office/drawing/2014/main" id="{916FBA95-3D7E-0701-CD44-27C0EB0C4FB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69" name="Oval 68">
              <a:extLst>
                <a:ext uri="{FF2B5EF4-FFF2-40B4-BE49-F238E27FC236}">
                  <a16:creationId xmlns:a16="http://schemas.microsoft.com/office/drawing/2014/main" id="{C2637D7B-530C-BD22-A1E5-479441618429}"/>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70" name="Straight Arrow Connector 69">
              <a:extLst>
                <a:ext uri="{FF2B5EF4-FFF2-40B4-BE49-F238E27FC236}">
                  <a16:creationId xmlns:a16="http://schemas.microsoft.com/office/drawing/2014/main" id="{A19BD398-AB81-A3E0-AFE9-B46F56D343BB}"/>
                </a:ext>
              </a:extLst>
            </p:cNvPr>
            <p:cNvCxnSpPr>
              <a:stCxn id="71"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4" name="Oval 73">
            <a:extLst>
              <a:ext uri="{FF2B5EF4-FFF2-40B4-BE49-F238E27FC236}">
                <a16:creationId xmlns:a16="http://schemas.microsoft.com/office/drawing/2014/main" id="{27225C4E-3B61-7144-1D48-452F437B7051}"/>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86" name="TextBox 85">
            <a:extLst>
              <a:ext uri="{FF2B5EF4-FFF2-40B4-BE49-F238E27FC236}">
                <a16:creationId xmlns:a16="http://schemas.microsoft.com/office/drawing/2014/main" id="{34C316B8-7FDD-9177-1061-CC0700DEC544}"/>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87" name="TextBox 86">
            <a:extLst>
              <a:ext uri="{FF2B5EF4-FFF2-40B4-BE49-F238E27FC236}">
                <a16:creationId xmlns:a16="http://schemas.microsoft.com/office/drawing/2014/main" id="{98869CCD-3192-0E04-72F7-E8B8B249E3B9}"/>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88" name="Rectangle 87">
            <a:extLst>
              <a:ext uri="{FF2B5EF4-FFF2-40B4-BE49-F238E27FC236}">
                <a16:creationId xmlns:a16="http://schemas.microsoft.com/office/drawing/2014/main" id="{E0A8EB3F-6030-C231-5946-FB3674DFA6A0}"/>
              </a:ext>
            </a:extLst>
          </p:cNvPr>
          <p:cNvSpPr/>
          <p:nvPr/>
        </p:nvSpPr>
        <p:spPr>
          <a:xfrm>
            <a:off x="6096001" y="124895"/>
            <a:ext cx="6070470"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92" name="Group 91">
            <a:extLst>
              <a:ext uri="{FF2B5EF4-FFF2-40B4-BE49-F238E27FC236}">
                <a16:creationId xmlns:a16="http://schemas.microsoft.com/office/drawing/2014/main" id="{47969782-26F3-F15F-9792-C2C9EB5D2841}"/>
              </a:ext>
            </a:extLst>
          </p:cNvPr>
          <p:cNvGrpSpPr/>
          <p:nvPr/>
        </p:nvGrpSpPr>
        <p:grpSpPr>
          <a:xfrm>
            <a:off x="7113137" y="191745"/>
            <a:ext cx="852263" cy="712807"/>
            <a:chOff x="5395036" y="4416542"/>
            <a:chExt cx="1741162" cy="1525103"/>
          </a:xfrm>
        </p:grpSpPr>
        <p:grpSp>
          <p:nvGrpSpPr>
            <p:cNvPr id="94" name="Group 93">
              <a:extLst>
                <a:ext uri="{FF2B5EF4-FFF2-40B4-BE49-F238E27FC236}">
                  <a16:creationId xmlns:a16="http://schemas.microsoft.com/office/drawing/2014/main" id="{0050C1A0-863C-C27E-4E8B-E09E8F77DE9C}"/>
                </a:ext>
              </a:extLst>
            </p:cNvPr>
            <p:cNvGrpSpPr/>
            <p:nvPr/>
          </p:nvGrpSpPr>
          <p:grpSpPr>
            <a:xfrm>
              <a:off x="5395036" y="4416542"/>
              <a:ext cx="1512070" cy="1525103"/>
              <a:chOff x="5395036" y="4416542"/>
              <a:chExt cx="1512070" cy="1525103"/>
            </a:xfrm>
          </p:grpSpPr>
          <p:sp>
            <p:nvSpPr>
              <p:cNvPr id="290" name="Oval 289">
                <a:extLst>
                  <a:ext uri="{FF2B5EF4-FFF2-40B4-BE49-F238E27FC236}">
                    <a16:creationId xmlns:a16="http://schemas.microsoft.com/office/drawing/2014/main" id="{2F7102C6-7239-DE16-F055-A47E5B5F8DBF}"/>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1" name="Rectangle 290">
                <a:extLst>
                  <a:ext uri="{FF2B5EF4-FFF2-40B4-BE49-F238E27FC236}">
                    <a16:creationId xmlns:a16="http://schemas.microsoft.com/office/drawing/2014/main" id="{E73DA699-1B2D-7C26-E14E-31E24945B729}"/>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89" name="Straight Arrow Connector 288">
              <a:extLst>
                <a:ext uri="{FF2B5EF4-FFF2-40B4-BE49-F238E27FC236}">
                  <a16:creationId xmlns:a16="http://schemas.microsoft.com/office/drawing/2014/main" id="{348FB3F8-932A-CD2E-6E67-E49AE6DEFD9D}"/>
                </a:ext>
              </a:extLst>
            </p:cNvPr>
            <p:cNvCxnSpPr>
              <a:stCxn id="290"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6" name="Oval 295">
            <a:extLst>
              <a:ext uri="{FF2B5EF4-FFF2-40B4-BE49-F238E27FC236}">
                <a16:creationId xmlns:a16="http://schemas.microsoft.com/office/drawing/2014/main" id="{2D0EA905-09E1-B836-5BBD-6571CCC3FD52}"/>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7" name="TextBox 296">
            <a:extLst>
              <a:ext uri="{FF2B5EF4-FFF2-40B4-BE49-F238E27FC236}">
                <a16:creationId xmlns:a16="http://schemas.microsoft.com/office/drawing/2014/main" id="{3F88A5C2-FD6A-7E97-6A0A-96938922C60B}"/>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298" name="TextBox 297">
            <a:extLst>
              <a:ext uri="{FF2B5EF4-FFF2-40B4-BE49-F238E27FC236}">
                <a16:creationId xmlns:a16="http://schemas.microsoft.com/office/drawing/2014/main" id="{00A2C2EE-CA82-E323-3D37-117A05B69D21}"/>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302" name="Title 2">
            <a:extLst>
              <a:ext uri="{FF2B5EF4-FFF2-40B4-BE49-F238E27FC236}">
                <a16:creationId xmlns:a16="http://schemas.microsoft.com/office/drawing/2014/main" id="{D3F72F09-B7F5-23A5-EA67-3A233453BCB2}"/>
              </a:ext>
            </a:extLst>
          </p:cNvPr>
          <p:cNvSpPr txBox="1">
            <a:spLocks/>
          </p:cNvSpPr>
          <p:nvPr/>
        </p:nvSpPr>
        <p:spPr>
          <a:xfrm>
            <a:off x="3129204" y="241459"/>
            <a:ext cx="2622135" cy="545785"/>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800">
                <a:solidFill>
                  <a:schemeClr val="bg1">
                    <a:lumMod val="65000"/>
                  </a:schemeClr>
                </a:solidFill>
              </a:rPr>
              <a:t>   </a:t>
            </a:r>
            <a:r>
              <a:rPr lang="en-US" sz="1600" b="0">
                <a:solidFill>
                  <a:schemeClr val="bg1">
                    <a:lumMod val="65000"/>
                  </a:schemeClr>
                </a:solidFill>
              </a:rPr>
              <a:t>Supervisor </a:t>
            </a:r>
          </a:p>
          <a:p>
            <a:r>
              <a:rPr lang="en-US" sz="1600" b="0">
                <a:solidFill>
                  <a:schemeClr val="bg1">
                    <a:lumMod val="65000"/>
                  </a:schemeClr>
                </a:solidFill>
              </a:rPr>
              <a:t>   Checklist</a:t>
            </a:r>
            <a:endParaRPr lang="en-US" sz="1600" b="0"/>
          </a:p>
        </p:txBody>
      </p:sp>
      <p:sp>
        <p:nvSpPr>
          <p:cNvPr id="2" name="Slide Number Placeholder 1">
            <a:extLst>
              <a:ext uri="{FF2B5EF4-FFF2-40B4-BE49-F238E27FC236}">
                <a16:creationId xmlns:a16="http://schemas.microsoft.com/office/drawing/2014/main" id="{66EF92BF-AF92-2E6E-AB6E-9597ED73EBD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3" name="Picture 2">
            <a:extLst>
              <a:ext uri="{FF2B5EF4-FFF2-40B4-BE49-F238E27FC236}">
                <a16:creationId xmlns:a16="http://schemas.microsoft.com/office/drawing/2014/main" id="{1BE57ECF-9153-861D-9BA1-3A080EC69699}"/>
              </a:ext>
            </a:extLst>
          </p:cNvPr>
          <p:cNvPicPr>
            <a:picLocks noChangeAspect="1"/>
          </p:cNvPicPr>
          <p:nvPr/>
        </p:nvPicPr>
        <p:blipFill>
          <a:blip r:embed="rId10"/>
          <a:stretch>
            <a:fillRect/>
          </a:stretch>
        </p:blipFill>
        <p:spPr>
          <a:xfrm>
            <a:off x="5023012" y="1210573"/>
            <a:ext cx="193983" cy="207839"/>
          </a:xfrm>
          <a:prstGeom prst="rect">
            <a:avLst/>
          </a:prstGeom>
        </p:spPr>
      </p:pic>
      <p:sp>
        <p:nvSpPr>
          <p:cNvPr id="15" name="TextBox 14">
            <a:extLst>
              <a:ext uri="{FF2B5EF4-FFF2-40B4-BE49-F238E27FC236}">
                <a16:creationId xmlns:a16="http://schemas.microsoft.com/office/drawing/2014/main" id="{989F7094-F666-51F8-DA2F-84F8B0EF4894}"/>
              </a:ext>
            </a:extLst>
          </p:cNvPr>
          <p:cNvSpPr txBox="1"/>
          <p:nvPr/>
        </p:nvSpPr>
        <p:spPr>
          <a:xfrm>
            <a:off x="3549313" y="1378308"/>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16" name="TextBox 15">
            <a:extLst>
              <a:ext uri="{FF2B5EF4-FFF2-40B4-BE49-F238E27FC236}">
                <a16:creationId xmlns:a16="http://schemas.microsoft.com/office/drawing/2014/main" id="{917ED0F2-C834-6F87-2ECF-0801B76E7227}"/>
              </a:ext>
            </a:extLst>
          </p:cNvPr>
          <p:cNvSpPr txBox="1"/>
          <p:nvPr/>
        </p:nvSpPr>
        <p:spPr>
          <a:xfrm rot="16200000">
            <a:off x="277199" y="3902330"/>
            <a:ext cx="21234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19" name="TextBox 18">
            <a:extLst>
              <a:ext uri="{FF2B5EF4-FFF2-40B4-BE49-F238E27FC236}">
                <a16:creationId xmlns:a16="http://schemas.microsoft.com/office/drawing/2014/main" id="{7BAABB1A-1E68-9D11-28E0-06DD94C5211A}"/>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5" name="TextBox 4">
            <a:extLst>
              <a:ext uri="{FF2B5EF4-FFF2-40B4-BE49-F238E27FC236}">
                <a16:creationId xmlns:a16="http://schemas.microsoft.com/office/drawing/2014/main" id="{540C6DD2-4EEC-3568-3DFF-859163EE9B22}"/>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CA</a:t>
            </a:r>
          </a:p>
        </p:txBody>
      </p:sp>
    </p:spTree>
    <p:extLst>
      <p:ext uri="{BB962C8B-B14F-4D97-AF65-F5344CB8AC3E}">
        <p14:creationId xmlns:p14="http://schemas.microsoft.com/office/powerpoint/2010/main" val="17684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385929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B62D7004-BDDD-DA2A-19CD-F22B2E18D3D6}"/>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387026"/>
            <a:ext cx="8214193"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131147"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6" name="TextBox 25">
            <a:extLst>
              <a:ext uri="{FF2B5EF4-FFF2-40B4-BE49-F238E27FC236}">
                <a16:creationId xmlns:a16="http://schemas.microsoft.com/office/drawing/2014/main" id="{A168E729-3DD9-A640-6CCE-D8391ACBB2DE}"/>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I</a:t>
            </a: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SCV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Killer Bee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MS Teams (repository)</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grpSp>
        <p:nvGrpSpPr>
          <p:cNvPr id="5" name="Group 4">
            <a:extLst>
              <a:ext uri="{FF2B5EF4-FFF2-40B4-BE49-F238E27FC236}">
                <a16:creationId xmlns:a16="http://schemas.microsoft.com/office/drawing/2014/main" id="{5389BA94-3282-D7D4-DCA3-0C0EC30EC06A}"/>
              </a:ext>
            </a:extLst>
          </p:cNvPr>
          <p:cNvGrpSpPr/>
          <p:nvPr/>
        </p:nvGrpSpPr>
        <p:grpSpPr>
          <a:xfrm>
            <a:off x="11200868" y="186017"/>
            <a:ext cx="852263" cy="712807"/>
            <a:chOff x="5395036" y="4416542"/>
            <a:chExt cx="1741162" cy="1525103"/>
          </a:xfrm>
        </p:grpSpPr>
        <p:grpSp>
          <p:nvGrpSpPr>
            <p:cNvPr id="11" name="Group 10">
              <a:extLst>
                <a:ext uri="{FF2B5EF4-FFF2-40B4-BE49-F238E27FC236}">
                  <a16:creationId xmlns:a16="http://schemas.microsoft.com/office/drawing/2014/main" id="{37B12944-45EE-F49B-58FD-5DA04F69FC3C}"/>
                </a:ext>
              </a:extLst>
            </p:cNvPr>
            <p:cNvGrpSpPr/>
            <p:nvPr/>
          </p:nvGrpSpPr>
          <p:grpSpPr>
            <a:xfrm>
              <a:off x="5395036" y="4416542"/>
              <a:ext cx="1512070" cy="1525103"/>
              <a:chOff x="5395036" y="4416542"/>
              <a:chExt cx="1512070" cy="1525103"/>
            </a:xfrm>
          </p:grpSpPr>
          <p:sp>
            <p:nvSpPr>
              <p:cNvPr id="13" name="Oval 12">
                <a:extLst>
                  <a:ext uri="{FF2B5EF4-FFF2-40B4-BE49-F238E27FC236}">
                    <a16:creationId xmlns:a16="http://schemas.microsoft.com/office/drawing/2014/main" id="{4C8D70A8-C865-5815-A3C3-6ACFCBFC6F91}"/>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0BFB4C9-37C7-0E03-EA4E-08D123C754A4}"/>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2" name="Straight Arrow Connector 11">
              <a:extLst>
                <a:ext uri="{FF2B5EF4-FFF2-40B4-BE49-F238E27FC236}">
                  <a16:creationId xmlns:a16="http://schemas.microsoft.com/office/drawing/2014/main" id="{11D41792-9FA9-AFAD-0281-B0740964F6F8}"/>
                </a:ext>
              </a:extLst>
            </p:cNvPr>
            <p:cNvCxnSpPr>
              <a:stCxn id="13"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 name="Oval 8">
            <a:extLst>
              <a:ext uri="{FF2B5EF4-FFF2-40B4-BE49-F238E27FC236}">
                <a16:creationId xmlns:a16="http://schemas.microsoft.com/office/drawing/2014/main" id="{54D39698-01A2-2D25-E12D-152F3160C00F}"/>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B9BA5184-3065-83AD-D215-0EF4AABECC92}"/>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16" name="Group 15">
            <a:extLst>
              <a:ext uri="{FF2B5EF4-FFF2-40B4-BE49-F238E27FC236}">
                <a16:creationId xmlns:a16="http://schemas.microsoft.com/office/drawing/2014/main" id="{D58FCD25-6145-1B57-BDEB-7FCA39F81C31}"/>
              </a:ext>
            </a:extLst>
          </p:cNvPr>
          <p:cNvGrpSpPr/>
          <p:nvPr/>
        </p:nvGrpSpPr>
        <p:grpSpPr>
          <a:xfrm>
            <a:off x="10383897" y="186017"/>
            <a:ext cx="852263" cy="712807"/>
            <a:chOff x="5395036" y="4416542"/>
            <a:chExt cx="1741162" cy="1525103"/>
          </a:xfrm>
        </p:grpSpPr>
        <p:grpSp>
          <p:nvGrpSpPr>
            <p:cNvPr id="29" name="Group 28">
              <a:extLst>
                <a:ext uri="{FF2B5EF4-FFF2-40B4-BE49-F238E27FC236}">
                  <a16:creationId xmlns:a16="http://schemas.microsoft.com/office/drawing/2014/main" id="{4C77DA19-B98A-EB7B-0453-A44ADAAA0953}"/>
                </a:ext>
              </a:extLst>
            </p:cNvPr>
            <p:cNvGrpSpPr/>
            <p:nvPr/>
          </p:nvGrpSpPr>
          <p:grpSpPr>
            <a:xfrm>
              <a:off x="5395036" y="4416542"/>
              <a:ext cx="1512070" cy="1525103"/>
              <a:chOff x="5395036" y="4416542"/>
              <a:chExt cx="1512070" cy="1525103"/>
            </a:xfrm>
          </p:grpSpPr>
          <p:sp>
            <p:nvSpPr>
              <p:cNvPr id="31" name="Oval 30">
                <a:extLst>
                  <a:ext uri="{FF2B5EF4-FFF2-40B4-BE49-F238E27FC236}">
                    <a16:creationId xmlns:a16="http://schemas.microsoft.com/office/drawing/2014/main" id="{C4AA0BCB-880A-08B1-9AE1-813BFFA232AE}"/>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ctangle 31">
                <a:extLst>
                  <a:ext uri="{FF2B5EF4-FFF2-40B4-BE49-F238E27FC236}">
                    <a16:creationId xmlns:a16="http://schemas.microsoft.com/office/drawing/2014/main" id="{9151DBD9-FDC7-238E-8909-79FC018737F3}"/>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0" name="Straight Arrow Connector 29">
              <a:extLst>
                <a:ext uri="{FF2B5EF4-FFF2-40B4-BE49-F238E27FC236}">
                  <a16:creationId xmlns:a16="http://schemas.microsoft.com/office/drawing/2014/main" id="{0CEE9426-7D3B-3775-9121-57B4FBC5AFD3}"/>
                </a:ext>
              </a:extLst>
            </p:cNvPr>
            <p:cNvCxnSpPr>
              <a:stCxn id="31"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1" name="Oval 20">
            <a:extLst>
              <a:ext uri="{FF2B5EF4-FFF2-40B4-BE49-F238E27FC236}">
                <a16:creationId xmlns:a16="http://schemas.microsoft.com/office/drawing/2014/main" id="{7150E5CA-0A61-3BA8-72F8-1A782EFA0AFB}"/>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8" name="TextBox 27">
            <a:extLst>
              <a:ext uri="{FF2B5EF4-FFF2-40B4-BE49-F238E27FC236}">
                <a16:creationId xmlns:a16="http://schemas.microsoft.com/office/drawing/2014/main" id="{CE9F3613-2B42-8C18-08D7-2959B2ED019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38" name="Group 37">
            <a:extLst>
              <a:ext uri="{FF2B5EF4-FFF2-40B4-BE49-F238E27FC236}">
                <a16:creationId xmlns:a16="http://schemas.microsoft.com/office/drawing/2014/main" id="{DE3D1FF4-8F6B-E7FD-D739-F8A2211E7215}"/>
              </a:ext>
            </a:extLst>
          </p:cNvPr>
          <p:cNvGrpSpPr/>
          <p:nvPr/>
        </p:nvGrpSpPr>
        <p:grpSpPr>
          <a:xfrm>
            <a:off x="9569970" y="186017"/>
            <a:ext cx="852263" cy="712807"/>
            <a:chOff x="5395036" y="4416542"/>
            <a:chExt cx="1741162" cy="1525103"/>
          </a:xfrm>
        </p:grpSpPr>
        <p:grpSp>
          <p:nvGrpSpPr>
            <p:cNvPr id="42" name="Group 41">
              <a:extLst>
                <a:ext uri="{FF2B5EF4-FFF2-40B4-BE49-F238E27FC236}">
                  <a16:creationId xmlns:a16="http://schemas.microsoft.com/office/drawing/2014/main" id="{9E7593E7-A455-7319-C991-EFF9B686A979}"/>
                </a:ext>
              </a:extLst>
            </p:cNvPr>
            <p:cNvGrpSpPr/>
            <p:nvPr/>
          </p:nvGrpSpPr>
          <p:grpSpPr>
            <a:xfrm>
              <a:off x="5395036" y="4416542"/>
              <a:ext cx="1512070" cy="1525103"/>
              <a:chOff x="5395036" y="4416542"/>
              <a:chExt cx="1512070" cy="1525103"/>
            </a:xfrm>
          </p:grpSpPr>
          <p:sp>
            <p:nvSpPr>
              <p:cNvPr id="44" name="Oval 43">
                <a:extLst>
                  <a:ext uri="{FF2B5EF4-FFF2-40B4-BE49-F238E27FC236}">
                    <a16:creationId xmlns:a16="http://schemas.microsoft.com/office/drawing/2014/main" id="{F2FB58C4-5E16-8DA3-F3FE-8C4DB4555664}"/>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Rectangle 44">
                <a:extLst>
                  <a:ext uri="{FF2B5EF4-FFF2-40B4-BE49-F238E27FC236}">
                    <a16:creationId xmlns:a16="http://schemas.microsoft.com/office/drawing/2014/main" id="{B50BD192-9BB0-F0DD-5590-6AB964C5D877}"/>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43" name="Straight Arrow Connector 42">
              <a:extLst>
                <a:ext uri="{FF2B5EF4-FFF2-40B4-BE49-F238E27FC236}">
                  <a16:creationId xmlns:a16="http://schemas.microsoft.com/office/drawing/2014/main" id="{536F8061-B518-B893-9537-D1B7526A2DA7}"/>
                </a:ext>
              </a:extLst>
            </p:cNvPr>
            <p:cNvCxnSpPr>
              <a:stCxn id="44"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40" name="Oval 39">
            <a:extLst>
              <a:ext uri="{FF2B5EF4-FFF2-40B4-BE49-F238E27FC236}">
                <a16:creationId xmlns:a16="http://schemas.microsoft.com/office/drawing/2014/main" id="{4207E5B9-5690-F5F1-05FC-1F7FAD3EE414}"/>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654A7B83-9CAF-3FE6-3EC1-BA0A4634DF94}"/>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51" name="Group 50">
            <a:extLst>
              <a:ext uri="{FF2B5EF4-FFF2-40B4-BE49-F238E27FC236}">
                <a16:creationId xmlns:a16="http://schemas.microsoft.com/office/drawing/2014/main" id="{FEB6E37C-45BC-5DE1-99D3-35473D9EF2B1}"/>
              </a:ext>
            </a:extLst>
          </p:cNvPr>
          <p:cNvGrpSpPr/>
          <p:nvPr/>
        </p:nvGrpSpPr>
        <p:grpSpPr>
          <a:xfrm>
            <a:off x="8754297" y="191745"/>
            <a:ext cx="740127" cy="712807"/>
            <a:chOff x="5395036" y="4416542"/>
            <a:chExt cx="1512070" cy="1525103"/>
          </a:xfrm>
        </p:grpSpPr>
        <p:sp>
          <p:nvSpPr>
            <p:cNvPr id="53" name="Oval 52">
              <a:extLst>
                <a:ext uri="{FF2B5EF4-FFF2-40B4-BE49-F238E27FC236}">
                  <a16:creationId xmlns:a16="http://schemas.microsoft.com/office/drawing/2014/main" id="{B3A67C79-C445-06BC-EB7E-5110A2CDC779}"/>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4" name="Rectangle 53">
              <a:extLst>
                <a:ext uri="{FF2B5EF4-FFF2-40B4-BE49-F238E27FC236}">
                  <a16:creationId xmlns:a16="http://schemas.microsoft.com/office/drawing/2014/main" id="{6A4DB0BF-0DB9-E644-3601-B319E37D80F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52" name="Straight Arrow Connector 51">
            <a:extLst>
              <a:ext uri="{FF2B5EF4-FFF2-40B4-BE49-F238E27FC236}">
                <a16:creationId xmlns:a16="http://schemas.microsoft.com/office/drawing/2014/main" id="{1931AAE9-CF0F-E75E-8A72-B5E4F376B637}"/>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9" name="Oval 48">
            <a:extLst>
              <a:ext uri="{FF2B5EF4-FFF2-40B4-BE49-F238E27FC236}">
                <a16:creationId xmlns:a16="http://schemas.microsoft.com/office/drawing/2014/main" id="{CD7A95D6-D0E5-137B-CB97-2C0AA789169D}"/>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0" name="TextBox 49">
            <a:extLst>
              <a:ext uri="{FF2B5EF4-FFF2-40B4-BE49-F238E27FC236}">
                <a16:creationId xmlns:a16="http://schemas.microsoft.com/office/drawing/2014/main" id="{C90E5DB3-E3DB-25B4-A23C-555E901716B9}"/>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sp>
        <p:nvSpPr>
          <p:cNvPr id="116" name="TextBox 115">
            <a:extLst>
              <a:ext uri="{FF2B5EF4-FFF2-40B4-BE49-F238E27FC236}">
                <a16:creationId xmlns:a16="http://schemas.microsoft.com/office/drawing/2014/main" id="{AA24FE9E-7996-4110-41DC-930028657FC1}"/>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117" name="TextBox 116">
            <a:extLst>
              <a:ext uri="{FF2B5EF4-FFF2-40B4-BE49-F238E27FC236}">
                <a16:creationId xmlns:a16="http://schemas.microsoft.com/office/drawing/2014/main" id="{DEF9F5CE-CB2D-EF4B-8ECC-A39E393038D3}"/>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118" name="TextBox 117">
            <a:extLst>
              <a:ext uri="{FF2B5EF4-FFF2-40B4-BE49-F238E27FC236}">
                <a16:creationId xmlns:a16="http://schemas.microsoft.com/office/drawing/2014/main" id="{E784FE95-260A-083E-F482-645C6386295D}"/>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grpSp>
        <p:nvGrpSpPr>
          <p:cNvPr id="104" name="Group 103">
            <a:extLst>
              <a:ext uri="{FF2B5EF4-FFF2-40B4-BE49-F238E27FC236}">
                <a16:creationId xmlns:a16="http://schemas.microsoft.com/office/drawing/2014/main" id="{7052B591-C170-792E-25C0-684D1E6B6F6B}"/>
              </a:ext>
            </a:extLst>
          </p:cNvPr>
          <p:cNvGrpSpPr/>
          <p:nvPr/>
        </p:nvGrpSpPr>
        <p:grpSpPr>
          <a:xfrm>
            <a:off x="6296689" y="197474"/>
            <a:ext cx="853034" cy="712807"/>
            <a:chOff x="5393460" y="4416542"/>
            <a:chExt cx="1742738" cy="1525103"/>
          </a:xfrm>
        </p:grpSpPr>
        <p:grpSp>
          <p:nvGrpSpPr>
            <p:cNvPr id="108" name="Group 107">
              <a:extLst>
                <a:ext uri="{FF2B5EF4-FFF2-40B4-BE49-F238E27FC236}">
                  <a16:creationId xmlns:a16="http://schemas.microsoft.com/office/drawing/2014/main" id="{32DF1396-C3B4-3C39-FEC1-3F3B65B2F860}"/>
                </a:ext>
              </a:extLst>
            </p:cNvPr>
            <p:cNvGrpSpPr/>
            <p:nvPr/>
          </p:nvGrpSpPr>
          <p:grpSpPr>
            <a:xfrm>
              <a:off x="5395036" y="4416542"/>
              <a:ext cx="1512070" cy="1525103"/>
              <a:chOff x="5395036" y="4416542"/>
              <a:chExt cx="1512070" cy="1525103"/>
            </a:xfrm>
          </p:grpSpPr>
          <p:sp>
            <p:nvSpPr>
              <p:cNvPr id="111" name="Oval 110">
                <a:extLst>
                  <a:ext uri="{FF2B5EF4-FFF2-40B4-BE49-F238E27FC236}">
                    <a16:creationId xmlns:a16="http://schemas.microsoft.com/office/drawing/2014/main" id="{EA6FEABE-3791-045F-BEAC-FCF43F9F4AC1}"/>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2" name="Rectangle 111">
                <a:extLst>
                  <a:ext uri="{FF2B5EF4-FFF2-40B4-BE49-F238E27FC236}">
                    <a16:creationId xmlns:a16="http://schemas.microsoft.com/office/drawing/2014/main" id="{F71C6EB9-D534-490D-95F4-1C0FE38D5215}"/>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109" name="Oval 108">
              <a:extLst>
                <a:ext uri="{FF2B5EF4-FFF2-40B4-BE49-F238E27FC236}">
                  <a16:creationId xmlns:a16="http://schemas.microsoft.com/office/drawing/2014/main" id="{BDFBAC76-768A-4886-D014-E5D7E89062DA}"/>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110" name="Straight Arrow Connector 109">
              <a:extLst>
                <a:ext uri="{FF2B5EF4-FFF2-40B4-BE49-F238E27FC236}">
                  <a16:creationId xmlns:a16="http://schemas.microsoft.com/office/drawing/2014/main" id="{6F6EDD14-9C96-7707-873D-A03327A65ABD}"/>
                </a:ext>
              </a:extLst>
            </p:cNvPr>
            <p:cNvCxnSpPr>
              <a:stCxn id="111"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6" name="Oval 105">
            <a:extLst>
              <a:ext uri="{FF2B5EF4-FFF2-40B4-BE49-F238E27FC236}">
                <a16:creationId xmlns:a16="http://schemas.microsoft.com/office/drawing/2014/main" id="{418909D1-436E-0769-E096-61A7148D5E01}"/>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7" name="TextBox 106">
            <a:extLst>
              <a:ext uri="{FF2B5EF4-FFF2-40B4-BE49-F238E27FC236}">
                <a16:creationId xmlns:a16="http://schemas.microsoft.com/office/drawing/2014/main" id="{94D1B9EE-7583-10D1-DB92-47217CB4F078}"/>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113" name="TextBox 112">
            <a:extLst>
              <a:ext uri="{FF2B5EF4-FFF2-40B4-BE49-F238E27FC236}">
                <a16:creationId xmlns:a16="http://schemas.microsoft.com/office/drawing/2014/main" id="{47370099-3A22-ABDA-3BEE-B57BD107084E}"/>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9" name="TextBox 38">
            <a:extLst>
              <a:ext uri="{FF2B5EF4-FFF2-40B4-BE49-F238E27FC236}">
                <a16:creationId xmlns:a16="http://schemas.microsoft.com/office/drawing/2014/main" id="{054E0478-1618-E0D8-92A5-DEB11E440628}"/>
              </a:ext>
            </a:extLst>
          </p:cNvPr>
          <p:cNvSpPr txBox="1"/>
          <p:nvPr/>
        </p:nvSpPr>
        <p:spPr>
          <a:xfrm>
            <a:off x="3714937" y="5666011"/>
            <a:ext cx="75720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It is expected to have the planner always engaged with SCIS lead to execute main planning activities</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grpSp>
        <p:nvGrpSpPr>
          <p:cNvPr id="94" name="Group 93">
            <a:extLst>
              <a:ext uri="{FF2B5EF4-FFF2-40B4-BE49-F238E27FC236}">
                <a16:creationId xmlns:a16="http://schemas.microsoft.com/office/drawing/2014/main" id="{B462DB84-A440-6BF8-BE15-105A607542B4}"/>
              </a:ext>
            </a:extLst>
          </p:cNvPr>
          <p:cNvGrpSpPr/>
          <p:nvPr/>
        </p:nvGrpSpPr>
        <p:grpSpPr>
          <a:xfrm>
            <a:off x="7113137" y="191745"/>
            <a:ext cx="852263" cy="712807"/>
            <a:chOff x="5395036" y="4416542"/>
            <a:chExt cx="1741162" cy="1525103"/>
          </a:xfrm>
        </p:grpSpPr>
        <p:grpSp>
          <p:nvGrpSpPr>
            <p:cNvPr id="99" name="Group 98">
              <a:extLst>
                <a:ext uri="{FF2B5EF4-FFF2-40B4-BE49-F238E27FC236}">
                  <a16:creationId xmlns:a16="http://schemas.microsoft.com/office/drawing/2014/main" id="{4B91189D-7349-5710-B7A6-D924EF0D51AB}"/>
                </a:ext>
              </a:extLst>
            </p:cNvPr>
            <p:cNvGrpSpPr/>
            <p:nvPr/>
          </p:nvGrpSpPr>
          <p:grpSpPr>
            <a:xfrm>
              <a:off x="5395036" y="4416542"/>
              <a:ext cx="1512070" cy="1525103"/>
              <a:chOff x="5395036" y="4416542"/>
              <a:chExt cx="1512070" cy="1525103"/>
            </a:xfrm>
          </p:grpSpPr>
          <p:sp>
            <p:nvSpPr>
              <p:cNvPr id="101" name="Oval 100">
                <a:extLst>
                  <a:ext uri="{FF2B5EF4-FFF2-40B4-BE49-F238E27FC236}">
                    <a16:creationId xmlns:a16="http://schemas.microsoft.com/office/drawing/2014/main" id="{93145284-5262-69A0-688A-920066552D2D}"/>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2" name="Rectangle 101">
                <a:extLst>
                  <a:ext uri="{FF2B5EF4-FFF2-40B4-BE49-F238E27FC236}">
                    <a16:creationId xmlns:a16="http://schemas.microsoft.com/office/drawing/2014/main" id="{CB0961E9-A9CC-1F7A-8B92-A4BD5E71746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00" name="Straight Arrow Connector 99">
              <a:extLst>
                <a:ext uri="{FF2B5EF4-FFF2-40B4-BE49-F238E27FC236}">
                  <a16:creationId xmlns:a16="http://schemas.microsoft.com/office/drawing/2014/main" id="{D99399E8-F20C-30EB-916E-357528628C25}"/>
                </a:ext>
              </a:extLst>
            </p:cNvPr>
            <p:cNvCxnSpPr>
              <a:stCxn id="101"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6" name="Oval 95">
            <a:extLst>
              <a:ext uri="{FF2B5EF4-FFF2-40B4-BE49-F238E27FC236}">
                <a16:creationId xmlns:a16="http://schemas.microsoft.com/office/drawing/2014/main" id="{17C7D011-CC8D-BB27-F5E2-783F44AAF74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97" name="TextBox 96">
            <a:extLst>
              <a:ext uri="{FF2B5EF4-FFF2-40B4-BE49-F238E27FC236}">
                <a16:creationId xmlns:a16="http://schemas.microsoft.com/office/drawing/2014/main" id="{92B9061E-1FEE-BFA5-4E3C-4C4DE2511A0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114" name="TextBox 113">
            <a:extLst>
              <a:ext uri="{FF2B5EF4-FFF2-40B4-BE49-F238E27FC236}">
                <a16:creationId xmlns:a16="http://schemas.microsoft.com/office/drawing/2014/main" id="{93BF6762-30CA-C230-1B42-9CCE8A80B727}"/>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pic>
        <p:nvPicPr>
          <p:cNvPr id="37" name="Picture 36" descr="Graphical user interface, application&#10;&#10;Description automatically generated">
            <a:extLst>
              <a:ext uri="{FF2B5EF4-FFF2-40B4-BE49-F238E27FC236}">
                <a16:creationId xmlns:a16="http://schemas.microsoft.com/office/drawing/2014/main" id="{EBB5F349-7196-7B49-CEC8-6E6E6B275E15}"/>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57896" y="4148970"/>
            <a:ext cx="675501" cy="749628"/>
          </a:xfrm>
          <a:prstGeom prst="rect">
            <a:avLst/>
          </a:prstGeom>
        </p:spPr>
      </p:pic>
      <p:sp>
        <p:nvSpPr>
          <p:cNvPr id="47" name="TextBox 46">
            <a:extLst>
              <a:ext uri="{FF2B5EF4-FFF2-40B4-BE49-F238E27FC236}">
                <a16:creationId xmlns:a16="http://schemas.microsoft.com/office/drawing/2014/main" id="{FE65FB01-6189-0FE4-77A4-1671A36AC1A0}"/>
              </a:ext>
            </a:extLst>
          </p:cNvPr>
          <p:cNvSpPr txBox="1"/>
          <p:nvPr/>
        </p:nvSpPr>
        <p:spPr>
          <a:xfrm>
            <a:off x="2375995" y="3366225"/>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58382" y="1286745"/>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287" y="1449169"/>
            <a:ext cx="206970" cy="206970"/>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C627E313-F23F-C62F-0996-BC1BEDD7E25A}"/>
              </a:ext>
            </a:extLst>
          </p:cNvPr>
          <p:cNvCxnSpPr>
            <a:cxnSpLocks/>
          </p:cNvCxnSpPr>
          <p:nvPr/>
        </p:nvCxnSpPr>
        <p:spPr>
          <a:xfrm flipH="1">
            <a:off x="1782489" y="4033104"/>
            <a:ext cx="101470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89"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352" r="15746"/>
          <a:stretch/>
        </p:blipFill>
        <p:spPr bwMode="auto">
          <a:xfrm>
            <a:off x="4974305" y="1646079"/>
            <a:ext cx="308499" cy="245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E94E4EE-64EB-5589-A63C-30580BC63BF7}"/>
              </a:ext>
            </a:extLst>
          </p:cNvPr>
          <p:cNvSpPr/>
          <p:nvPr/>
        </p:nvSpPr>
        <p:spPr>
          <a:xfrm>
            <a:off x="6096001" y="124895"/>
            <a:ext cx="6070470"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56" name="Group 55">
            <a:extLst>
              <a:ext uri="{FF2B5EF4-FFF2-40B4-BE49-F238E27FC236}">
                <a16:creationId xmlns:a16="http://schemas.microsoft.com/office/drawing/2014/main" id="{1A77DF82-8817-40EB-A6D8-FD7817DC7795}"/>
              </a:ext>
            </a:extLst>
          </p:cNvPr>
          <p:cNvGrpSpPr/>
          <p:nvPr/>
        </p:nvGrpSpPr>
        <p:grpSpPr>
          <a:xfrm>
            <a:off x="7936414" y="191745"/>
            <a:ext cx="852263" cy="712807"/>
            <a:chOff x="5395036" y="4416542"/>
            <a:chExt cx="1741162" cy="1525103"/>
          </a:xfrm>
        </p:grpSpPr>
        <p:grpSp>
          <p:nvGrpSpPr>
            <p:cNvPr id="60" name="Group 59">
              <a:extLst>
                <a:ext uri="{FF2B5EF4-FFF2-40B4-BE49-F238E27FC236}">
                  <a16:creationId xmlns:a16="http://schemas.microsoft.com/office/drawing/2014/main" id="{B18E1E85-F614-B841-DFB0-B9E13E632F9A}"/>
                </a:ext>
              </a:extLst>
            </p:cNvPr>
            <p:cNvGrpSpPr/>
            <p:nvPr/>
          </p:nvGrpSpPr>
          <p:grpSpPr>
            <a:xfrm>
              <a:off x="5395036" y="4416542"/>
              <a:ext cx="1512070" cy="1525103"/>
              <a:chOff x="5395036" y="4416542"/>
              <a:chExt cx="1512070" cy="1525103"/>
            </a:xfrm>
          </p:grpSpPr>
          <p:sp>
            <p:nvSpPr>
              <p:cNvPr id="62" name="Oval 61">
                <a:extLst>
                  <a:ext uri="{FF2B5EF4-FFF2-40B4-BE49-F238E27FC236}">
                    <a16:creationId xmlns:a16="http://schemas.microsoft.com/office/drawing/2014/main" id="{1BAECE99-1786-9837-F416-6188D2CF25FC}"/>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72912FF7-3E30-2CBF-C2D0-2A195BED3AF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61" name="Straight Arrow Connector 60">
              <a:extLst>
                <a:ext uri="{FF2B5EF4-FFF2-40B4-BE49-F238E27FC236}">
                  <a16:creationId xmlns:a16="http://schemas.microsoft.com/office/drawing/2014/main" id="{6F1C42C2-B3BE-25C1-87D0-8B0CDE1CCCAA}"/>
                </a:ext>
              </a:extLst>
            </p:cNvPr>
            <p:cNvCxnSpPr>
              <a:stCxn id="6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58" name="Oval 57">
            <a:extLst>
              <a:ext uri="{FF2B5EF4-FFF2-40B4-BE49-F238E27FC236}">
                <a16:creationId xmlns:a16="http://schemas.microsoft.com/office/drawing/2014/main" id="{4AFC2850-C9AB-EB8B-EE8C-357972C49B50}"/>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9" name="TextBox 58">
            <a:extLst>
              <a:ext uri="{FF2B5EF4-FFF2-40B4-BE49-F238E27FC236}">
                <a16:creationId xmlns:a16="http://schemas.microsoft.com/office/drawing/2014/main" id="{C7566C38-34EF-EEC2-F65D-62665F9F0F17}"/>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sp>
        <p:nvSpPr>
          <p:cNvPr id="115" name="TextBox 114">
            <a:extLst>
              <a:ext uri="{FF2B5EF4-FFF2-40B4-BE49-F238E27FC236}">
                <a16:creationId xmlns:a16="http://schemas.microsoft.com/office/drawing/2014/main" id="{B5135025-6BDA-BEC8-57F4-4C1C3C3C399E}"/>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 name="TextBox 6">
            <a:extLst>
              <a:ext uri="{FF2B5EF4-FFF2-40B4-BE49-F238E27FC236}">
                <a16:creationId xmlns:a16="http://schemas.microsoft.com/office/drawing/2014/main" id="{C633728C-9F86-6E8C-C636-2FEC612C5141}"/>
              </a:ext>
            </a:extLst>
          </p:cNvPr>
          <p:cNvSpPr txBox="1"/>
          <p:nvPr/>
        </p:nvSpPr>
        <p:spPr>
          <a:xfrm>
            <a:off x="3520202" y="3150781"/>
            <a:ext cx="3954773" cy="707886"/>
          </a:xfrm>
          <a:prstGeom prst="rect">
            <a:avLst/>
          </a:prstGeom>
          <a:noFill/>
        </p:spPr>
        <p:txBody>
          <a:bodyPr wrap="square" rtlCol="0">
            <a:spAutoFit/>
          </a:bodyPr>
          <a:lstStyle/>
          <a:p>
            <a:pPr marL="285750" indent="-285750">
              <a:buFont typeface="Arial" panose="020B0604020202020204" pitchFamily="34" charset="0"/>
              <a:buChar char="•"/>
            </a:pPr>
            <a:r>
              <a:rPr lang="en-US" sz="1000"/>
              <a:t>Communicate the impact timing</a:t>
            </a:r>
          </a:p>
          <a:p>
            <a:pPr marL="285750" indent="-285750">
              <a:buFont typeface="Arial" panose="020B0604020202020204" pitchFamily="34" charset="0"/>
              <a:buChar char="•"/>
            </a:pPr>
            <a:r>
              <a:rPr lang="en-US" sz="1000"/>
              <a:t>Look at EDI to determine corrective actions</a:t>
            </a:r>
          </a:p>
          <a:p>
            <a:pPr marL="285750" indent="-285750">
              <a:buFont typeface="Arial" panose="020B0604020202020204" pitchFamily="34" charset="0"/>
              <a:buChar char="•"/>
            </a:pPr>
            <a:r>
              <a:rPr lang="en-US" sz="1000"/>
              <a:t>Set up any required transportation</a:t>
            </a:r>
          </a:p>
          <a:p>
            <a:pPr marL="285750" indent="-285750">
              <a:buFont typeface="Arial" panose="020B0604020202020204" pitchFamily="34" charset="0"/>
              <a:buChar char="•"/>
            </a:pPr>
            <a:r>
              <a:rPr lang="en-US" sz="1000"/>
              <a:t>Relay status to plant staff</a:t>
            </a:r>
          </a:p>
        </p:txBody>
      </p:sp>
      <p:sp>
        <p:nvSpPr>
          <p:cNvPr id="8" name="TextBox 7">
            <a:extLst>
              <a:ext uri="{FF2B5EF4-FFF2-40B4-BE49-F238E27FC236}">
                <a16:creationId xmlns:a16="http://schemas.microsoft.com/office/drawing/2014/main" id="{D0F42CC7-2033-3828-ACE4-1FAA95531C4D}"/>
              </a:ext>
            </a:extLst>
          </p:cNvPr>
          <p:cNvSpPr txBox="1"/>
          <p:nvPr/>
        </p:nvSpPr>
        <p:spPr>
          <a:xfrm>
            <a:off x="7669188" y="2996893"/>
            <a:ext cx="4213968" cy="1015663"/>
          </a:xfrm>
          <a:prstGeom prst="rect">
            <a:avLst/>
          </a:prstGeom>
          <a:noFill/>
        </p:spPr>
        <p:txBody>
          <a:bodyPr wrap="square" rtlCol="0">
            <a:spAutoFit/>
          </a:bodyPr>
          <a:lstStyle/>
          <a:p>
            <a:pPr marL="171450" indent="-171450">
              <a:buFont typeface="Arial" panose="020B0604020202020204" pitchFamily="34" charset="0"/>
              <a:buChar char="•"/>
            </a:pPr>
            <a:r>
              <a:rPr lang="en-US" sz="1000"/>
              <a:t>Planner updates the impact timing as necessary</a:t>
            </a:r>
          </a:p>
          <a:p>
            <a:pPr marL="171450" indent="-171450">
              <a:buFont typeface="Arial" panose="020B0604020202020204" pitchFamily="34" charset="0"/>
              <a:buChar char="•"/>
            </a:pPr>
            <a:r>
              <a:rPr lang="en-US" sz="1000"/>
              <a:t>Pull EDI history from Power BI reports and review with supplier</a:t>
            </a:r>
          </a:p>
          <a:p>
            <a:pPr marL="628650" lvl="1" indent="-171450">
              <a:buFont typeface="Arial" panose="020B0604020202020204" pitchFamily="34" charset="0"/>
              <a:buChar char="•"/>
            </a:pPr>
            <a:r>
              <a:rPr lang="en-US" sz="1000"/>
              <a:t>Adjust EDI parameters as required to right size buffers</a:t>
            </a:r>
          </a:p>
          <a:p>
            <a:pPr marL="171450" indent="-171450">
              <a:buFont typeface="Arial" panose="020B0604020202020204" pitchFamily="34" charset="0"/>
              <a:buChar char="•"/>
            </a:pPr>
            <a:r>
              <a:rPr lang="en-US" sz="1000"/>
              <a:t>Provides shipping needs to Ryder and RXO</a:t>
            </a:r>
          </a:p>
          <a:p>
            <a:pPr marL="171450" indent="-171450">
              <a:buFont typeface="Arial" panose="020B0604020202020204" pitchFamily="34" charset="0"/>
              <a:buChar char="•"/>
            </a:pPr>
            <a:r>
              <a:rPr lang="en-US" sz="1000"/>
              <a:t>Attend and participate in meetings</a:t>
            </a:r>
          </a:p>
          <a:p>
            <a:pPr marL="171450" indent="-171450">
              <a:buFont typeface="Arial" panose="020B0604020202020204" pitchFamily="34" charset="0"/>
              <a:buChar char="•"/>
            </a:pPr>
            <a:endParaRPr lang="en-US" sz="1000"/>
          </a:p>
        </p:txBody>
      </p:sp>
      <p:sp>
        <p:nvSpPr>
          <p:cNvPr id="19" name="TextBox 18">
            <a:extLst>
              <a:ext uri="{FF2B5EF4-FFF2-40B4-BE49-F238E27FC236}">
                <a16:creationId xmlns:a16="http://schemas.microsoft.com/office/drawing/2014/main" id="{EF2EF483-98BC-2F8A-17E2-23FC27A40714}"/>
              </a:ext>
            </a:extLst>
          </p:cNvPr>
          <p:cNvSpPr txBox="1"/>
          <p:nvPr/>
        </p:nvSpPr>
        <p:spPr>
          <a:xfrm>
            <a:off x="3550591" y="4306578"/>
            <a:ext cx="3954773" cy="861774"/>
          </a:xfrm>
          <a:prstGeom prst="rect">
            <a:avLst/>
          </a:prstGeom>
          <a:noFill/>
        </p:spPr>
        <p:txBody>
          <a:bodyPr wrap="square" rtlCol="0">
            <a:spAutoFit/>
          </a:bodyPr>
          <a:lstStyle/>
          <a:p>
            <a:pPr marL="285750" indent="-285750">
              <a:buFont typeface="Arial" panose="020B0604020202020204" pitchFamily="34" charset="0"/>
              <a:buChar char="•"/>
            </a:pPr>
            <a:r>
              <a:rPr lang="en-US" sz="1000"/>
              <a:t>Escalate within the supplier´s organization</a:t>
            </a:r>
          </a:p>
          <a:p>
            <a:pPr marL="285750" indent="-285750">
              <a:buFont typeface="Arial" panose="020B0604020202020204" pitchFamily="34" charset="0"/>
              <a:buChar char="•"/>
            </a:pPr>
            <a:r>
              <a:rPr lang="en-US" sz="1000"/>
              <a:t>Engages support teams</a:t>
            </a:r>
          </a:p>
          <a:p>
            <a:pPr marL="285750" indent="-285750">
              <a:buFont typeface="Arial" panose="020B0604020202020204" pitchFamily="34" charset="0"/>
              <a:buChar char="•"/>
            </a:pPr>
            <a:r>
              <a:rPr lang="en-US" sz="1000"/>
              <a:t>Establish meeting cadence with supplier</a:t>
            </a:r>
          </a:p>
          <a:p>
            <a:pPr marL="285750" indent="-285750">
              <a:buFont typeface="Arial" panose="020B0604020202020204" pitchFamily="34" charset="0"/>
              <a:buChar char="•"/>
            </a:pPr>
            <a:r>
              <a:rPr lang="en-US" sz="1000"/>
              <a:t>Rework the checklist</a:t>
            </a:r>
          </a:p>
          <a:p>
            <a:pPr marL="285750" indent="-285750">
              <a:buFont typeface="Arial" panose="020B0604020202020204" pitchFamily="34" charset="0"/>
              <a:buChar char="•"/>
            </a:pPr>
            <a:r>
              <a:rPr lang="en-US" sz="1000"/>
              <a:t>Establish recovery date</a:t>
            </a:r>
          </a:p>
        </p:txBody>
      </p:sp>
      <p:sp>
        <p:nvSpPr>
          <p:cNvPr id="20" name="TextBox 19">
            <a:extLst>
              <a:ext uri="{FF2B5EF4-FFF2-40B4-BE49-F238E27FC236}">
                <a16:creationId xmlns:a16="http://schemas.microsoft.com/office/drawing/2014/main" id="{2ECF1F6D-E902-8053-B731-C28F117179A1}"/>
              </a:ext>
            </a:extLst>
          </p:cNvPr>
          <p:cNvSpPr txBox="1"/>
          <p:nvPr/>
        </p:nvSpPr>
        <p:spPr>
          <a:xfrm>
            <a:off x="7684668" y="4152690"/>
            <a:ext cx="4095470" cy="1169551"/>
          </a:xfrm>
          <a:prstGeom prst="rect">
            <a:avLst/>
          </a:prstGeom>
          <a:noFill/>
        </p:spPr>
        <p:txBody>
          <a:bodyPr wrap="square" rtlCol="0">
            <a:spAutoFit/>
          </a:bodyPr>
          <a:lstStyle/>
          <a:p>
            <a:pPr marL="171450" indent="-171450">
              <a:buFont typeface="Arial" panose="020B0604020202020204" pitchFamily="34" charset="0"/>
              <a:buChar char="•"/>
            </a:pPr>
            <a:r>
              <a:rPr lang="en-US" sz="1000"/>
              <a:t>Engage higher level supplier contacts</a:t>
            </a:r>
          </a:p>
          <a:p>
            <a:pPr marL="171450" indent="-171450">
              <a:buFont typeface="Arial" panose="020B0604020202020204" pitchFamily="34" charset="0"/>
              <a:buChar char="•"/>
            </a:pPr>
            <a:r>
              <a:rPr lang="en-US" sz="1000"/>
              <a:t>Contacts quality, engineering, and tooling teams as required</a:t>
            </a:r>
          </a:p>
          <a:p>
            <a:pPr marL="171450" indent="-171450">
              <a:buFont typeface="Arial" panose="020B0604020202020204" pitchFamily="34" charset="0"/>
              <a:buChar char="•"/>
            </a:pPr>
            <a:r>
              <a:rPr lang="en-US" sz="1000"/>
              <a:t>Set up regular conference calls</a:t>
            </a:r>
          </a:p>
          <a:p>
            <a:pPr marL="171450" indent="-171450">
              <a:buFont typeface="Arial" panose="020B0604020202020204" pitchFamily="34" charset="0"/>
              <a:buChar char="•"/>
            </a:pPr>
            <a:r>
              <a:rPr lang="en-US" sz="1000"/>
              <a:t>Look for break in fee, help-out, or substitution</a:t>
            </a:r>
          </a:p>
          <a:p>
            <a:pPr marL="171450" indent="-171450">
              <a:buFont typeface="Arial" panose="020B0604020202020204" pitchFamily="34" charset="0"/>
              <a:buChar char="•"/>
            </a:pPr>
            <a:r>
              <a:rPr lang="en-US" sz="1000"/>
              <a:t>Plot out demand and supplier recovery timing to understand if the issue is long or short term</a:t>
            </a:r>
          </a:p>
          <a:p>
            <a:pPr marL="171450" indent="-171450">
              <a:buFont typeface="Arial" panose="020B0604020202020204" pitchFamily="34" charset="0"/>
              <a:buChar char="•"/>
            </a:pPr>
            <a:endParaRPr lang="en-US" sz="1000"/>
          </a:p>
        </p:txBody>
      </p:sp>
      <p:pic>
        <p:nvPicPr>
          <p:cNvPr id="23" name="Picture 22" descr="Graphical user interface, application&#10;&#10;Description automatically generated">
            <a:extLst>
              <a:ext uri="{FF2B5EF4-FFF2-40B4-BE49-F238E27FC236}">
                <a16:creationId xmlns:a16="http://schemas.microsoft.com/office/drawing/2014/main" id="{A8325C4F-0BA2-1453-FA3A-0F6EEE4C6B2C}"/>
              </a:ext>
            </a:extLst>
          </p:cNvPr>
          <p:cNvPicPr>
            <a:picLocks noChangeAspect="1"/>
          </p:cNvPicPr>
          <p:nvPr/>
        </p:nvPicPr>
        <p:blipFill rotWithShape="1">
          <a:blip r:embed="rId6">
            <a:extLst>
              <a:ext uri="{28A0092B-C50C-407E-A947-70E740481C1C}">
                <a14:useLocalDpi xmlns:a14="http://schemas.microsoft.com/office/drawing/2010/main" val="0"/>
              </a:ext>
            </a:extLst>
          </a:blip>
          <a:srcRect l="3665" t="51689" r="81530" b="27900"/>
          <a:stretch/>
        </p:blipFill>
        <p:spPr>
          <a:xfrm>
            <a:off x="1800851" y="3111313"/>
            <a:ext cx="577260" cy="795818"/>
          </a:xfrm>
          <a:prstGeom prst="rect">
            <a:avLst/>
          </a:prstGeom>
        </p:spPr>
      </p:pic>
      <p:sp>
        <p:nvSpPr>
          <p:cNvPr id="24" name="TextBox 23">
            <a:extLst>
              <a:ext uri="{FF2B5EF4-FFF2-40B4-BE49-F238E27FC236}">
                <a16:creationId xmlns:a16="http://schemas.microsoft.com/office/drawing/2014/main" id="{DBB3D4E5-A5AE-E713-F50F-7E471B8B7316}"/>
              </a:ext>
            </a:extLst>
          </p:cNvPr>
          <p:cNvSpPr txBox="1"/>
          <p:nvPr/>
        </p:nvSpPr>
        <p:spPr>
          <a:xfrm>
            <a:off x="2437658" y="4481590"/>
            <a:ext cx="975468" cy="276999"/>
          </a:xfrm>
          <a:prstGeom prst="rect">
            <a:avLst/>
          </a:prstGeom>
          <a:noFill/>
        </p:spPr>
        <p:txBody>
          <a:bodyPr wrap="square" rtlCol="0">
            <a:spAutoFit/>
          </a:bodyPr>
          <a:lstStyle/>
          <a:p>
            <a:r>
              <a:rPr lang="en-US" sz="1200"/>
              <a:t>SCIS</a:t>
            </a:r>
          </a:p>
        </p:txBody>
      </p:sp>
      <p:sp>
        <p:nvSpPr>
          <p:cNvPr id="25" name="TextBox 24">
            <a:extLst>
              <a:ext uri="{FF2B5EF4-FFF2-40B4-BE49-F238E27FC236}">
                <a16:creationId xmlns:a16="http://schemas.microsoft.com/office/drawing/2014/main" id="{78D457E9-86D0-B338-3F9B-F88BF95A6F34}"/>
              </a:ext>
            </a:extLst>
          </p:cNvPr>
          <p:cNvSpPr txBox="1"/>
          <p:nvPr/>
        </p:nvSpPr>
        <p:spPr>
          <a:xfrm>
            <a:off x="359564" y="1595667"/>
            <a:ext cx="2995984" cy="46166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Body)"/>
                <a:ea typeface="INTL Text" pitchFamily="50" charset="0"/>
                <a:cs typeface="INTL Text" pitchFamily="50" charset="0"/>
              </a:rPr>
              <a:t>What is being done by the SCIS team when an event is escalated (level 3)</a:t>
            </a:r>
            <a:r>
              <a:rPr kumimoji="0" lang="en-US" sz="1200" b="1" i="0" u="none" strike="noStrike" kern="1200" cap="none" spc="0" normalizeH="0" baseline="0" noProof="0">
                <a:ln>
                  <a:noFill/>
                </a:ln>
                <a:solidFill>
                  <a:srgbClr val="FF6600"/>
                </a:solidFill>
                <a:effectLst/>
                <a:uLnTx/>
                <a:uFillTx/>
                <a:latin typeface="INTL Text Office Light (Body)"/>
                <a:ea typeface="INTL Text" pitchFamily="50" charset="0"/>
                <a:cs typeface="INTL Text" pitchFamily="50" charset="0"/>
              </a:rPr>
              <a:t>?</a:t>
            </a:r>
          </a:p>
        </p:txBody>
      </p:sp>
      <p:sp>
        <p:nvSpPr>
          <p:cNvPr id="48" name="Title 2">
            <a:extLst>
              <a:ext uri="{FF2B5EF4-FFF2-40B4-BE49-F238E27FC236}">
                <a16:creationId xmlns:a16="http://schemas.microsoft.com/office/drawing/2014/main" id="{AD28E705-C78E-8378-CB7E-4CB72CC87D9C}"/>
              </a:ext>
            </a:extLst>
          </p:cNvPr>
          <p:cNvSpPr>
            <a:spLocks noGrp="1"/>
          </p:cNvSpPr>
          <p:nvPr>
            <p:ph type="title"/>
          </p:nvPr>
        </p:nvSpPr>
        <p:spPr/>
        <p:txBody>
          <a:bodyPr vert="horz"/>
          <a:lstStyle/>
          <a:p>
            <a:r>
              <a:rPr lang="en-US"/>
              <a:t>Level 3</a:t>
            </a:r>
            <a:br>
              <a:rPr lang="en-US"/>
            </a:br>
            <a:r>
              <a:rPr lang="en-US"/>
              <a:t>SCIS </a:t>
            </a:r>
            <a:r>
              <a:rPr lang="en-US" sz="1800">
                <a:solidFill>
                  <a:schemeClr val="bg1">
                    <a:lumMod val="65000"/>
                  </a:schemeClr>
                </a:solidFill>
              </a:rPr>
              <a:t>| Main activities</a:t>
            </a:r>
            <a:endParaRPr lang="en-US" sz="1800"/>
          </a:p>
        </p:txBody>
      </p:sp>
      <p:sp>
        <p:nvSpPr>
          <p:cNvPr id="3" name="Slide Number Placeholder 2">
            <a:extLst>
              <a:ext uri="{FF2B5EF4-FFF2-40B4-BE49-F238E27FC236}">
                <a16:creationId xmlns:a16="http://schemas.microsoft.com/office/drawing/2014/main" id="{F3261ED0-E08E-F9A8-FFB9-22F3040255C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33" name="TextBox 32">
            <a:extLst>
              <a:ext uri="{FF2B5EF4-FFF2-40B4-BE49-F238E27FC236}">
                <a16:creationId xmlns:a16="http://schemas.microsoft.com/office/drawing/2014/main" id="{6A35B24A-B878-74EC-FB9F-BDC47E8E12C9}"/>
              </a:ext>
            </a:extLst>
          </p:cNvPr>
          <p:cNvSpPr txBox="1"/>
          <p:nvPr/>
        </p:nvSpPr>
        <p:spPr>
          <a:xfrm>
            <a:off x="3549313" y="1378308"/>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36" name="TextBox 35">
            <a:extLst>
              <a:ext uri="{FF2B5EF4-FFF2-40B4-BE49-F238E27FC236}">
                <a16:creationId xmlns:a16="http://schemas.microsoft.com/office/drawing/2014/main" id="{5FE0E256-6C5A-1496-EAA7-6BB0A2CECF79}"/>
              </a:ext>
            </a:extLst>
          </p:cNvPr>
          <p:cNvSpPr txBox="1"/>
          <p:nvPr/>
        </p:nvSpPr>
        <p:spPr>
          <a:xfrm rot="16200000">
            <a:off x="277199" y="3902330"/>
            <a:ext cx="21234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55" name="TextBox 54">
            <a:extLst>
              <a:ext uri="{FF2B5EF4-FFF2-40B4-BE49-F238E27FC236}">
                <a16:creationId xmlns:a16="http://schemas.microsoft.com/office/drawing/2014/main" id="{E2CD080C-A809-6461-8B7B-AFAD1355D6DB}"/>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57" name="TextBox 56">
            <a:extLst>
              <a:ext uri="{FF2B5EF4-FFF2-40B4-BE49-F238E27FC236}">
                <a16:creationId xmlns:a16="http://schemas.microsoft.com/office/drawing/2014/main" id="{7594688C-69CD-28E8-69AC-84E4C877BEC3}"/>
              </a:ext>
            </a:extLst>
          </p:cNvPr>
          <p:cNvSpPr txBox="1"/>
          <p:nvPr/>
        </p:nvSpPr>
        <p:spPr>
          <a:xfrm>
            <a:off x="3488790" y="2265962"/>
            <a:ext cx="3814084"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Main activities to execute:</a:t>
            </a:r>
          </a:p>
        </p:txBody>
      </p:sp>
      <p:sp>
        <p:nvSpPr>
          <p:cNvPr id="65" name="TextBox 64">
            <a:extLst>
              <a:ext uri="{FF2B5EF4-FFF2-40B4-BE49-F238E27FC236}">
                <a16:creationId xmlns:a16="http://schemas.microsoft.com/office/drawing/2014/main" id="{0E6D1246-0FDD-231C-3FA1-48B6742A6EB8}"/>
              </a:ext>
            </a:extLst>
          </p:cNvPr>
          <p:cNvSpPr txBox="1"/>
          <p:nvPr/>
        </p:nvSpPr>
        <p:spPr>
          <a:xfrm>
            <a:off x="7753470" y="2248988"/>
            <a:ext cx="33476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 for: </a:t>
            </a:r>
          </a:p>
        </p:txBody>
      </p:sp>
      <p:sp>
        <p:nvSpPr>
          <p:cNvPr id="15" name="TextBox 14">
            <a:extLst>
              <a:ext uri="{FF2B5EF4-FFF2-40B4-BE49-F238E27FC236}">
                <a16:creationId xmlns:a16="http://schemas.microsoft.com/office/drawing/2014/main" id="{E81CB44D-1D0A-6D1C-6F5C-E81A905D82B5}"/>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CA</a:t>
            </a:r>
          </a:p>
        </p:txBody>
      </p:sp>
    </p:spTree>
    <p:extLst>
      <p:ext uri="{BB962C8B-B14F-4D97-AF65-F5344CB8AC3E}">
        <p14:creationId xmlns:p14="http://schemas.microsoft.com/office/powerpoint/2010/main" val="3817114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E50C-E43D-D60C-2E62-C7830A6E1269}"/>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19F9621E-84B7-4DD4-1916-D10676660C6F}"/>
              </a:ext>
            </a:extLst>
          </p:cNvPr>
          <p:cNvGraphicFramePr>
            <a:graphicFrameLocks noChangeAspect="1"/>
          </p:cNvGraphicFramePr>
          <p:nvPr>
            <p:custDataLst>
              <p:tags r:id="rId1"/>
            </p:custDataLst>
            <p:extLst>
              <p:ext uri="{D42A27DB-BD31-4B8C-83A1-F6EECF244321}">
                <p14:modId xmlns:p14="http://schemas.microsoft.com/office/powerpoint/2010/main" val="1881227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19F9621E-84B7-4DD4-1916-D10676660C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4" name="Rectangle 343">
            <a:extLst>
              <a:ext uri="{FF2B5EF4-FFF2-40B4-BE49-F238E27FC236}">
                <a16:creationId xmlns:a16="http://schemas.microsoft.com/office/drawing/2014/main" id="{DF8BA27E-DEFE-06AF-82D7-BE5BAB0B552D}"/>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3" name="Slide Number Placeholder 2">
            <a:extLst>
              <a:ext uri="{FF2B5EF4-FFF2-40B4-BE49-F238E27FC236}">
                <a16:creationId xmlns:a16="http://schemas.microsoft.com/office/drawing/2014/main" id="{ABA4F22B-8524-F8F4-0926-0CDB3998E81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7" name="Rectangle: Rounded Corners 16">
            <a:extLst>
              <a:ext uri="{FF2B5EF4-FFF2-40B4-BE49-F238E27FC236}">
                <a16:creationId xmlns:a16="http://schemas.microsoft.com/office/drawing/2014/main" id="{D8866D65-46E6-950E-29AA-4767C23BA0AA}"/>
              </a:ext>
            </a:extLst>
          </p:cNvPr>
          <p:cNvSpPr/>
          <p:nvPr/>
        </p:nvSpPr>
        <p:spPr>
          <a:xfrm>
            <a:off x="3565945" y="5387026"/>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Rectangle: Rounded Corners 17">
            <a:extLst>
              <a:ext uri="{FF2B5EF4-FFF2-40B4-BE49-F238E27FC236}">
                <a16:creationId xmlns:a16="http://schemas.microsoft.com/office/drawing/2014/main" id="{B0572D72-A243-5BBD-8559-01AD7CDE955C}"/>
              </a:ext>
            </a:extLst>
          </p:cNvPr>
          <p:cNvSpPr/>
          <p:nvPr/>
        </p:nvSpPr>
        <p:spPr>
          <a:xfrm>
            <a:off x="233409" y="1100776"/>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2" name="Rectangle: Rounded Corners 21">
            <a:extLst>
              <a:ext uri="{FF2B5EF4-FFF2-40B4-BE49-F238E27FC236}">
                <a16:creationId xmlns:a16="http://schemas.microsoft.com/office/drawing/2014/main" id="{69A8021A-3493-2BF0-8E3D-BA8AE6BB6ADA}"/>
              </a:ext>
            </a:extLst>
          </p:cNvPr>
          <p:cNvSpPr/>
          <p:nvPr/>
        </p:nvSpPr>
        <p:spPr>
          <a:xfrm>
            <a:off x="1648991" y="2729079"/>
            <a:ext cx="10342818"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9" name="TextBox 68">
            <a:extLst>
              <a:ext uri="{FF2B5EF4-FFF2-40B4-BE49-F238E27FC236}">
                <a16:creationId xmlns:a16="http://schemas.microsoft.com/office/drawing/2014/main" id="{A168E729-3DD9-A640-6CCE-D8391ACBB2DE}"/>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I</a:t>
            </a: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SCV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Killer Bee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MS Teams (repository)</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grpSp>
        <p:nvGrpSpPr>
          <p:cNvPr id="70" name="Group 69">
            <a:extLst>
              <a:ext uri="{FF2B5EF4-FFF2-40B4-BE49-F238E27FC236}">
                <a16:creationId xmlns:a16="http://schemas.microsoft.com/office/drawing/2014/main" id="{5389BA94-3282-D7D4-DCA3-0C0EC30EC06A}"/>
              </a:ext>
            </a:extLst>
          </p:cNvPr>
          <p:cNvGrpSpPr/>
          <p:nvPr/>
        </p:nvGrpSpPr>
        <p:grpSpPr>
          <a:xfrm>
            <a:off x="11200868" y="186017"/>
            <a:ext cx="852263" cy="712807"/>
            <a:chOff x="5395036" y="4416542"/>
            <a:chExt cx="1741162" cy="1525103"/>
          </a:xfrm>
        </p:grpSpPr>
        <p:grpSp>
          <p:nvGrpSpPr>
            <p:cNvPr id="71" name="Group 70">
              <a:extLst>
                <a:ext uri="{FF2B5EF4-FFF2-40B4-BE49-F238E27FC236}">
                  <a16:creationId xmlns:a16="http://schemas.microsoft.com/office/drawing/2014/main" id="{37B12944-45EE-F49B-58FD-5DA04F69FC3C}"/>
                </a:ext>
              </a:extLst>
            </p:cNvPr>
            <p:cNvGrpSpPr/>
            <p:nvPr/>
          </p:nvGrpSpPr>
          <p:grpSpPr>
            <a:xfrm>
              <a:off x="5395036" y="4416542"/>
              <a:ext cx="1512070" cy="1525103"/>
              <a:chOff x="5395036" y="4416542"/>
              <a:chExt cx="1512070" cy="1525103"/>
            </a:xfrm>
          </p:grpSpPr>
          <p:sp>
            <p:nvSpPr>
              <p:cNvPr id="75" name="Oval 74">
                <a:extLst>
                  <a:ext uri="{FF2B5EF4-FFF2-40B4-BE49-F238E27FC236}">
                    <a16:creationId xmlns:a16="http://schemas.microsoft.com/office/drawing/2014/main" id="{4C8D70A8-C865-5815-A3C3-6ACFCBFC6F91}"/>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6" name="Rectangle 75">
                <a:extLst>
                  <a:ext uri="{FF2B5EF4-FFF2-40B4-BE49-F238E27FC236}">
                    <a16:creationId xmlns:a16="http://schemas.microsoft.com/office/drawing/2014/main" id="{A0BFB4C9-37C7-0E03-EA4E-08D123C754A4}"/>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72" name="Straight Arrow Connector 71">
              <a:extLst>
                <a:ext uri="{FF2B5EF4-FFF2-40B4-BE49-F238E27FC236}">
                  <a16:creationId xmlns:a16="http://schemas.microsoft.com/office/drawing/2014/main" id="{11D41792-9FA9-AFAD-0281-B0740964F6F8}"/>
                </a:ext>
              </a:extLst>
            </p:cNvPr>
            <p:cNvCxnSpPr>
              <a:stCxn id="75"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7" name="Oval 76">
            <a:extLst>
              <a:ext uri="{FF2B5EF4-FFF2-40B4-BE49-F238E27FC236}">
                <a16:creationId xmlns:a16="http://schemas.microsoft.com/office/drawing/2014/main" id="{54D39698-01A2-2D25-E12D-152F3160C00F}"/>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8" name="TextBox 77">
            <a:extLst>
              <a:ext uri="{FF2B5EF4-FFF2-40B4-BE49-F238E27FC236}">
                <a16:creationId xmlns:a16="http://schemas.microsoft.com/office/drawing/2014/main" id="{B9BA5184-3065-83AD-D215-0EF4AABECC92}"/>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79" name="Group 78">
            <a:extLst>
              <a:ext uri="{FF2B5EF4-FFF2-40B4-BE49-F238E27FC236}">
                <a16:creationId xmlns:a16="http://schemas.microsoft.com/office/drawing/2014/main" id="{D58FCD25-6145-1B57-BDEB-7FCA39F81C31}"/>
              </a:ext>
            </a:extLst>
          </p:cNvPr>
          <p:cNvGrpSpPr/>
          <p:nvPr/>
        </p:nvGrpSpPr>
        <p:grpSpPr>
          <a:xfrm>
            <a:off x="10383897" y="186017"/>
            <a:ext cx="852263" cy="712807"/>
            <a:chOff x="5395036" y="4416542"/>
            <a:chExt cx="1741162" cy="1525103"/>
          </a:xfrm>
        </p:grpSpPr>
        <p:grpSp>
          <p:nvGrpSpPr>
            <p:cNvPr id="81" name="Group 80">
              <a:extLst>
                <a:ext uri="{FF2B5EF4-FFF2-40B4-BE49-F238E27FC236}">
                  <a16:creationId xmlns:a16="http://schemas.microsoft.com/office/drawing/2014/main" id="{4C77DA19-B98A-EB7B-0453-A44ADAAA0953}"/>
                </a:ext>
              </a:extLst>
            </p:cNvPr>
            <p:cNvGrpSpPr/>
            <p:nvPr/>
          </p:nvGrpSpPr>
          <p:grpSpPr>
            <a:xfrm>
              <a:off x="5395036" y="4416542"/>
              <a:ext cx="1512070" cy="1525103"/>
              <a:chOff x="5395036" y="4416542"/>
              <a:chExt cx="1512070" cy="1525103"/>
            </a:xfrm>
          </p:grpSpPr>
          <p:sp>
            <p:nvSpPr>
              <p:cNvPr id="84" name="Oval 83">
                <a:extLst>
                  <a:ext uri="{FF2B5EF4-FFF2-40B4-BE49-F238E27FC236}">
                    <a16:creationId xmlns:a16="http://schemas.microsoft.com/office/drawing/2014/main" id="{C4AA0BCB-880A-08B1-9AE1-813BFFA232AE}"/>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6" name="Rectangle 85">
                <a:extLst>
                  <a:ext uri="{FF2B5EF4-FFF2-40B4-BE49-F238E27FC236}">
                    <a16:creationId xmlns:a16="http://schemas.microsoft.com/office/drawing/2014/main" id="{9151DBD9-FDC7-238E-8909-79FC018737F3}"/>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82" name="Straight Arrow Connector 81">
              <a:extLst>
                <a:ext uri="{FF2B5EF4-FFF2-40B4-BE49-F238E27FC236}">
                  <a16:creationId xmlns:a16="http://schemas.microsoft.com/office/drawing/2014/main" id="{0CEE9426-7D3B-3775-9121-57B4FBC5AFD3}"/>
                </a:ext>
              </a:extLst>
            </p:cNvPr>
            <p:cNvCxnSpPr>
              <a:stCxn id="84"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87" name="Oval 86">
            <a:extLst>
              <a:ext uri="{FF2B5EF4-FFF2-40B4-BE49-F238E27FC236}">
                <a16:creationId xmlns:a16="http://schemas.microsoft.com/office/drawing/2014/main" id="{7150E5CA-0A61-3BA8-72F8-1A782EFA0AFB}"/>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88" name="TextBox 87">
            <a:extLst>
              <a:ext uri="{FF2B5EF4-FFF2-40B4-BE49-F238E27FC236}">
                <a16:creationId xmlns:a16="http://schemas.microsoft.com/office/drawing/2014/main" id="{CE9F3613-2B42-8C18-08D7-2959B2ED019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89" name="Group 88">
            <a:extLst>
              <a:ext uri="{FF2B5EF4-FFF2-40B4-BE49-F238E27FC236}">
                <a16:creationId xmlns:a16="http://schemas.microsoft.com/office/drawing/2014/main" id="{DE3D1FF4-8F6B-E7FD-D739-F8A2211E7215}"/>
              </a:ext>
            </a:extLst>
          </p:cNvPr>
          <p:cNvGrpSpPr/>
          <p:nvPr/>
        </p:nvGrpSpPr>
        <p:grpSpPr>
          <a:xfrm>
            <a:off x="9569970" y="186017"/>
            <a:ext cx="852263" cy="712807"/>
            <a:chOff x="5395036" y="4416542"/>
            <a:chExt cx="1741162" cy="1525103"/>
          </a:xfrm>
        </p:grpSpPr>
        <p:grpSp>
          <p:nvGrpSpPr>
            <p:cNvPr id="90" name="Group 89">
              <a:extLst>
                <a:ext uri="{FF2B5EF4-FFF2-40B4-BE49-F238E27FC236}">
                  <a16:creationId xmlns:a16="http://schemas.microsoft.com/office/drawing/2014/main" id="{9E7593E7-A455-7319-C991-EFF9B686A979}"/>
                </a:ext>
              </a:extLst>
            </p:cNvPr>
            <p:cNvGrpSpPr/>
            <p:nvPr/>
          </p:nvGrpSpPr>
          <p:grpSpPr>
            <a:xfrm>
              <a:off x="5395036" y="4416542"/>
              <a:ext cx="1512070" cy="1525103"/>
              <a:chOff x="5395036" y="4416542"/>
              <a:chExt cx="1512070" cy="1525103"/>
            </a:xfrm>
          </p:grpSpPr>
          <p:sp>
            <p:nvSpPr>
              <p:cNvPr id="93" name="Oval 92">
                <a:extLst>
                  <a:ext uri="{FF2B5EF4-FFF2-40B4-BE49-F238E27FC236}">
                    <a16:creationId xmlns:a16="http://schemas.microsoft.com/office/drawing/2014/main" id="{F2FB58C4-5E16-8DA3-F3FE-8C4DB4555664}"/>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8" name="Rectangle 287">
                <a:extLst>
                  <a:ext uri="{FF2B5EF4-FFF2-40B4-BE49-F238E27FC236}">
                    <a16:creationId xmlns:a16="http://schemas.microsoft.com/office/drawing/2014/main" id="{B50BD192-9BB0-F0DD-5590-6AB964C5D877}"/>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92" name="Straight Arrow Connector 91">
              <a:extLst>
                <a:ext uri="{FF2B5EF4-FFF2-40B4-BE49-F238E27FC236}">
                  <a16:creationId xmlns:a16="http://schemas.microsoft.com/office/drawing/2014/main" id="{536F8061-B518-B893-9537-D1B7526A2DA7}"/>
                </a:ext>
              </a:extLst>
            </p:cNvPr>
            <p:cNvCxnSpPr>
              <a:stCxn id="93"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0" name="Oval 289">
            <a:extLst>
              <a:ext uri="{FF2B5EF4-FFF2-40B4-BE49-F238E27FC236}">
                <a16:creationId xmlns:a16="http://schemas.microsoft.com/office/drawing/2014/main" id="{4207E5B9-5690-F5F1-05FC-1F7FAD3EE414}"/>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1" name="TextBox 290">
            <a:extLst>
              <a:ext uri="{FF2B5EF4-FFF2-40B4-BE49-F238E27FC236}">
                <a16:creationId xmlns:a16="http://schemas.microsoft.com/office/drawing/2014/main" id="{654A7B83-9CAF-3FE6-3EC1-BA0A4634DF94}"/>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92" name="Group 291">
            <a:extLst>
              <a:ext uri="{FF2B5EF4-FFF2-40B4-BE49-F238E27FC236}">
                <a16:creationId xmlns:a16="http://schemas.microsoft.com/office/drawing/2014/main" id="{FEB6E37C-45BC-5DE1-99D3-35473D9EF2B1}"/>
              </a:ext>
            </a:extLst>
          </p:cNvPr>
          <p:cNvGrpSpPr/>
          <p:nvPr/>
        </p:nvGrpSpPr>
        <p:grpSpPr>
          <a:xfrm>
            <a:off x="8754297" y="191745"/>
            <a:ext cx="740127" cy="712807"/>
            <a:chOff x="5395036" y="4416542"/>
            <a:chExt cx="1512070" cy="1525103"/>
          </a:xfrm>
        </p:grpSpPr>
        <p:sp>
          <p:nvSpPr>
            <p:cNvPr id="293" name="Oval 292">
              <a:extLst>
                <a:ext uri="{FF2B5EF4-FFF2-40B4-BE49-F238E27FC236}">
                  <a16:creationId xmlns:a16="http://schemas.microsoft.com/office/drawing/2014/main" id="{B3A67C79-C445-06BC-EB7E-5110A2CDC779}"/>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4" name="Rectangle 293">
              <a:extLst>
                <a:ext uri="{FF2B5EF4-FFF2-40B4-BE49-F238E27FC236}">
                  <a16:creationId xmlns:a16="http://schemas.microsoft.com/office/drawing/2014/main" id="{6A4DB0BF-0DB9-E644-3601-B319E37D80F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95" name="Straight Arrow Connector 294">
            <a:extLst>
              <a:ext uri="{FF2B5EF4-FFF2-40B4-BE49-F238E27FC236}">
                <a16:creationId xmlns:a16="http://schemas.microsoft.com/office/drawing/2014/main" id="{1931AAE9-CF0F-E75E-8A72-B5E4F376B637}"/>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96" name="Oval 295">
            <a:extLst>
              <a:ext uri="{FF2B5EF4-FFF2-40B4-BE49-F238E27FC236}">
                <a16:creationId xmlns:a16="http://schemas.microsoft.com/office/drawing/2014/main" id="{CD7A95D6-D0E5-137B-CB97-2C0AA789169D}"/>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7" name="TextBox 296">
            <a:extLst>
              <a:ext uri="{FF2B5EF4-FFF2-40B4-BE49-F238E27FC236}">
                <a16:creationId xmlns:a16="http://schemas.microsoft.com/office/drawing/2014/main" id="{C90E5DB3-E3DB-25B4-A23C-555E901716B9}"/>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sp>
        <p:nvSpPr>
          <p:cNvPr id="298" name="TextBox 297">
            <a:extLst>
              <a:ext uri="{FF2B5EF4-FFF2-40B4-BE49-F238E27FC236}">
                <a16:creationId xmlns:a16="http://schemas.microsoft.com/office/drawing/2014/main" id="{AA24FE9E-7996-4110-41DC-930028657FC1}"/>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299" name="TextBox 298">
            <a:extLst>
              <a:ext uri="{FF2B5EF4-FFF2-40B4-BE49-F238E27FC236}">
                <a16:creationId xmlns:a16="http://schemas.microsoft.com/office/drawing/2014/main" id="{DEF9F5CE-CB2D-EF4B-8ECC-A39E393038D3}"/>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300" name="TextBox 299">
            <a:extLst>
              <a:ext uri="{FF2B5EF4-FFF2-40B4-BE49-F238E27FC236}">
                <a16:creationId xmlns:a16="http://schemas.microsoft.com/office/drawing/2014/main" id="{E784FE95-260A-083E-F482-645C6386295D}"/>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grpSp>
        <p:nvGrpSpPr>
          <p:cNvPr id="301" name="Group 300">
            <a:extLst>
              <a:ext uri="{FF2B5EF4-FFF2-40B4-BE49-F238E27FC236}">
                <a16:creationId xmlns:a16="http://schemas.microsoft.com/office/drawing/2014/main" id="{7052B591-C170-792E-25C0-684D1E6B6F6B}"/>
              </a:ext>
            </a:extLst>
          </p:cNvPr>
          <p:cNvGrpSpPr/>
          <p:nvPr/>
        </p:nvGrpSpPr>
        <p:grpSpPr>
          <a:xfrm>
            <a:off x="6296689" y="197474"/>
            <a:ext cx="853034" cy="712807"/>
            <a:chOff x="5393460" y="4416542"/>
            <a:chExt cx="1742738" cy="1525103"/>
          </a:xfrm>
        </p:grpSpPr>
        <p:grpSp>
          <p:nvGrpSpPr>
            <p:cNvPr id="302" name="Group 301">
              <a:extLst>
                <a:ext uri="{FF2B5EF4-FFF2-40B4-BE49-F238E27FC236}">
                  <a16:creationId xmlns:a16="http://schemas.microsoft.com/office/drawing/2014/main" id="{32DF1396-C3B4-3C39-FEC1-3F3B65B2F860}"/>
                </a:ext>
              </a:extLst>
            </p:cNvPr>
            <p:cNvGrpSpPr/>
            <p:nvPr/>
          </p:nvGrpSpPr>
          <p:grpSpPr>
            <a:xfrm>
              <a:off x="5395036" y="4416542"/>
              <a:ext cx="1512070" cy="1525103"/>
              <a:chOff x="5395036" y="4416542"/>
              <a:chExt cx="1512070" cy="1525103"/>
            </a:xfrm>
          </p:grpSpPr>
          <p:sp>
            <p:nvSpPr>
              <p:cNvPr id="305" name="Oval 304">
                <a:extLst>
                  <a:ext uri="{FF2B5EF4-FFF2-40B4-BE49-F238E27FC236}">
                    <a16:creationId xmlns:a16="http://schemas.microsoft.com/office/drawing/2014/main" id="{EA6FEABE-3791-045F-BEAC-FCF43F9F4AC1}"/>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6" name="Rectangle 305">
                <a:extLst>
                  <a:ext uri="{FF2B5EF4-FFF2-40B4-BE49-F238E27FC236}">
                    <a16:creationId xmlns:a16="http://schemas.microsoft.com/office/drawing/2014/main" id="{F71C6EB9-D534-490D-95F4-1C0FE38D5215}"/>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03" name="Oval 302">
              <a:extLst>
                <a:ext uri="{FF2B5EF4-FFF2-40B4-BE49-F238E27FC236}">
                  <a16:creationId xmlns:a16="http://schemas.microsoft.com/office/drawing/2014/main" id="{BDFBAC76-768A-4886-D014-E5D7E89062DA}"/>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04" name="Straight Arrow Connector 303">
              <a:extLst>
                <a:ext uri="{FF2B5EF4-FFF2-40B4-BE49-F238E27FC236}">
                  <a16:creationId xmlns:a16="http://schemas.microsoft.com/office/drawing/2014/main" id="{6F6EDD14-9C96-7707-873D-A03327A65ABD}"/>
                </a:ext>
              </a:extLst>
            </p:cNvPr>
            <p:cNvCxnSpPr>
              <a:stCxn id="305"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07" name="Oval 306">
            <a:extLst>
              <a:ext uri="{FF2B5EF4-FFF2-40B4-BE49-F238E27FC236}">
                <a16:creationId xmlns:a16="http://schemas.microsoft.com/office/drawing/2014/main" id="{418909D1-436E-0769-E096-61A7148D5E01}"/>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08" name="TextBox 307">
            <a:extLst>
              <a:ext uri="{FF2B5EF4-FFF2-40B4-BE49-F238E27FC236}">
                <a16:creationId xmlns:a16="http://schemas.microsoft.com/office/drawing/2014/main" id="{94D1B9EE-7583-10D1-DB92-47217CB4F078}"/>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309" name="TextBox 308">
            <a:extLst>
              <a:ext uri="{FF2B5EF4-FFF2-40B4-BE49-F238E27FC236}">
                <a16:creationId xmlns:a16="http://schemas.microsoft.com/office/drawing/2014/main" id="{47370099-3A22-ABDA-3BEE-B57BD107084E}"/>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10" name="TextBox 309">
            <a:extLst>
              <a:ext uri="{FF2B5EF4-FFF2-40B4-BE49-F238E27FC236}">
                <a16:creationId xmlns:a16="http://schemas.microsoft.com/office/drawing/2014/main" id="{054E0478-1618-E0D8-92A5-DEB11E440628}"/>
              </a:ext>
            </a:extLst>
          </p:cNvPr>
          <p:cNvSpPr txBox="1"/>
          <p:nvPr/>
        </p:nvSpPr>
        <p:spPr>
          <a:xfrm>
            <a:off x="3714937" y="5666011"/>
            <a:ext cx="558916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None</a:t>
            </a:r>
          </a:p>
        </p:txBody>
      </p:sp>
      <p:sp>
        <p:nvSpPr>
          <p:cNvPr id="311" name="TextBox 310">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grpSp>
        <p:nvGrpSpPr>
          <p:cNvPr id="312" name="Group 311">
            <a:extLst>
              <a:ext uri="{FF2B5EF4-FFF2-40B4-BE49-F238E27FC236}">
                <a16:creationId xmlns:a16="http://schemas.microsoft.com/office/drawing/2014/main" id="{B462DB84-A440-6BF8-BE15-105A607542B4}"/>
              </a:ext>
            </a:extLst>
          </p:cNvPr>
          <p:cNvGrpSpPr/>
          <p:nvPr/>
        </p:nvGrpSpPr>
        <p:grpSpPr>
          <a:xfrm>
            <a:off x="7113137" y="191745"/>
            <a:ext cx="852263" cy="712807"/>
            <a:chOff x="5395036" y="4416542"/>
            <a:chExt cx="1741162" cy="1525103"/>
          </a:xfrm>
        </p:grpSpPr>
        <p:grpSp>
          <p:nvGrpSpPr>
            <p:cNvPr id="313" name="Group 312">
              <a:extLst>
                <a:ext uri="{FF2B5EF4-FFF2-40B4-BE49-F238E27FC236}">
                  <a16:creationId xmlns:a16="http://schemas.microsoft.com/office/drawing/2014/main" id="{4B91189D-7349-5710-B7A6-D924EF0D51AB}"/>
                </a:ext>
              </a:extLst>
            </p:cNvPr>
            <p:cNvGrpSpPr/>
            <p:nvPr/>
          </p:nvGrpSpPr>
          <p:grpSpPr>
            <a:xfrm>
              <a:off x="5395036" y="4416542"/>
              <a:ext cx="1512070" cy="1525103"/>
              <a:chOff x="5395036" y="4416542"/>
              <a:chExt cx="1512070" cy="1525103"/>
            </a:xfrm>
          </p:grpSpPr>
          <p:sp>
            <p:nvSpPr>
              <p:cNvPr id="315" name="Oval 314">
                <a:extLst>
                  <a:ext uri="{FF2B5EF4-FFF2-40B4-BE49-F238E27FC236}">
                    <a16:creationId xmlns:a16="http://schemas.microsoft.com/office/drawing/2014/main" id="{93145284-5262-69A0-688A-920066552D2D}"/>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16" name="Rectangle 315">
                <a:extLst>
                  <a:ext uri="{FF2B5EF4-FFF2-40B4-BE49-F238E27FC236}">
                    <a16:creationId xmlns:a16="http://schemas.microsoft.com/office/drawing/2014/main" id="{CB0961E9-A9CC-1F7A-8B92-A4BD5E71746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14" name="Straight Arrow Connector 313">
              <a:extLst>
                <a:ext uri="{FF2B5EF4-FFF2-40B4-BE49-F238E27FC236}">
                  <a16:creationId xmlns:a16="http://schemas.microsoft.com/office/drawing/2014/main" id="{D99399E8-F20C-30EB-916E-357528628C25}"/>
                </a:ext>
              </a:extLst>
            </p:cNvPr>
            <p:cNvCxnSpPr>
              <a:stCxn id="315"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17" name="Oval 316">
            <a:extLst>
              <a:ext uri="{FF2B5EF4-FFF2-40B4-BE49-F238E27FC236}">
                <a16:creationId xmlns:a16="http://schemas.microsoft.com/office/drawing/2014/main" id="{17C7D011-CC8D-BB27-F5E2-783F44AAF74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18" name="TextBox 317">
            <a:extLst>
              <a:ext uri="{FF2B5EF4-FFF2-40B4-BE49-F238E27FC236}">
                <a16:creationId xmlns:a16="http://schemas.microsoft.com/office/drawing/2014/main" id="{92B9061E-1FEE-BFA5-4E3C-4C4DE2511A0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319" name="TextBox 318">
            <a:extLst>
              <a:ext uri="{FF2B5EF4-FFF2-40B4-BE49-F238E27FC236}">
                <a16:creationId xmlns:a16="http://schemas.microsoft.com/office/drawing/2014/main" id="{93BF6762-30CA-C230-1B42-9CCE8A80B727}"/>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105" name="Rectangle: Rounded Corners 10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58382" y="1286745"/>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1287" y="1449169"/>
            <a:ext cx="206970" cy="206970"/>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Straight Connector 121">
            <a:extLst>
              <a:ext uri="{FF2B5EF4-FFF2-40B4-BE49-F238E27FC236}">
                <a16:creationId xmlns:a16="http://schemas.microsoft.com/office/drawing/2014/main" id="{C627E313-F23F-C62F-0996-BC1BEDD7E25A}"/>
              </a:ext>
            </a:extLst>
          </p:cNvPr>
          <p:cNvCxnSpPr>
            <a:cxnSpLocks/>
          </p:cNvCxnSpPr>
          <p:nvPr/>
        </p:nvCxnSpPr>
        <p:spPr>
          <a:xfrm flipH="1">
            <a:off x="1736151" y="3555748"/>
            <a:ext cx="101470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3"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352" r="15746"/>
          <a:stretch/>
        </p:blipFill>
        <p:spPr bwMode="auto">
          <a:xfrm>
            <a:off x="4974305" y="1646079"/>
            <a:ext cx="308499" cy="245131"/>
          </a:xfrm>
          <a:prstGeom prst="rect">
            <a:avLst/>
          </a:prstGeom>
          <a:noFill/>
          <a:extLst>
            <a:ext uri="{909E8E84-426E-40DD-AFC4-6F175D3DCCD1}">
              <a14:hiddenFill xmlns:a14="http://schemas.microsoft.com/office/drawing/2010/main">
                <a:solidFill>
                  <a:srgbClr val="FFFFFF"/>
                </a:solidFill>
              </a14:hiddenFill>
            </a:ext>
          </a:extLst>
        </p:spPr>
      </p:pic>
      <p:grpSp>
        <p:nvGrpSpPr>
          <p:cNvPr id="124" name="Group 123">
            <a:extLst>
              <a:ext uri="{FF2B5EF4-FFF2-40B4-BE49-F238E27FC236}">
                <a16:creationId xmlns:a16="http://schemas.microsoft.com/office/drawing/2014/main" id="{1A77DF82-8817-40EB-A6D8-FD7817DC7795}"/>
              </a:ext>
            </a:extLst>
          </p:cNvPr>
          <p:cNvGrpSpPr/>
          <p:nvPr/>
        </p:nvGrpSpPr>
        <p:grpSpPr>
          <a:xfrm>
            <a:off x="7936414" y="191745"/>
            <a:ext cx="852263" cy="712807"/>
            <a:chOff x="5395036" y="4416542"/>
            <a:chExt cx="1741162" cy="1525103"/>
          </a:xfrm>
        </p:grpSpPr>
        <p:grpSp>
          <p:nvGrpSpPr>
            <p:cNvPr id="125" name="Group 124">
              <a:extLst>
                <a:ext uri="{FF2B5EF4-FFF2-40B4-BE49-F238E27FC236}">
                  <a16:creationId xmlns:a16="http://schemas.microsoft.com/office/drawing/2014/main" id="{B18E1E85-F614-B841-DFB0-B9E13E632F9A}"/>
                </a:ext>
              </a:extLst>
            </p:cNvPr>
            <p:cNvGrpSpPr/>
            <p:nvPr/>
          </p:nvGrpSpPr>
          <p:grpSpPr>
            <a:xfrm>
              <a:off x="5395036" y="4416542"/>
              <a:ext cx="1512070" cy="1525103"/>
              <a:chOff x="5395036" y="4416542"/>
              <a:chExt cx="1512070" cy="1525103"/>
            </a:xfrm>
          </p:grpSpPr>
          <p:sp>
            <p:nvSpPr>
              <p:cNvPr id="127" name="Oval 126">
                <a:extLst>
                  <a:ext uri="{FF2B5EF4-FFF2-40B4-BE49-F238E27FC236}">
                    <a16:creationId xmlns:a16="http://schemas.microsoft.com/office/drawing/2014/main" id="{1BAECE99-1786-9837-F416-6188D2CF25FC}"/>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0" name="Rectangle 319">
                <a:extLst>
                  <a:ext uri="{FF2B5EF4-FFF2-40B4-BE49-F238E27FC236}">
                    <a16:creationId xmlns:a16="http://schemas.microsoft.com/office/drawing/2014/main" id="{72912FF7-3E30-2CBF-C2D0-2A195BED3AF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26" name="Straight Arrow Connector 125">
              <a:extLst>
                <a:ext uri="{FF2B5EF4-FFF2-40B4-BE49-F238E27FC236}">
                  <a16:creationId xmlns:a16="http://schemas.microsoft.com/office/drawing/2014/main" id="{6F1C42C2-B3BE-25C1-87D0-8B0CDE1CCCAA}"/>
                </a:ext>
              </a:extLst>
            </p:cNvPr>
            <p:cNvCxnSpPr>
              <a:stCxn id="127"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21" name="Oval 320">
            <a:extLst>
              <a:ext uri="{FF2B5EF4-FFF2-40B4-BE49-F238E27FC236}">
                <a16:creationId xmlns:a16="http://schemas.microsoft.com/office/drawing/2014/main" id="{4AFC2850-C9AB-EB8B-EE8C-357972C49B50}"/>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22" name="TextBox 321">
            <a:extLst>
              <a:ext uri="{FF2B5EF4-FFF2-40B4-BE49-F238E27FC236}">
                <a16:creationId xmlns:a16="http://schemas.microsoft.com/office/drawing/2014/main" id="{C7566C38-34EF-EEC2-F65D-62665F9F0F17}"/>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sp>
        <p:nvSpPr>
          <p:cNvPr id="323" name="TextBox 322">
            <a:extLst>
              <a:ext uri="{FF2B5EF4-FFF2-40B4-BE49-F238E27FC236}">
                <a16:creationId xmlns:a16="http://schemas.microsoft.com/office/drawing/2014/main" id="{B5135025-6BDA-BEC8-57F4-4C1C3C3C399E}"/>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324" name="TextBox 323">
            <a:extLst>
              <a:ext uri="{FF2B5EF4-FFF2-40B4-BE49-F238E27FC236}">
                <a16:creationId xmlns:a16="http://schemas.microsoft.com/office/drawing/2014/main" id="{78D457E9-86D0-B338-3F9B-F88BF95A6F34}"/>
              </a:ext>
            </a:extLst>
          </p:cNvPr>
          <p:cNvSpPr txBox="1"/>
          <p:nvPr/>
        </p:nvSpPr>
        <p:spPr>
          <a:xfrm>
            <a:off x="359564" y="1595667"/>
            <a:ext cx="2995984" cy="101566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Body)"/>
              </a:rPr>
              <a:t>When to escalate an event above level 3?</a:t>
            </a:r>
          </a:p>
          <a:p>
            <a:pPr marL="285750" indent="-285750">
              <a:buFont typeface="Wingdings" panose="05000000000000000000" pitchFamily="2" charset="2"/>
              <a:buChar char="Ø"/>
              <a:defRPr/>
            </a:pPr>
            <a:r>
              <a:rPr kumimoji="0" lang="en-US" sz="1200" b="1" i="0" u="none" strike="noStrike" kern="1200" cap="none" spc="0" normalizeH="0" baseline="0" noProof="0">
                <a:ln>
                  <a:noFill/>
                </a:ln>
                <a:solidFill>
                  <a:srgbClr val="FF6600"/>
                </a:solidFill>
                <a:effectLst/>
                <a:uLnTx/>
                <a:uFillTx/>
                <a:latin typeface="INTL Text Office Light (Body)"/>
              </a:rPr>
              <a:t>What steps are required to escalate</a:t>
            </a:r>
            <a:r>
              <a:rPr lang="en-US" sz="1200" b="1">
                <a:solidFill>
                  <a:srgbClr val="FF6600"/>
                </a:solidFill>
                <a:latin typeface="INTL Text Office Light (Body)"/>
              </a:rPr>
              <a:t> to the Command Center team (level 5)?</a:t>
            </a:r>
            <a:endParaRPr kumimoji="0" lang="en-US" sz="1200" b="1" i="0" u="none" strike="noStrike" kern="1200" cap="none" spc="0" normalizeH="0" baseline="0" noProof="0">
              <a:ln>
                <a:noFill/>
              </a:ln>
              <a:solidFill>
                <a:srgbClr val="FF6600"/>
              </a:solidFill>
              <a:effectLst/>
              <a:uLnTx/>
              <a:uFillTx/>
              <a:latin typeface="INTL Text Office Light (Body)"/>
            </a:endParaRPr>
          </a:p>
        </p:txBody>
      </p:sp>
      <p:sp>
        <p:nvSpPr>
          <p:cNvPr id="325" name="Rectangle 324">
            <a:extLst>
              <a:ext uri="{FF2B5EF4-FFF2-40B4-BE49-F238E27FC236}">
                <a16:creationId xmlns:a16="http://schemas.microsoft.com/office/drawing/2014/main" id="{AE94E4EE-64EB-5589-A63C-30580BC63BF7}"/>
              </a:ext>
            </a:extLst>
          </p:cNvPr>
          <p:cNvSpPr/>
          <p:nvPr/>
        </p:nvSpPr>
        <p:spPr>
          <a:xfrm>
            <a:off x="6065179" y="124895"/>
            <a:ext cx="271055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26" name="Rectangle 325">
            <a:extLst>
              <a:ext uri="{FF2B5EF4-FFF2-40B4-BE49-F238E27FC236}">
                <a16:creationId xmlns:a16="http://schemas.microsoft.com/office/drawing/2014/main" id="{B890EE8D-7A70-F45C-8B90-92727ABDA23A}"/>
              </a:ext>
            </a:extLst>
          </p:cNvPr>
          <p:cNvSpPr/>
          <p:nvPr/>
        </p:nvSpPr>
        <p:spPr>
          <a:xfrm>
            <a:off x="9589132" y="124895"/>
            <a:ext cx="2471605"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27" name="Title 2">
            <a:extLst>
              <a:ext uri="{FF2B5EF4-FFF2-40B4-BE49-F238E27FC236}">
                <a16:creationId xmlns:a16="http://schemas.microsoft.com/office/drawing/2014/main" id="{DF582F88-EC09-04F7-39F9-B41839EDD69D}"/>
              </a:ext>
            </a:extLst>
          </p:cNvPr>
          <p:cNvSpPr>
            <a:spLocks noGrp="1"/>
          </p:cNvSpPr>
          <p:nvPr>
            <p:ph type="title"/>
          </p:nvPr>
        </p:nvSpPr>
        <p:spPr>
          <a:xfrm>
            <a:off x="152826" y="133925"/>
            <a:ext cx="5657295" cy="865082"/>
          </a:xfrm>
        </p:spPr>
        <p:txBody>
          <a:bodyPr vert="horz"/>
          <a:lstStyle/>
          <a:p>
            <a:r>
              <a:rPr lang="en-US" sz="1800" b="0" cap="all">
                <a:solidFill>
                  <a:schemeClr val="tx1"/>
                </a:solidFill>
                <a:latin typeface="INTL Headline Office" pitchFamily="2" charset="0"/>
                <a:ea typeface="INTL Headline Office" pitchFamily="2" charset="0"/>
                <a:cs typeface="INTL Headline Office" pitchFamily="2" charset="0"/>
              </a:rPr>
              <a:t>Level 4</a:t>
            </a:r>
            <a:br>
              <a:rPr lang="en-US" sz="1800" b="0" cap="all">
                <a:solidFill>
                  <a:schemeClr val="tx1"/>
                </a:solidFill>
                <a:latin typeface="INTL Headline Office" pitchFamily="2" charset="0"/>
                <a:ea typeface="INTL Headline Office" pitchFamily="2" charset="0"/>
                <a:cs typeface="INTL Headline Office" pitchFamily="2" charset="0"/>
              </a:rPr>
            </a:br>
            <a:r>
              <a:rPr lang="en-US" sz="1800" b="0" cap="all">
                <a:solidFill>
                  <a:schemeClr val="tx1"/>
                </a:solidFill>
                <a:latin typeface="INTL Headline Office" pitchFamily="2" charset="0"/>
                <a:ea typeface="INTL Headline Office" pitchFamily="2" charset="0"/>
                <a:cs typeface="INTL Headline Office" pitchFamily="2" charset="0"/>
              </a:rPr>
              <a:t>SCIS Escalation </a:t>
            </a:r>
            <a:r>
              <a:rPr lang="en-US" sz="1800" b="0">
                <a:solidFill>
                  <a:schemeClr val="bg1">
                    <a:lumMod val="65000"/>
                  </a:schemeClr>
                </a:solidFill>
                <a:latin typeface="INTL Headline Office" pitchFamily="2" charset="0"/>
                <a:ea typeface="INTL Headline Office" pitchFamily="2" charset="0"/>
                <a:cs typeface="INTL Headline Office" pitchFamily="2" charset="0"/>
              </a:rPr>
              <a:t>| Main activities</a:t>
            </a:r>
            <a:endParaRPr lang="en-US" sz="1800" b="0">
              <a:latin typeface="INTL Headline Office" pitchFamily="2" charset="0"/>
              <a:ea typeface="INTL Headline Office" pitchFamily="2" charset="0"/>
              <a:cs typeface="INTL Headline Office" pitchFamily="2" charset="0"/>
            </a:endParaRPr>
          </a:p>
        </p:txBody>
      </p:sp>
      <p:sp>
        <p:nvSpPr>
          <p:cNvPr id="328" name="TextBox 327">
            <a:extLst>
              <a:ext uri="{FF2B5EF4-FFF2-40B4-BE49-F238E27FC236}">
                <a16:creationId xmlns:a16="http://schemas.microsoft.com/office/drawing/2014/main" id="{3BB76442-D5AC-E70D-EFD7-DACD7E751273}"/>
              </a:ext>
            </a:extLst>
          </p:cNvPr>
          <p:cNvSpPr txBox="1"/>
          <p:nvPr/>
        </p:nvSpPr>
        <p:spPr>
          <a:xfrm>
            <a:off x="3479035" y="2751516"/>
            <a:ext cx="3954773" cy="707886"/>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INTL Text Office Light (Body)"/>
              </a:rPr>
              <a:t>Communicate the impact timing</a:t>
            </a:r>
          </a:p>
          <a:p>
            <a:pPr marL="171450" indent="-171450">
              <a:buFont typeface="Arial" panose="020B0604020202020204" pitchFamily="34" charset="0"/>
              <a:buChar char="•"/>
            </a:pPr>
            <a:r>
              <a:rPr lang="en-US" sz="1000">
                <a:latin typeface="INTL Text Office Light (Body)"/>
              </a:rPr>
              <a:t>Look at EDI to determine corrective actions</a:t>
            </a:r>
          </a:p>
          <a:p>
            <a:pPr marL="171450" indent="-171450">
              <a:buFont typeface="Arial" panose="020B0604020202020204" pitchFamily="34" charset="0"/>
              <a:buChar char="•"/>
            </a:pPr>
            <a:r>
              <a:rPr lang="en-US" sz="1000">
                <a:latin typeface="INTL Text Office Light (Body)"/>
              </a:rPr>
              <a:t>Set up any required transportation</a:t>
            </a:r>
          </a:p>
          <a:p>
            <a:pPr marL="171450" indent="-171450">
              <a:buFont typeface="Arial" panose="020B0604020202020204" pitchFamily="34" charset="0"/>
              <a:buChar char="•"/>
            </a:pPr>
            <a:r>
              <a:rPr lang="en-US" sz="1000">
                <a:latin typeface="INTL Text Office Light (Body)"/>
              </a:rPr>
              <a:t>Relay status to plant staff</a:t>
            </a:r>
          </a:p>
        </p:txBody>
      </p:sp>
      <p:sp>
        <p:nvSpPr>
          <p:cNvPr id="329" name="TextBox 328">
            <a:extLst>
              <a:ext uri="{FF2B5EF4-FFF2-40B4-BE49-F238E27FC236}">
                <a16:creationId xmlns:a16="http://schemas.microsoft.com/office/drawing/2014/main" id="{E7A369D9-CD25-220D-E4CF-31DDFF01A194}"/>
              </a:ext>
            </a:extLst>
          </p:cNvPr>
          <p:cNvSpPr txBox="1"/>
          <p:nvPr/>
        </p:nvSpPr>
        <p:spPr>
          <a:xfrm>
            <a:off x="7813512" y="2653347"/>
            <a:ext cx="4378488" cy="861774"/>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INTL Text Office Light (Body)"/>
              </a:rPr>
              <a:t>Planner updates the impact timing as necessary</a:t>
            </a:r>
          </a:p>
          <a:p>
            <a:pPr marL="171450" indent="-171450">
              <a:buFont typeface="Arial" panose="020B0604020202020204" pitchFamily="34" charset="0"/>
              <a:buChar char="•"/>
            </a:pPr>
            <a:r>
              <a:rPr lang="en-US" sz="1000">
                <a:latin typeface="INTL Text Office Light (Body)"/>
              </a:rPr>
              <a:t>Pull EDI history from Power BI reports and review with supplier</a:t>
            </a:r>
          </a:p>
          <a:p>
            <a:pPr marL="628650" lvl="1" indent="-171450">
              <a:buFont typeface="Arial" panose="020B0604020202020204" pitchFamily="34" charset="0"/>
              <a:buChar char="•"/>
            </a:pPr>
            <a:r>
              <a:rPr lang="en-US" sz="1000">
                <a:latin typeface="INTL Text Office Light (Body)"/>
              </a:rPr>
              <a:t>Adjust EDI parameters as required to right size buffers</a:t>
            </a:r>
          </a:p>
          <a:p>
            <a:pPr marL="171450" indent="-171450">
              <a:buFont typeface="Arial" panose="020B0604020202020204" pitchFamily="34" charset="0"/>
              <a:buChar char="•"/>
            </a:pPr>
            <a:r>
              <a:rPr lang="en-US" sz="1000">
                <a:latin typeface="INTL Text Office Light (Body)"/>
              </a:rPr>
              <a:t>Provides shipping needs to Ryder and RXO</a:t>
            </a:r>
          </a:p>
          <a:p>
            <a:pPr marL="171450" indent="-171450">
              <a:buFont typeface="Arial" panose="020B0604020202020204" pitchFamily="34" charset="0"/>
              <a:buChar char="•"/>
            </a:pPr>
            <a:r>
              <a:rPr lang="en-US" sz="1000">
                <a:latin typeface="INTL Text Office Light (Body)"/>
              </a:rPr>
              <a:t>Attend and participate in meetings</a:t>
            </a:r>
          </a:p>
        </p:txBody>
      </p:sp>
      <p:pic>
        <p:nvPicPr>
          <p:cNvPr id="330" name="Picture 329" descr="Graphical user interface, application&#10;&#10;Description automatically generated">
            <a:extLst>
              <a:ext uri="{FF2B5EF4-FFF2-40B4-BE49-F238E27FC236}">
                <a16:creationId xmlns:a16="http://schemas.microsoft.com/office/drawing/2014/main" id="{F4F1A534-B2F9-2CF4-3B41-972EE744DDF4}"/>
              </a:ext>
            </a:extLst>
          </p:cNvPr>
          <p:cNvPicPr>
            <a:picLocks noChangeAspect="1"/>
          </p:cNvPicPr>
          <p:nvPr/>
        </p:nvPicPr>
        <p:blipFill rotWithShape="1">
          <a:blip r:embed="rId9">
            <a:extLst>
              <a:ext uri="{28A0092B-C50C-407E-A947-70E740481C1C}">
                <a14:useLocalDpi xmlns:a14="http://schemas.microsoft.com/office/drawing/2010/main" val="0"/>
              </a:ext>
            </a:extLst>
          </a:blip>
          <a:srcRect l="880" t="6285" r="81378" b="74025"/>
          <a:stretch/>
        </p:blipFill>
        <p:spPr>
          <a:xfrm>
            <a:off x="1832945" y="2765493"/>
            <a:ext cx="675501" cy="749628"/>
          </a:xfrm>
          <a:prstGeom prst="rect">
            <a:avLst/>
          </a:prstGeom>
        </p:spPr>
      </p:pic>
      <p:sp>
        <p:nvSpPr>
          <p:cNvPr id="331" name="TextBox 330">
            <a:extLst>
              <a:ext uri="{FF2B5EF4-FFF2-40B4-BE49-F238E27FC236}">
                <a16:creationId xmlns:a16="http://schemas.microsoft.com/office/drawing/2014/main" id="{2561FE14-9B6B-90DC-564F-CB02FC695103}"/>
              </a:ext>
            </a:extLst>
          </p:cNvPr>
          <p:cNvSpPr txBox="1"/>
          <p:nvPr/>
        </p:nvSpPr>
        <p:spPr>
          <a:xfrm>
            <a:off x="2508446" y="2955641"/>
            <a:ext cx="975468" cy="276999"/>
          </a:xfrm>
          <a:prstGeom prst="rect">
            <a:avLst/>
          </a:prstGeom>
          <a:noFill/>
        </p:spPr>
        <p:txBody>
          <a:bodyPr wrap="square" rtlCol="0">
            <a:spAutoFit/>
          </a:bodyPr>
          <a:lstStyle/>
          <a:p>
            <a:r>
              <a:rPr lang="en-US" sz="1200"/>
              <a:t>Planner</a:t>
            </a:r>
          </a:p>
        </p:txBody>
      </p:sp>
      <p:sp>
        <p:nvSpPr>
          <p:cNvPr id="332" name="TextBox 331">
            <a:extLst>
              <a:ext uri="{FF2B5EF4-FFF2-40B4-BE49-F238E27FC236}">
                <a16:creationId xmlns:a16="http://schemas.microsoft.com/office/drawing/2014/main" id="{E31852CA-1C95-1D97-8365-2A3B296A2008}"/>
              </a:ext>
            </a:extLst>
          </p:cNvPr>
          <p:cNvSpPr txBox="1"/>
          <p:nvPr/>
        </p:nvSpPr>
        <p:spPr>
          <a:xfrm>
            <a:off x="3479035" y="3522268"/>
            <a:ext cx="3954773" cy="861774"/>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INTL Text Office Light (Body)"/>
              </a:rPr>
              <a:t>Escalate within the supplier´s organization</a:t>
            </a:r>
          </a:p>
          <a:p>
            <a:pPr marL="171450" indent="-171450">
              <a:buFont typeface="Arial" panose="020B0604020202020204" pitchFamily="34" charset="0"/>
              <a:buChar char="•"/>
            </a:pPr>
            <a:r>
              <a:rPr lang="en-US" sz="1000">
                <a:latin typeface="INTL Text Office Light (Body)"/>
              </a:rPr>
              <a:t>Engages support teams</a:t>
            </a:r>
          </a:p>
          <a:p>
            <a:pPr marL="171450" indent="-171450">
              <a:buFont typeface="Arial" panose="020B0604020202020204" pitchFamily="34" charset="0"/>
              <a:buChar char="•"/>
            </a:pPr>
            <a:r>
              <a:rPr lang="en-US" sz="1000">
                <a:latin typeface="INTL Text Office Light (Body)"/>
              </a:rPr>
              <a:t>Establish meeting cadence with supplier</a:t>
            </a:r>
          </a:p>
          <a:p>
            <a:pPr marL="171450" indent="-171450">
              <a:buFont typeface="Arial" panose="020B0604020202020204" pitchFamily="34" charset="0"/>
              <a:buChar char="•"/>
            </a:pPr>
            <a:r>
              <a:rPr lang="en-US" sz="1000">
                <a:latin typeface="INTL Text Office Light (Body)"/>
              </a:rPr>
              <a:t>Rework the checklist</a:t>
            </a:r>
          </a:p>
          <a:p>
            <a:pPr marL="171450" indent="-171450">
              <a:buFont typeface="Arial" panose="020B0604020202020204" pitchFamily="34" charset="0"/>
              <a:buChar char="•"/>
            </a:pPr>
            <a:r>
              <a:rPr lang="en-US" sz="1000">
                <a:latin typeface="INTL Text Office Light (Body)"/>
              </a:rPr>
              <a:t>Establish recover date</a:t>
            </a:r>
          </a:p>
        </p:txBody>
      </p:sp>
      <p:sp>
        <p:nvSpPr>
          <p:cNvPr id="333" name="TextBox 332">
            <a:extLst>
              <a:ext uri="{FF2B5EF4-FFF2-40B4-BE49-F238E27FC236}">
                <a16:creationId xmlns:a16="http://schemas.microsoft.com/office/drawing/2014/main" id="{5ABD1DFA-6895-CC66-30FF-CFCD7E9A7FD9}"/>
              </a:ext>
            </a:extLst>
          </p:cNvPr>
          <p:cNvSpPr txBox="1"/>
          <p:nvPr/>
        </p:nvSpPr>
        <p:spPr>
          <a:xfrm>
            <a:off x="7838968" y="3574600"/>
            <a:ext cx="4198375" cy="86177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000">
                <a:latin typeface="INTL Text Office Light (Body)"/>
              </a:rPr>
              <a:t>Engage higher level supplier contacts</a:t>
            </a:r>
          </a:p>
          <a:p>
            <a:pPr marL="171450" indent="-171450">
              <a:buFont typeface="Arial" panose="020B0604020202020204" pitchFamily="34" charset="0"/>
              <a:buChar char="•"/>
            </a:pPr>
            <a:r>
              <a:rPr lang="en-US" sz="1000">
                <a:latin typeface="INTL Text Office Light (Body)"/>
              </a:rPr>
              <a:t>Contacts quality, engineering, and tooling teams as required</a:t>
            </a:r>
          </a:p>
          <a:p>
            <a:pPr marL="171450" indent="-171450">
              <a:buFont typeface="Arial" panose="020B0604020202020204" pitchFamily="34" charset="0"/>
              <a:buChar char="•"/>
            </a:pPr>
            <a:r>
              <a:rPr lang="en-US" sz="1000">
                <a:latin typeface="INTL Text Office Light (Body)"/>
              </a:rPr>
              <a:t>Set up regular conference calls</a:t>
            </a:r>
          </a:p>
          <a:p>
            <a:pPr marL="171450" indent="-171450">
              <a:buFont typeface="Arial" panose="020B0604020202020204" pitchFamily="34" charset="0"/>
              <a:buChar char="•"/>
            </a:pPr>
            <a:r>
              <a:rPr lang="en-US" sz="1000">
                <a:latin typeface="INTL Text Office Light (Body)"/>
              </a:rPr>
              <a:t>Look for break-in fee, help-out, or substitution</a:t>
            </a:r>
          </a:p>
          <a:p>
            <a:pPr marL="171450" indent="-171450">
              <a:buFont typeface="Arial" panose="020B0604020202020204" pitchFamily="34" charset="0"/>
              <a:buChar char="•"/>
            </a:pPr>
            <a:r>
              <a:rPr lang="en-US" sz="1000">
                <a:latin typeface="INTL Text Office Light (Body)"/>
              </a:rPr>
              <a:t>Understand demand and supplier recovery timing</a:t>
            </a:r>
          </a:p>
        </p:txBody>
      </p:sp>
      <p:pic>
        <p:nvPicPr>
          <p:cNvPr id="334" name="Picture 333" descr="Graphical user interface, application&#10;&#10;Description automatically generated">
            <a:extLst>
              <a:ext uri="{FF2B5EF4-FFF2-40B4-BE49-F238E27FC236}">
                <a16:creationId xmlns:a16="http://schemas.microsoft.com/office/drawing/2014/main" id="{24F89331-BE39-D792-25C8-6027086686A2}"/>
              </a:ext>
            </a:extLst>
          </p:cNvPr>
          <p:cNvPicPr>
            <a:picLocks noChangeAspect="1"/>
          </p:cNvPicPr>
          <p:nvPr/>
        </p:nvPicPr>
        <p:blipFill rotWithShape="1">
          <a:blip r:embed="rId9">
            <a:extLst>
              <a:ext uri="{28A0092B-C50C-407E-A947-70E740481C1C}">
                <a14:useLocalDpi xmlns:a14="http://schemas.microsoft.com/office/drawing/2010/main" val="0"/>
              </a:ext>
            </a:extLst>
          </a:blip>
          <a:srcRect l="3665" t="51689" r="81530" b="27900"/>
          <a:stretch/>
        </p:blipFill>
        <p:spPr>
          <a:xfrm>
            <a:off x="1886073" y="3574600"/>
            <a:ext cx="577260" cy="795818"/>
          </a:xfrm>
          <a:prstGeom prst="rect">
            <a:avLst/>
          </a:prstGeom>
        </p:spPr>
      </p:pic>
      <p:sp>
        <p:nvSpPr>
          <p:cNvPr id="335" name="TextBox 334">
            <a:extLst>
              <a:ext uri="{FF2B5EF4-FFF2-40B4-BE49-F238E27FC236}">
                <a16:creationId xmlns:a16="http://schemas.microsoft.com/office/drawing/2014/main" id="{C15435B6-83D4-5B7F-5D77-18482249DBB1}"/>
              </a:ext>
            </a:extLst>
          </p:cNvPr>
          <p:cNvSpPr txBox="1"/>
          <p:nvPr/>
        </p:nvSpPr>
        <p:spPr>
          <a:xfrm>
            <a:off x="2491013" y="3826122"/>
            <a:ext cx="975468" cy="276999"/>
          </a:xfrm>
          <a:prstGeom prst="rect">
            <a:avLst/>
          </a:prstGeom>
          <a:noFill/>
        </p:spPr>
        <p:txBody>
          <a:bodyPr wrap="square" rtlCol="0">
            <a:spAutoFit/>
          </a:bodyPr>
          <a:lstStyle/>
          <a:p>
            <a:r>
              <a:rPr lang="en-US" sz="1200"/>
              <a:t>SCIS</a:t>
            </a:r>
          </a:p>
        </p:txBody>
      </p:sp>
      <p:sp>
        <p:nvSpPr>
          <p:cNvPr id="336" name="TextBox 335">
            <a:extLst>
              <a:ext uri="{FF2B5EF4-FFF2-40B4-BE49-F238E27FC236}">
                <a16:creationId xmlns:a16="http://schemas.microsoft.com/office/drawing/2014/main" id="{2BB95029-0ED9-4F9B-BEA3-2CBC18F3A43B}"/>
              </a:ext>
            </a:extLst>
          </p:cNvPr>
          <p:cNvSpPr txBox="1"/>
          <p:nvPr/>
        </p:nvSpPr>
        <p:spPr>
          <a:xfrm>
            <a:off x="3496808" y="4625145"/>
            <a:ext cx="3954773" cy="400110"/>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INTL Text Office Light (Body)"/>
              </a:rPr>
              <a:t>Review recovery timing for acceptability</a:t>
            </a:r>
          </a:p>
          <a:p>
            <a:pPr marL="171450" indent="-171450">
              <a:buFont typeface="Arial" panose="020B0604020202020204" pitchFamily="34" charset="0"/>
              <a:buChar char="•"/>
            </a:pPr>
            <a:r>
              <a:rPr lang="en-US" sz="1000">
                <a:latin typeface="INTL Text Office Light (Body)"/>
              </a:rPr>
              <a:t>Confirms root cause and constraints</a:t>
            </a:r>
          </a:p>
        </p:txBody>
      </p:sp>
      <p:sp>
        <p:nvSpPr>
          <p:cNvPr id="337" name="TextBox 336">
            <a:extLst>
              <a:ext uri="{FF2B5EF4-FFF2-40B4-BE49-F238E27FC236}">
                <a16:creationId xmlns:a16="http://schemas.microsoft.com/office/drawing/2014/main" id="{86154E6A-76B0-215E-33F0-8B7752847284}"/>
              </a:ext>
            </a:extLst>
          </p:cNvPr>
          <p:cNvSpPr txBox="1"/>
          <p:nvPr/>
        </p:nvSpPr>
        <p:spPr>
          <a:xfrm>
            <a:off x="7913020" y="4668541"/>
            <a:ext cx="4018370" cy="400110"/>
          </a:xfrm>
          <a:prstGeom prst="rect">
            <a:avLst/>
          </a:prstGeom>
          <a:noFill/>
        </p:spPr>
        <p:txBody>
          <a:bodyPr wrap="square" rtlCol="0">
            <a:spAutoFit/>
          </a:bodyPr>
          <a:lstStyle/>
          <a:p>
            <a:pPr marL="171450" indent="-171450">
              <a:buFont typeface="Arial" panose="020B0604020202020204" pitchFamily="34" charset="0"/>
              <a:buChar char="•"/>
            </a:pPr>
            <a:r>
              <a:rPr lang="en-US" sz="1000">
                <a:latin typeface="INTL Text Office Light (Body)"/>
              </a:rPr>
              <a:t>Moves MMAR to level 5 in TADA if recovery is unacceptable</a:t>
            </a:r>
          </a:p>
          <a:p>
            <a:pPr marL="171450" indent="-171450">
              <a:buFont typeface="Arial" panose="020B0604020202020204" pitchFamily="34" charset="0"/>
              <a:buChar char="•"/>
            </a:pPr>
            <a:r>
              <a:rPr lang="en-US" sz="1000">
                <a:latin typeface="INTL Text Office Light (Body)"/>
              </a:rPr>
              <a:t>Communicates issues with command center</a:t>
            </a:r>
          </a:p>
        </p:txBody>
      </p:sp>
      <p:sp>
        <p:nvSpPr>
          <p:cNvPr id="338" name="TextBox 337">
            <a:extLst>
              <a:ext uri="{FF2B5EF4-FFF2-40B4-BE49-F238E27FC236}">
                <a16:creationId xmlns:a16="http://schemas.microsoft.com/office/drawing/2014/main" id="{354B0A48-7BA0-11F4-4D33-EB9E3FE2A2EE}"/>
              </a:ext>
            </a:extLst>
          </p:cNvPr>
          <p:cNvSpPr txBox="1"/>
          <p:nvPr/>
        </p:nvSpPr>
        <p:spPr>
          <a:xfrm>
            <a:off x="2458332" y="4606986"/>
            <a:ext cx="975468" cy="461665"/>
          </a:xfrm>
          <a:prstGeom prst="rect">
            <a:avLst/>
          </a:prstGeom>
          <a:noFill/>
        </p:spPr>
        <p:txBody>
          <a:bodyPr wrap="square" rtlCol="0">
            <a:spAutoFit/>
          </a:bodyPr>
          <a:lstStyle/>
          <a:p>
            <a:r>
              <a:rPr lang="en-US" sz="1200"/>
              <a:t>SCIS Manager</a:t>
            </a:r>
          </a:p>
        </p:txBody>
      </p:sp>
      <p:pic>
        <p:nvPicPr>
          <p:cNvPr id="339" name="Picture 338" descr="Graphical user interface, application&#10;&#10;Description automatically generated">
            <a:extLst>
              <a:ext uri="{FF2B5EF4-FFF2-40B4-BE49-F238E27FC236}">
                <a16:creationId xmlns:a16="http://schemas.microsoft.com/office/drawing/2014/main" id="{AA8179DF-913E-2F06-87D1-DFC39891A433}"/>
              </a:ext>
            </a:extLst>
          </p:cNvPr>
          <p:cNvPicPr>
            <a:picLocks noChangeAspect="1"/>
          </p:cNvPicPr>
          <p:nvPr/>
        </p:nvPicPr>
        <p:blipFill rotWithShape="1">
          <a:blip r:embed="rId9">
            <a:extLst>
              <a:ext uri="{28A0092B-C50C-407E-A947-70E740481C1C}">
                <a14:useLocalDpi xmlns:a14="http://schemas.microsoft.com/office/drawing/2010/main" val="0"/>
              </a:ext>
            </a:extLst>
          </a:blip>
          <a:srcRect l="34753" t="6546" r="50660" b="74025"/>
          <a:stretch/>
        </p:blipFill>
        <p:spPr>
          <a:xfrm>
            <a:off x="1855675" y="4463773"/>
            <a:ext cx="572259" cy="762182"/>
          </a:xfrm>
          <a:prstGeom prst="rect">
            <a:avLst/>
          </a:prstGeom>
        </p:spPr>
      </p:pic>
      <p:cxnSp>
        <p:nvCxnSpPr>
          <p:cNvPr id="340" name="Straight Connector 339">
            <a:extLst>
              <a:ext uri="{FF2B5EF4-FFF2-40B4-BE49-F238E27FC236}">
                <a16:creationId xmlns:a16="http://schemas.microsoft.com/office/drawing/2014/main" id="{A3DD519E-5A7E-0C61-E466-AE40FC97F9E2}"/>
              </a:ext>
            </a:extLst>
          </p:cNvPr>
          <p:cNvCxnSpPr>
            <a:cxnSpLocks/>
          </p:cNvCxnSpPr>
          <p:nvPr/>
        </p:nvCxnSpPr>
        <p:spPr>
          <a:xfrm flipH="1">
            <a:off x="1736151" y="4416715"/>
            <a:ext cx="101470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9DE7BDA0-A49D-0C74-C6A3-0B39B787C26A}"/>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342" name="TextBox 341">
            <a:extLst>
              <a:ext uri="{FF2B5EF4-FFF2-40B4-BE49-F238E27FC236}">
                <a16:creationId xmlns:a16="http://schemas.microsoft.com/office/drawing/2014/main" id="{9D1CAE8B-5EBB-4370-A44C-86A7F2DBB29B}"/>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343" name="TextBox 342">
            <a:extLst>
              <a:ext uri="{FF2B5EF4-FFF2-40B4-BE49-F238E27FC236}">
                <a16:creationId xmlns:a16="http://schemas.microsoft.com/office/drawing/2014/main" id="{53BD32E3-588B-170C-7EF4-6894AC012D7F}"/>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346" name="TextBox 345">
            <a:extLst>
              <a:ext uri="{FF2B5EF4-FFF2-40B4-BE49-F238E27FC236}">
                <a16:creationId xmlns:a16="http://schemas.microsoft.com/office/drawing/2014/main" id="{DCC9D722-2318-39CE-4F44-7A0550B1CBBD}"/>
              </a:ext>
            </a:extLst>
          </p:cNvPr>
          <p:cNvSpPr txBox="1"/>
          <p:nvPr/>
        </p:nvSpPr>
        <p:spPr>
          <a:xfrm>
            <a:off x="3488790" y="2265962"/>
            <a:ext cx="3814084"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Main activities to execute:</a:t>
            </a:r>
          </a:p>
        </p:txBody>
      </p:sp>
      <p:sp>
        <p:nvSpPr>
          <p:cNvPr id="347" name="TextBox 346">
            <a:extLst>
              <a:ext uri="{FF2B5EF4-FFF2-40B4-BE49-F238E27FC236}">
                <a16:creationId xmlns:a16="http://schemas.microsoft.com/office/drawing/2014/main" id="{77D2D6BB-ECF7-C9F4-41A0-F6BF010D280D}"/>
              </a:ext>
            </a:extLst>
          </p:cNvPr>
          <p:cNvSpPr txBox="1"/>
          <p:nvPr/>
        </p:nvSpPr>
        <p:spPr>
          <a:xfrm>
            <a:off x="7753470" y="2248988"/>
            <a:ext cx="33476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 for: </a:t>
            </a:r>
          </a:p>
        </p:txBody>
      </p:sp>
      <p:sp>
        <p:nvSpPr>
          <p:cNvPr id="2" name="TextBox 1">
            <a:extLst>
              <a:ext uri="{FF2B5EF4-FFF2-40B4-BE49-F238E27FC236}">
                <a16:creationId xmlns:a16="http://schemas.microsoft.com/office/drawing/2014/main" id="{264E673D-5542-EB65-CABD-FC586B794B0E}"/>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CA</a:t>
            </a:r>
          </a:p>
        </p:txBody>
      </p:sp>
    </p:spTree>
    <p:extLst>
      <p:ext uri="{BB962C8B-B14F-4D97-AF65-F5344CB8AC3E}">
        <p14:creationId xmlns:p14="http://schemas.microsoft.com/office/powerpoint/2010/main" val="2288231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315206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9CF325BB-2AC1-338F-9606-2722BD068439}"/>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809274"/>
            <a:ext cx="8199957" cy="412721"/>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116911" cy="3131816"/>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6" name="TextBox 25">
            <a:extLst>
              <a:ext uri="{FF2B5EF4-FFF2-40B4-BE49-F238E27FC236}">
                <a16:creationId xmlns:a16="http://schemas.microsoft.com/office/drawing/2014/main" id="{A168E729-3DD9-A640-6CCE-D8391ACBB2DE}"/>
              </a:ext>
            </a:extLst>
          </p:cNvPr>
          <p:cNvSpPr txBox="1"/>
          <p:nvPr/>
        </p:nvSpPr>
        <p:spPr>
          <a:xfrm>
            <a:off x="5863101" y="1242811"/>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ea typeface="Open Sans" panose="020B0606030504020204" pitchFamily="34" charset="0"/>
                <a:cs typeface="Open Sans" panose="020B0606030504020204" pitchFamily="34" charset="0"/>
              </a:rPr>
              <a:t>ISCV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ea typeface="Open Sans" panose="020B0606030504020204" pitchFamily="34" charset="0"/>
                <a:cs typeface="Open Sans" panose="020B0606030504020204" pitchFamily="34" charset="0"/>
              </a:rPr>
              <a:t>Killer Bee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ea typeface="Open Sans" panose="020B0606030504020204" pitchFamily="34" charset="0"/>
                <a:cs typeface="Open Sans" panose="020B0606030504020204" pitchFamily="34" charset="0"/>
              </a:rPr>
              <a:t>MS Teams (repository)</a:t>
            </a:r>
            <a:endParaRPr kumimoji="0" lang="en-US" sz="1400" b="0" i="0" u="none" strike="noStrike" kern="0" cap="none" spc="0" normalizeH="0" baseline="0" noProof="0">
              <a:ln>
                <a:noFill/>
              </a:ln>
              <a:solidFill>
                <a:srgbClr val="FF6600"/>
              </a:solidFill>
              <a:effectLst/>
              <a:uLnTx/>
              <a:uFillTx/>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5389BA94-3282-D7D4-DCA3-0C0EC30EC06A}"/>
              </a:ext>
            </a:extLst>
          </p:cNvPr>
          <p:cNvGrpSpPr/>
          <p:nvPr/>
        </p:nvGrpSpPr>
        <p:grpSpPr>
          <a:xfrm>
            <a:off x="11200868" y="186017"/>
            <a:ext cx="852263" cy="712807"/>
            <a:chOff x="5395036" y="4416542"/>
            <a:chExt cx="1741162" cy="1525103"/>
          </a:xfrm>
        </p:grpSpPr>
        <p:grpSp>
          <p:nvGrpSpPr>
            <p:cNvPr id="11" name="Group 10">
              <a:extLst>
                <a:ext uri="{FF2B5EF4-FFF2-40B4-BE49-F238E27FC236}">
                  <a16:creationId xmlns:a16="http://schemas.microsoft.com/office/drawing/2014/main" id="{37B12944-45EE-F49B-58FD-5DA04F69FC3C}"/>
                </a:ext>
              </a:extLst>
            </p:cNvPr>
            <p:cNvGrpSpPr/>
            <p:nvPr/>
          </p:nvGrpSpPr>
          <p:grpSpPr>
            <a:xfrm>
              <a:off x="5395036" y="4416542"/>
              <a:ext cx="1512070" cy="1525103"/>
              <a:chOff x="5395036" y="4416542"/>
              <a:chExt cx="1512070" cy="1525103"/>
            </a:xfrm>
          </p:grpSpPr>
          <p:sp>
            <p:nvSpPr>
              <p:cNvPr id="13" name="Oval 12">
                <a:extLst>
                  <a:ext uri="{FF2B5EF4-FFF2-40B4-BE49-F238E27FC236}">
                    <a16:creationId xmlns:a16="http://schemas.microsoft.com/office/drawing/2014/main" id="{4C8D70A8-C865-5815-A3C3-6ACFCBFC6F91}"/>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0BFB4C9-37C7-0E03-EA4E-08D123C754A4}"/>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2" name="Straight Arrow Connector 11">
              <a:extLst>
                <a:ext uri="{FF2B5EF4-FFF2-40B4-BE49-F238E27FC236}">
                  <a16:creationId xmlns:a16="http://schemas.microsoft.com/office/drawing/2014/main" id="{11D41792-9FA9-AFAD-0281-B0740964F6F8}"/>
                </a:ext>
              </a:extLst>
            </p:cNvPr>
            <p:cNvCxnSpPr>
              <a:stCxn id="13"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 name="Oval 8">
            <a:extLst>
              <a:ext uri="{FF2B5EF4-FFF2-40B4-BE49-F238E27FC236}">
                <a16:creationId xmlns:a16="http://schemas.microsoft.com/office/drawing/2014/main" id="{54D39698-01A2-2D25-E12D-152F3160C00F}"/>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B9BA5184-3065-83AD-D215-0EF4AABECC92}"/>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16" name="Group 15">
            <a:extLst>
              <a:ext uri="{FF2B5EF4-FFF2-40B4-BE49-F238E27FC236}">
                <a16:creationId xmlns:a16="http://schemas.microsoft.com/office/drawing/2014/main" id="{D58FCD25-6145-1B57-BDEB-7FCA39F81C31}"/>
              </a:ext>
            </a:extLst>
          </p:cNvPr>
          <p:cNvGrpSpPr/>
          <p:nvPr/>
        </p:nvGrpSpPr>
        <p:grpSpPr>
          <a:xfrm>
            <a:off x="10383897" y="186017"/>
            <a:ext cx="852263" cy="712807"/>
            <a:chOff x="5395036" y="4416542"/>
            <a:chExt cx="1741162" cy="1525103"/>
          </a:xfrm>
        </p:grpSpPr>
        <p:grpSp>
          <p:nvGrpSpPr>
            <p:cNvPr id="29" name="Group 28">
              <a:extLst>
                <a:ext uri="{FF2B5EF4-FFF2-40B4-BE49-F238E27FC236}">
                  <a16:creationId xmlns:a16="http://schemas.microsoft.com/office/drawing/2014/main" id="{4C77DA19-B98A-EB7B-0453-A44ADAAA0953}"/>
                </a:ext>
              </a:extLst>
            </p:cNvPr>
            <p:cNvGrpSpPr/>
            <p:nvPr/>
          </p:nvGrpSpPr>
          <p:grpSpPr>
            <a:xfrm>
              <a:off x="5395036" y="4416542"/>
              <a:ext cx="1512070" cy="1525103"/>
              <a:chOff x="5395036" y="4416542"/>
              <a:chExt cx="1512070" cy="1525103"/>
            </a:xfrm>
          </p:grpSpPr>
          <p:sp>
            <p:nvSpPr>
              <p:cNvPr id="31" name="Oval 30">
                <a:extLst>
                  <a:ext uri="{FF2B5EF4-FFF2-40B4-BE49-F238E27FC236}">
                    <a16:creationId xmlns:a16="http://schemas.microsoft.com/office/drawing/2014/main" id="{C4AA0BCB-880A-08B1-9AE1-813BFFA232AE}"/>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ctangle 31">
                <a:extLst>
                  <a:ext uri="{FF2B5EF4-FFF2-40B4-BE49-F238E27FC236}">
                    <a16:creationId xmlns:a16="http://schemas.microsoft.com/office/drawing/2014/main" id="{9151DBD9-FDC7-238E-8909-79FC018737F3}"/>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0" name="Straight Arrow Connector 29">
              <a:extLst>
                <a:ext uri="{FF2B5EF4-FFF2-40B4-BE49-F238E27FC236}">
                  <a16:creationId xmlns:a16="http://schemas.microsoft.com/office/drawing/2014/main" id="{0CEE9426-7D3B-3775-9121-57B4FBC5AFD3}"/>
                </a:ext>
              </a:extLst>
            </p:cNvPr>
            <p:cNvCxnSpPr>
              <a:stCxn id="31"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1" name="Oval 20">
            <a:extLst>
              <a:ext uri="{FF2B5EF4-FFF2-40B4-BE49-F238E27FC236}">
                <a16:creationId xmlns:a16="http://schemas.microsoft.com/office/drawing/2014/main" id="{7150E5CA-0A61-3BA8-72F8-1A782EFA0AFB}"/>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8" name="TextBox 27">
            <a:extLst>
              <a:ext uri="{FF2B5EF4-FFF2-40B4-BE49-F238E27FC236}">
                <a16:creationId xmlns:a16="http://schemas.microsoft.com/office/drawing/2014/main" id="{CE9F3613-2B42-8C18-08D7-2959B2ED019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38" name="Group 37">
            <a:extLst>
              <a:ext uri="{FF2B5EF4-FFF2-40B4-BE49-F238E27FC236}">
                <a16:creationId xmlns:a16="http://schemas.microsoft.com/office/drawing/2014/main" id="{DE3D1FF4-8F6B-E7FD-D739-F8A2211E7215}"/>
              </a:ext>
            </a:extLst>
          </p:cNvPr>
          <p:cNvGrpSpPr/>
          <p:nvPr/>
        </p:nvGrpSpPr>
        <p:grpSpPr>
          <a:xfrm>
            <a:off x="9569970" y="186017"/>
            <a:ext cx="852263" cy="712807"/>
            <a:chOff x="5395036" y="4416542"/>
            <a:chExt cx="1741162" cy="1525103"/>
          </a:xfrm>
        </p:grpSpPr>
        <p:grpSp>
          <p:nvGrpSpPr>
            <p:cNvPr id="42" name="Group 41">
              <a:extLst>
                <a:ext uri="{FF2B5EF4-FFF2-40B4-BE49-F238E27FC236}">
                  <a16:creationId xmlns:a16="http://schemas.microsoft.com/office/drawing/2014/main" id="{9E7593E7-A455-7319-C991-EFF9B686A979}"/>
                </a:ext>
              </a:extLst>
            </p:cNvPr>
            <p:cNvGrpSpPr/>
            <p:nvPr/>
          </p:nvGrpSpPr>
          <p:grpSpPr>
            <a:xfrm>
              <a:off x="5395036" y="4416542"/>
              <a:ext cx="1512070" cy="1525103"/>
              <a:chOff x="5395036" y="4416542"/>
              <a:chExt cx="1512070" cy="1525103"/>
            </a:xfrm>
          </p:grpSpPr>
          <p:sp>
            <p:nvSpPr>
              <p:cNvPr id="44" name="Oval 43">
                <a:extLst>
                  <a:ext uri="{FF2B5EF4-FFF2-40B4-BE49-F238E27FC236}">
                    <a16:creationId xmlns:a16="http://schemas.microsoft.com/office/drawing/2014/main" id="{F2FB58C4-5E16-8DA3-F3FE-8C4DB4555664}"/>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Rectangle 44">
                <a:extLst>
                  <a:ext uri="{FF2B5EF4-FFF2-40B4-BE49-F238E27FC236}">
                    <a16:creationId xmlns:a16="http://schemas.microsoft.com/office/drawing/2014/main" id="{B50BD192-9BB0-F0DD-5590-6AB964C5D877}"/>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43" name="Straight Arrow Connector 42">
              <a:extLst>
                <a:ext uri="{FF2B5EF4-FFF2-40B4-BE49-F238E27FC236}">
                  <a16:creationId xmlns:a16="http://schemas.microsoft.com/office/drawing/2014/main" id="{536F8061-B518-B893-9537-D1B7526A2DA7}"/>
                </a:ext>
              </a:extLst>
            </p:cNvPr>
            <p:cNvCxnSpPr>
              <a:stCxn id="44"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40" name="Oval 39">
            <a:extLst>
              <a:ext uri="{FF2B5EF4-FFF2-40B4-BE49-F238E27FC236}">
                <a16:creationId xmlns:a16="http://schemas.microsoft.com/office/drawing/2014/main" id="{4207E5B9-5690-F5F1-05FC-1F7FAD3EE414}"/>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654A7B83-9CAF-3FE6-3EC1-BA0A4634DF94}"/>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51" name="Group 50">
            <a:extLst>
              <a:ext uri="{FF2B5EF4-FFF2-40B4-BE49-F238E27FC236}">
                <a16:creationId xmlns:a16="http://schemas.microsoft.com/office/drawing/2014/main" id="{FEB6E37C-45BC-5DE1-99D3-35473D9EF2B1}"/>
              </a:ext>
            </a:extLst>
          </p:cNvPr>
          <p:cNvGrpSpPr/>
          <p:nvPr/>
        </p:nvGrpSpPr>
        <p:grpSpPr>
          <a:xfrm>
            <a:off x="8754297" y="191745"/>
            <a:ext cx="740127" cy="712807"/>
            <a:chOff x="5395036" y="4416542"/>
            <a:chExt cx="1512070" cy="1525103"/>
          </a:xfrm>
        </p:grpSpPr>
        <p:sp>
          <p:nvSpPr>
            <p:cNvPr id="53" name="Oval 52">
              <a:extLst>
                <a:ext uri="{FF2B5EF4-FFF2-40B4-BE49-F238E27FC236}">
                  <a16:creationId xmlns:a16="http://schemas.microsoft.com/office/drawing/2014/main" id="{B3A67C79-C445-06BC-EB7E-5110A2CDC779}"/>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4" name="Rectangle 53">
              <a:extLst>
                <a:ext uri="{FF2B5EF4-FFF2-40B4-BE49-F238E27FC236}">
                  <a16:creationId xmlns:a16="http://schemas.microsoft.com/office/drawing/2014/main" id="{6A4DB0BF-0DB9-E644-3601-B319E37D80F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52" name="Straight Arrow Connector 51">
            <a:extLst>
              <a:ext uri="{FF2B5EF4-FFF2-40B4-BE49-F238E27FC236}">
                <a16:creationId xmlns:a16="http://schemas.microsoft.com/office/drawing/2014/main" id="{1931AAE9-CF0F-E75E-8A72-B5E4F376B637}"/>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9" name="Oval 48">
            <a:extLst>
              <a:ext uri="{FF2B5EF4-FFF2-40B4-BE49-F238E27FC236}">
                <a16:creationId xmlns:a16="http://schemas.microsoft.com/office/drawing/2014/main" id="{CD7A95D6-D0E5-137B-CB97-2C0AA789169D}"/>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0" name="TextBox 49">
            <a:extLst>
              <a:ext uri="{FF2B5EF4-FFF2-40B4-BE49-F238E27FC236}">
                <a16:creationId xmlns:a16="http://schemas.microsoft.com/office/drawing/2014/main" id="{C90E5DB3-E3DB-25B4-A23C-555E901716B9}"/>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sp>
        <p:nvSpPr>
          <p:cNvPr id="116" name="TextBox 115">
            <a:extLst>
              <a:ext uri="{FF2B5EF4-FFF2-40B4-BE49-F238E27FC236}">
                <a16:creationId xmlns:a16="http://schemas.microsoft.com/office/drawing/2014/main" id="{AA24FE9E-7996-4110-41DC-930028657FC1}"/>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117" name="TextBox 116">
            <a:extLst>
              <a:ext uri="{FF2B5EF4-FFF2-40B4-BE49-F238E27FC236}">
                <a16:creationId xmlns:a16="http://schemas.microsoft.com/office/drawing/2014/main" id="{DEF9F5CE-CB2D-EF4B-8ECC-A39E393038D3}"/>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118" name="TextBox 117">
            <a:extLst>
              <a:ext uri="{FF2B5EF4-FFF2-40B4-BE49-F238E27FC236}">
                <a16:creationId xmlns:a16="http://schemas.microsoft.com/office/drawing/2014/main" id="{E784FE95-260A-083E-F482-645C6386295D}"/>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grpSp>
        <p:nvGrpSpPr>
          <p:cNvPr id="104" name="Group 103">
            <a:extLst>
              <a:ext uri="{FF2B5EF4-FFF2-40B4-BE49-F238E27FC236}">
                <a16:creationId xmlns:a16="http://schemas.microsoft.com/office/drawing/2014/main" id="{7052B591-C170-792E-25C0-684D1E6B6F6B}"/>
              </a:ext>
            </a:extLst>
          </p:cNvPr>
          <p:cNvGrpSpPr/>
          <p:nvPr/>
        </p:nvGrpSpPr>
        <p:grpSpPr>
          <a:xfrm>
            <a:off x="6296689" y="197474"/>
            <a:ext cx="853034" cy="712807"/>
            <a:chOff x="5393460" y="4416542"/>
            <a:chExt cx="1742738" cy="1525103"/>
          </a:xfrm>
        </p:grpSpPr>
        <p:grpSp>
          <p:nvGrpSpPr>
            <p:cNvPr id="108" name="Group 107">
              <a:extLst>
                <a:ext uri="{FF2B5EF4-FFF2-40B4-BE49-F238E27FC236}">
                  <a16:creationId xmlns:a16="http://schemas.microsoft.com/office/drawing/2014/main" id="{32DF1396-C3B4-3C39-FEC1-3F3B65B2F860}"/>
                </a:ext>
              </a:extLst>
            </p:cNvPr>
            <p:cNvGrpSpPr/>
            <p:nvPr/>
          </p:nvGrpSpPr>
          <p:grpSpPr>
            <a:xfrm>
              <a:off x="5395036" y="4416542"/>
              <a:ext cx="1512070" cy="1525103"/>
              <a:chOff x="5395036" y="4416542"/>
              <a:chExt cx="1512070" cy="1525103"/>
            </a:xfrm>
          </p:grpSpPr>
          <p:sp>
            <p:nvSpPr>
              <p:cNvPr id="111" name="Oval 110">
                <a:extLst>
                  <a:ext uri="{FF2B5EF4-FFF2-40B4-BE49-F238E27FC236}">
                    <a16:creationId xmlns:a16="http://schemas.microsoft.com/office/drawing/2014/main" id="{EA6FEABE-3791-045F-BEAC-FCF43F9F4AC1}"/>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2" name="Rectangle 111">
                <a:extLst>
                  <a:ext uri="{FF2B5EF4-FFF2-40B4-BE49-F238E27FC236}">
                    <a16:creationId xmlns:a16="http://schemas.microsoft.com/office/drawing/2014/main" id="{F71C6EB9-D534-490D-95F4-1C0FE38D5215}"/>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109" name="Oval 108">
              <a:extLst>
                <a:ext uri="{FF2B5EF4-FFF2-40B4-BE49-F238E27FC236}">
                  <a16:creationId xmlns:a16="http://schemas.microsoft.com/office/drawing/2014/main" id="{BDFBAC76-768A-4886-D014-E5D7E89062DA}"/>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110" name="Straight Arrow Connector 109">
              <a:extLst>
                <a:ext uri="{FF2B5EF4-FFF2-40B4-BE49-F238E27FC236}">
                  <a16:creationId xmlns:a16="http://schemas.microsoft.com/office/drawing/2014/main" id="{6F6EDD14-9C96-7707-873D-A03327A65ABD}"/>
                </a:ext>
              </a:extLst>
            </p:cNvPr>
            <p:cNvCxnSpPr>
              <a:stCxn id="111"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6" name="Oval 105">
            <a:extLst>
              <a:ext uri="{FF2B5EF4-FFF2-40B4-BE49-F238E27FC236}">
                <a16:creationId xmlns:a16="http://schemas.microsoft.com/office/drawing/2014/main" id="{418909D1-436E-0769-E096-61A7148D5E01}"/>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7" name="TextBox 106">
            <a:extLst>
              <a:ext uri="{FF2B5EF4-FFF2-40B4-BE49-F238E27FC236}">
                <a16:creationId xmlns:a16="http://schemas.microsoft.com/office/drawing/2014/main" id="{94D1B9EE-7583-10D1-DB92-47217CB4F078}"/>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113" name="TextBox 112">
            <a:extLst>
              <a:ext uri="{FF2B5EF4-FFF2-40B4-BE49-F238E27FC236}">
                <a16:creationId xmlns:a16="http://schemas.microsoft.com/office/drawing/2014/main" id="{47370099-3A22-ABDA-3BEE-B57BD107084E}"/>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860898"/>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grpSp>
        <p:nvGrpSpPr>
          <p:cNvPr id="94" name="Group 93">
            <a:extLst>
              <a:ext uri="{FF2B5EF4-FFF2-40B4-BE49-F238E27FC236}">
                <a16:creationId xmlns:a16="http://schemas.microsoft.com/office/drawing/2014/main" id="{B462DB84-A440-6BF8-BE15-105A607542B4}"/>
              </a:ext>
            </a:extLst>
          </p:cNvPr>
          <p:cNvGrpSpPr/>
          <p:nvPr/>
        </p:nvGrpSpPr>
        <p:grpSpPr>
          <a:xfrm>
            <a:off x="7113137" y="191745"/>
            <a:ext cx="852263" cy="712807"/>
            <a:chOff x="5395036" y="4416542"/>
            <a:chExt cx="1741162" cy="1525103"/>
          </a:xfrm>
        </p:grpSpPr>
        <p:grpSp>
          <p:nvGrpSpPr>
            <p:cNvPr id="99" name="Group 98">
              <a:extLst>
                <a:ext uri="{FF2B5EF4-FFF2-40B4-BE49-F238E27FC236}">
                  <a16:creationId xmlns:a16="http://schemas.microsoft.com/office/drawing/2014/main" id="{4B91189D-7349-5710-B7A6-D924EF0D51AB}"/>
                </a:ext>
              </a:extLst>
            </p:cNvPr>
            <p:cNvGrpSpPr/>
            <p:nvPr/>
          </p:nvGrpSpPr>
          <p:grpSpPr>
            <a:xfrm>
              <a:off x="5395036" y="4416542"/>
              <a:ext cx="1512070" cy="1525103"/>
              <a:chOff x="5395036" y="4416542"/>
              <a:chExt cx="1512070" cy="1525103"/>
            </a:xfrm>
          </p:grpSpPr>
          <p:sp>
            <p:nvSpPr>
              <p:cNvPr id="101" name="Oval 100">
                <a:extLst>
                  <a:ext uri="{FF2B5EF4-FFF2-40B4-BE49-F238E27FC236}">
                    <a16:creationId xmlns:a16="http://schemas.microsoft.com/office/drawing/2014/main" id="{93145284-5262-69A0-688A-920066552D2D}"/>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2" name="Rectangle 101">
                <a:extLst>
                  <a:ext uri="{FF2B5EF4-FFF2-40B4-BE49-F238E27FC236}">
                    <a16:creationId xmlns:a16="http://schemas.microsoft.com/office/drawing/2014/main" id="{CB0961E9-A9CC-1F7A-8B92-A4BD5E71746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00" name="Straight Arrow Connector 99">
              <a:extLst>
                <a:ext uri="{FF2B5EF4-FFF2-40B4-BE49-F238E27FC236}">
                  <a16:creationId xmlns:a16="http://schemas.microsoft.com/office/drawing/2014/main" id="{D99399E8-F20C-30EB-916E-357528628C25}"/>
                </a:ext>
              </a:extLst>
            </p:cNvPr>
            <p:cNvCxnSpPr>
              <a:stCxn id="101"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6" name="Oval 95">
            <a:extLst>
              <a:ext uri="{FF2B5EF4-FFF2-40B4-BE49-F238E27FC236}">
                <a16:creationId xmlns:a16="http://schemas.microsoft.com/office/drawing/2014/main" id="{17C7D011-CC8D-BB27-F5E2-783F44AAF74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97" name="TextBox 96">
            <a:extLst>
              <a:ext uri="{FF2B5EF4-FFF2-40B4-BE49-F238E27FC236}">
                <a16:creationId xmlns:a16="http://schemas.microsoft.com/office/drawing/2014/main" id="{92B9061E-1FEE-BFA5-4E3C-4C4DE2511A0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114" name="TextBox 113">
            <a:extLst>
              <a:ext uri="{FF2B5EF4-FFF2-40B4-BE49-F238E27FC236}">
                <a16:creationId xmlns:a16="http://schemas.microsoft.com/office/drawing/2014/main" id="{93BF6762-30CA-C230-1B42-9CCE8A80B727}"/>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58382" y="1286745"/>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1287" y="1449169"/>
            <a:ext cx="206970" cy="206970"/>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352" r="15746"/>
          <a:stretch/>
        </p:blipFill>
        <p:spPr bwMode="auto">
          <a:xfrm>
            <a:off x="4974305" y="1646079"/>
            <a:ext cx="308499" cy="245131"/>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1A77DF82-8817-40EB-A6D8-FD7817DC7795}"/>
              </a:ext>
            </a:extLst>
          </p:cNvPr>
          <p:cNvGrpSpPr/>
          <p:nvPr/>
        </p:nvGrpSpPr>
        <p:grpSpPr>
          <a:xfrm>
            <a:off x="7936414" y="191745"/>
            <a:ext cx="852263" cy="712807"/>
            <a:chOff x="5395036" y="4416542"/>
            <a:chExt cx="1741162" cy="1525103"/>
          </a:xfrm>
        </p:grpSpPr>
        <p:grpSp>
          <p:nvGrpSpPr>
            <p:cNvPr id="60" name="Group 59">
              <a:extLst>
                <a:ext uri="{FF2B5EF4-FFF2-40B4-BE49-F238E27FC236}">
                  <a16:creationId xmlns:a16="http://schemas.microsoft.com/office/drawing/2014/main" id="{B18E1E85-F614-B841-DFB0-B9E13E632F9A}"/>
                </a:ext>
              </a:extLst>
            </p:cNvPr>
            <p:cNvGrpSpPr/>
            <p:nvPr/>
          </p:nvGrpSpPr>
          <p:grpSpPr>
            <a:xfrm>
              <a:off x="5395036" y="4416542"/>
              <a:ext cx="1512070" cy="1525103"/>
              <a:chOff x="5395036" y="4416542"/>
              <a:chExt cx="1512070" cy="1525103"/>
            </a:xfrm>
          </p:grpSpPr>
          <p:sp>
            <p:nvSpPr>
              <p:cNvPr id="62" name="Oval 61">
                <a:extLst>
                  <a:ext uri="{FF2B5EF4-FFF2-40B4-BE49-F238E27FC236}">
                    <a16:creationId xmlns:a16="http://schemas.microsoft.com/office/drawing/2014/main" id="{1BAECE99-1786-9837-F416-6188D2CF25FC}"/>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72912FF7-3E30-2CBF-C2D0-2A195BED3AF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61" name="Straight Arrow Connector 60">
              <a:extLst>
                <a:ext uri="{FF2B5EF4-FFF2-40B4-BE49-F238E27FC236}">
                  <a16:creationId xmlns:a16="http://schemas.microsoft.com/office/drawing/2014/main" id="{6F1C42C2-B3BE-25C1-87D0-8B0CDE1CCCAA}"/>
                </a:ext>
              </a:extLst>
            </p:cNvPr>
            <p:cNvCxnSpPr>
              <a:stCxn id="6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58" name="Oval 57">
            <a:extLst>
              <a:ext uri="{FF2B5EF4-FFF2-40B4-BE49-F238E27FC236}">
                <a16:creationId xmlns:a16="http://schemas.microsoft.com/office/drawing/2014/main" id="{4AFC2850-C9AB-EB8B-EE8C-357972C49B50}"/>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9" name="TextBox 58">
            <a:extLst>
              <a:ext uri="{FF2B5EF4-FFF2-40B4-BE49-F238E27FC236}">
                <a16:creationId xmlns:a16="http://schemas.microsoft.com/office/drawing/2014/main" id="{C7566C38-34EF-EEC2-F65D-62665F9F0F17}"/>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sp>
        <p:nvSpPr>
          <p:cNvPr id="115" name="TextBox 114">
            <a:extLst>
              <a:ext uri="{FF2B5EF4-FFF2-40B4-BE49-F238E27FC236}">
                <a16:creationId xmlns:a16="http://schemas.microsoft.com/office/drawing/2014/main" id="{B5135025-6BDA-BEC8-57F4-4C1C3C3C399E}"/>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2" name="Rectangle 1">
            <a:extLst>
              <a:ext uri="{FF2B5EF4-FFF2-40B4-BE49-F238E27FC236}">
                <a16:creationId xmlns:a16="http://schemas.microsoft.com/office/drawing/2014/main" id="{AE94E4EE-64EB-5589-A63C-30580BC63BF7}"/>
              </a:ext>
            </a:extLst>
          </p:cNvPr>
          <p:cNvSpPr/>
          <p:nvPr/>
        </p:nvSpPr>
        <p:spPr>
          <a:xfrm>
            <a:off x="6046707" y="124895"/>
            <a:ext cx="3539399"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B890EE8D-7A70-F45C-8B90-92727ABDA23A}"/>
              </a:ext>
            </a:extLst>
          </p:cNvPr>
          <p:cNvSpPr/>
          <p:nvPr/>
        </p:nvSpPr>
        <p:spPr>
          <a:xfrm>
            <a:off x="10413873" y="124895"/>
            <a:ext cx="1628392"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8" name="Title 2">
            <a:extLst>
              <a:ext uri="{FF2B5EF4-FFF2-40B4-BE49-F238E27FC236}">
                <a16:creationId xmlns:a16="http://schemas.microsoft.com/office/drawing/2014/main" id="{DF582F88-EC09-04F7-39F9-B41839EDD69D}"/>
              </a:ext>
            </a:extLst>
          </p:cNvPr>
          <p:cNvSpPr>
            <a:spLocks noGrp="1"/>
          </p:cNvSpPr>
          <p:nvPr>
            <p:ph type="title"/>
          </p:nvPr>
        </p:nvSpPr>
        <p:spPr/>
        <p:txBody>
          <a:bodyPr vert="horz"/>
          <a:lstStyle/>
          <a:p>
            <a:r>
              <a:rPr lang="en-US"/>
              <a:t>Level 5</a:t>
            </a:r>
            <a:br>
              <a:rPr lang="en-US"/>
            </a:br>
            <a:r>
              <a:rPr lang="en-US"/>
              <a:t>procurement</a:t>
            </a:r>
            <a:r>
              <a:rPr lang="en-US" sz="1800">
                <a:solidFill>
                  <a:schemeClr val="bg1">
                    <a:lumMod val="65000"/>
                  </a:schemeClr>
                </a:solidFill>
              </a:rPr>
              <a:t>| Main activities</a:t>
            </a:r>
            <a:endParaRPr lang="en-US" sz="1800"/>
          </a:p>
        </p:txBody>
      </p:sp>
      <p:pic>
        <p:nvPicPr>
          <p:cNvPr id="19" name="Picture 18" descr="Graphical user interface, application&#10;&#10;Description automatically generated">
            <a:extLst>
              <a:ext uri="{FF2B5EF4-FFF2-40B4-BE49-F238E27FC236}">
                <a16:creationId xmlns:a16="http://schemas.microsoft.com/office/drawing/2014/main" id="{F740AFEC-D955-0BAA-67FA-C1B7F577A7AC}"/>
              </a:ext>
            </a:extLst>
          </p:cNvPr>
          <p:cNvPicPr>
            <a:picLocks noChangeAspect="1"/>
          </p:cNvPicPr>
          <p:nvPr/>
        </p:nvPicPr>
        <p:blipFill rotWithShape="1">
          <a:blip r:embed="rId9">
            <a:extLst>
              <a:ext uri="{28A0092B-C50C-407E-A947-70E740481C1C}">
                <a14:useLocalDpi xmlns:a14="http://schemas.microsoft.com/office/drawing/2010/main" val="0"/>
              </a:ext>
            </a:extLst>
          </a:blip>
          <a:srcRect l="18559" t="28613" r="66812" b="51736"/>
          <a:stretch/>
        </p:blipFill>
        <p:spPr>
          <a:xfrm>
            <a:off x="1844459" y="3985462"/>
            <a:ext cx="558076" cy="749629"/>
          </a:xfrm>
          <a:prstGeom prst="rect">
            <a:avLst/>
          </a:prstGeom>
        </p:spPr>
      </p:pic>
      <p:sp>
        <p:nvSpPr>
          <p:cNvPr id="20" name="TextBox 19">
            <a:extLst>
              <a:ext uri="{FF2B5EF4-FFF2-40B4-BE49-F238E27FC236}">
                <a16:creationId xmlns:a16="http://schemas.microsoft.com/office/drawing/2014/main" id="{3F3F14EE-8EAD-0DC1-DCCF-C54020CCC991}"/>
              </a:ext>
            </a:extLst>
          </p:cNvPr>
          <p:cNvSpPr txBox="1"/>
          <p:nvPr/>
        </p:nvSpPr>
        <p:spPr>
          <a:xfrm>
            <a:off x="2460284" y="4016953"/>
            <a:ext cx="975468" cy="646331"/>
          </a:xfrm>
          <a:prstGeom prst="rect">
            <a:avLst/>
          </a:prstGeom>
          <a:noFill/>
        </p:spPr>
        <p:txBody>
          <a:bodyPr wrap="square" rIns="0" rtlCol="0">
            <a:spAutoFit/>
          </a:bodyPr>
          <a:lstStyle/>
          <a:p>
            <a:r>
              <a:rPr lang="en-US" sz="1200"/>
              <a:t>Command Center Manager</a:t>
            </a:r>
          </a:p>
        </p:txBody>
      </p:sp>
      <p:sp>
        <p:nvSpPr>
          <p:cNvPr id="23" name="TextBox 22">
            <a:extLst>
              <a:ext uri="{FF2B5EF4-FFF2-40B4-BE49-F238E27FC236}">
                <a16:creationId xmlns:a16="http://schemas.microsoft.com/office/drawing/2014/main" id="{AAAFB22F-3C9A-A16D-1BED-B6BD2FD08D57}"/>
              </a:ext>
            </a:extLst>
          </p:cNvPr>
          <p:cNvSpPr txBox="1"/>
          <p:nvPr/>
        </p:nvSpPr>
        <p:spPr>
          <a:xfrm>
            <a:off x="3502429" y="3727727"/>
            <a:ext cx="4350835" cy="1477328"/>
          </a:xfrm>
          <a:prstGeom prst="rect">
            <a:avLst/>
          </a:prstGeom>
          <a:noFill/>
        </p:spPr>
        <p:txBody>
          <a:bodyPr wrap="square" rtlCol="0">
            <a:spAutoFit/>
          </a:bodyPr>
          <a:lstStyle/>
          <a:p>
            <a:pPr marL="171450" indent="-171450">
              <a:buFont typeface="Arial" panose="020B0604020202020204" pitchFamily="34" charset="0"/>
              <a:buChar char="•"/>
            </a:pPr>
            <a:r>
              <a:rPr lang="en-GB" sz="1000"/>
              <a:t>Receive hand off from planner / SCIS team </a:t>
            </a:r>
          </a:p>
          <a:p>
            <a:pPr marL="171450" indent="-171450">
              <a:buFont typeface="Arial" panose="020B0604020202020204" pitchFamily="34" charset="0"/>
              <a:buChar char="•"/>
            </a:pPr>
            <a:r>
              <a:rPr lang="en-GB" sz="1000"/>
              <a:t>Evaluate impact</a:t>
            </a:r>
          </a:p>
          <a:p>
            <a:pPr marL="171450" indent="-171450">
              <a:buFont typeface="Arial" panose="020B0604020202020204" pitchFamily="34" charset="0"/>
              <a:buChar char="•"/>
            </a:pPr>
            <a:r>
              <a:rPr lang="en-GB" sz="1000"/>
              <a:t>Engage into on-going communications with supplier</a:t>
            </a:r>
          </a:p>
          <a:p>
            <a:pPr marL="171450" indent="-171450">
              <a:buFont typeface="Arial" panose="020B0604020202020204" pitchFamily="34" charset="0"/>
              <a:buChar char="•"/>
            </a:pPr>
            <a:r>
              <a:rPr lang="en-GB" sz="1000"/>
              <a:t>Escalate to supplier executive team </a:t>
            </a:r>
          </a:p>
          <a:p>
            <a:pPr marL="171450" indent="-171450">
              <a:buFont typeface="Arial" panose="020B0604020202020204" pitchFamily="34" charset="0"/>
              <a:buChar char="•"/>
            </a:pPr>
            <a:r>
              <a:rPr lang="en-GB" sz="1000"/>
              <a:t>Confirm Root Cause</a:t>
            </a:r>
          </a:p>
          <a:p>
            <a:pPr marL="171450" indent="-171450">
              <a:buFont typeface="Arial" panose="020B0604020202020204" pitchFamily="34" charset="0"/>
              <a:buChar char="•"/>
            </a:pPr>
            <a:r>
              <a:rPr lang="en-GB" sz="1000"/>
              <a:t>Implement Interim Corrective Action (ICA) and Permanent Corrective Action (PCA)</a:t>
            </a:r>
          </a:p>
          <a:p>
            <a:pPr marL="171450" indent="-171450">
              <a:buFont typeface="Arial" panose="020B0604020202020204" pitchFamily="34" charset="0"/>
              <a:buChar char="•"/>
            </a:pPr>
            <a:r>
              <a:rPr lang="en-GB" sz="1000"/>
              <a:t>Define Recovery date</a:t>
            </a:r>
          </a:p>
          <a:p>
            <a:pPr marL="171450" indent="-171450">
              <a:buFont typeface="Arial" panose="020B0604020202020204" pitchFamily="34" charset="0"/>
              <a:buChar char="•"/>
            </a:pPr>
            <a:r>
              <a:rPr lang="en-GB" sz="1000"/>
              <a:t>Escalate to procurement leadership as needed</a:t>
            </a:r>
          </a:p>
        </p:txBody>
      </p:sp>
      <p:sp>
        <p:nvSpPr>
          <p:cNvPr id="24" name="TextBox 23">
            <a:extLst>
              <a:ext uri="{FF2B5EF4-FFF2-40B4-BE49-F238E27FC236}">
                <a16:creationId xmlns:a16="http://schemas.microsoft.com/office/drawing/2014/main" id="{70ED5359-F2B0-B629-2C95-B506A009DCD1}"/>
              </a:ext>
            </a:extLst>
          </p:cNvPr>
          <p:cNvSpPr txBox="1"/>
          <p:nvPr/>
        </p:nvSpPr>
        <p:spPr>
          <a:xfrm>
            <a:off x="7930006" y="3706491"/>
            <a:ext cx="4076262" cy="1169551"/>
          </a:xfrm>
          <a:prstGeom prst="rect">
            <a:avLst/>
          </a:prstGeom>
          <a:noFill/>
        </p:spPr>
        <p:txBody>
          <a:bodyPr wrap="square" rtlCol="0">
            <a:spAutoFit/>
          </a:bodyPr>
          <a:lstStyle/>
          <a:p>
            <a:pPr marL="171450" indent="-171450">
              <a:buFont typeface="Arial" panose="020B0604020202020204" pitchFamily="34" charset="0"/>
              <a:buChar char="•"/>
            </a:pPr>
            <a:r>
              <a:rPr lang="en-US" sz="1000"/>
              <a:t>Update case file in MMAR / SAI in TADA</a:t>
            </a:r>
          </a:p>
          <a:p>
            <a:pPr marL="171450" indent="-171450">
              <a:buFont typeface="Arial" panose="020B0604020202020204" pitchFamily="34" charset="0"/>
              <a:buChar char="•"/>
            </a:pPr>
            <a:r>
              <a:rPr lang="en-GB" sz="1000">
                <a:solidFill>
                  <a:schemeClr val="tx1"/>
                </a:solidFill>
              </a:rPr>
              <a:t>Analyse Root Cause by using 5Why template</a:t>
            </a:r>
          </a:p>
          <a:p>
            <a:pPr marL="171450" indent="-171450">
              <a:buFont typeface="Arial" panose="020B0604020202020204" pitchFamily="34" charset="0"/>
              <a:buChar char="•"/>
            </a:pPr>
            <a:r>
              <a:rPr lang="en-GB" sz="1000"/>
              <a:t>Create Supply and demand chart</a:t>
            </a:r>
            <a:r>
              <a:rPr lang="en-GB" sz="1000">
                <a:solidFill>
                  <a:schemeClr val="tx1"/>
                </a:solidFill>
              </a:rPr>
              <a:t> to identify exact impact and recovery date</a:t>
            </a:r>
          </a:p>
          <a:p>
            <a:pPr marL="171450" indent="-171450">
              <a:buFont typeface="Arial" panose="020B0604020202020204" pitchFamily="34" charset="0"/>
              <a:buChar char="•"/>
            </a:pPr>
            <a:r>
              <a:rPr lang="en-GB" sz="1000"/>
              <a:t>Create 30-60-90 action plan with supplier</a:t>
            </a:r>
            <a:endParaRPr lang="en-US" sz="1000"/>
          </a:p>
          <a:p>
            <a:pPr marL="171450" indent="-171450">
              <a:buFont typeface="Arial" panose="020B0604020202020204" pitchFamily="34" charset="0"/>
              <a:buChar char="•"/>
            </a:pPr>
            <a:r>
              <a:rPr lang="en-US" sz="1000"/>
              <a:t>Engage supporting areas to drive specific event requirements </a:t>
            </a:r>
          </a:p>
          <a:p>
            <a:pPr marL="171450" indent="-171450">
              <a:buFont typeface="Arial" panose="020B0604020202020204" pitchFamily="34" charset="0"/>
              <a:buChar char="•"/>
            </a:pPr>
            <a:endParaRPr lang="en-US" sz="1000"/>
          </a:p>
        </p:txBody>
      </p:sp>
      <p:sp>
        <p:nvSpPr>
          <p:cNvPr id="33" name="TextBox 32">
            <a:extLst>
              <a:ext uri="{FF2B5EF4-FFF2-40B4-BE49-F238E27FC236}">
                <a16:creationId xmlns:a16="http://schemas.microsoft.com/office/drawing/2014/main" id="{DC166F09-C7CA-B164-7884-6503BB8CDBA9}"/>
              </a:ext>
            </a:extLst>
          </p:cNvPr>
          <p:cNvSpPr txBox="1"/>
          <p:nvPr/>
        </p:nvSpPr>
        <p:spPr>
          <a:xfrm>
            <a:off x="2460284" y="2828021"/>
            <a:ext cx="1179250" cy="646331"/>
          </a:xfrm>
          <a:prstGeom prst="rect">
            <a:avLst/>
          </a:prstGeom>
          <a:noFill/>
        </p:spPr>
        <p:txBody>
          <a:bodyPr wrap="square" rIns="0" rtlCol="0">
            <a:spAutoFit/>
          </a:bodyPr>
          <a:lstStyle/>
          <a:p>
            <a:r>
              <a:rPr lang="en-US" sz="1200"/>
              <a:t>Command Center Gate Keeper</a:t>
            </a:r>
          </a:p>
        </p:txBody>
      </p:sp>
      <p:sp>
        <p:nvSpPr>
          <p:cNvPr id="36" name="TextBox 35">
            <a:extLst>
              <a:ext uri="{FF2B5EF4-FFF2-40B4-BE49-F238E27FC236}">
                <a16:creationId xmlns:a16="http://schemas.microsoft.com/office/drawing/2014/main" id="{7025B1F0-A4DB-A8B3-057D-4963F963B9A6}"/>
              </a:ext>
            </a:extLst>
          </p:cNvPr>
          <p:cNvSpPr txBox="1"/>
          <p:nvPr/>
        </p:nvSpPr>
        <p:spPr>
          <a:xfrm>
            <a:off x="3502429" y="2771677"/>
            <a:ext cx="4457468" cy="1015663"/>
          </a:xfrm>
          <a:prstGeom prst="rect">
            <a:avLst/>
          </a:prstGeom>
          <a:noFill/>
        </p:spPr>
        <p:txBody>
          <a:bodyPr wrap="square" rtlCol="0">
            <a:spAutoFit/>
          </a:bodyPr>
          <a:lstStyle/>
          <a:p>
            <a:pPr marL="171450" indent="-171450">
              <a:buFont typeface="Arial" panose="020B0604020202020204" pitchFamily="34" charset="0"/>
              <a:buChar char="•"/>
            </a:pPr>
            <a:r>
              <a:rPr lang="en-GB" sz="1000"/>
              <a:t>Receive events escalated by Planner and SCIS teams</a:t>
            </a:r>
          </a:p>
          <a:p>
            <a:pPr marL="171450" indent="-171450">
              <a:buFont typeface="Arial" panose="020B0604020202020204" pitchFamily="34" charset="0"/>
              <a:buChar char="•"/>
            </a:pPr>
            <a:r>
              <a:rPr lang="en-GB" sz="1000"/>
              <a:t>Identify escalation type</a:t>
            </a:r>
          </a:p>
          <a:p>
            <a:pPr marL="171450" indent="-171450">
              <a:buFont typeface="Arial" panose="020B0604020202020204" pitchFamily="34" charset="0"/>
              <a:buChar char="•"/>
            </a:pPr>
            <a:r>
              <a:rPr lang="en-GB" sz="1000"/>
              <a:t>Assign escalation event to a Command Center Manager (&lt; 24 hrs)</a:t>
            </a:r>
          </a:p>
          <a:p>
            <a:pPr marL="171450" indent="-171450">
              <a:buFont typeface="Arial" panose="020B0604020202020204" pitchFamily="34" charset="0"/>
              <a:buChar char="•"/>
            </a:pPr>
            <a:r>
              <a:rPr lang="en-GB" sz="1000"/>
              <a:t>Monitor escalation event progress</a:t>
            </a:r>
          </a:p>
          <a:p>
            <a:pPr marL="171450" indent="-171450">
              <a:buFont typeface="Arial" panose="020B0604020202020204" pitchFamily="34" charset="0"/>
              <a:buChar char="•"/>
            </a:pPr>
            <a:r>
              <a:rPr lang="en-GB" sz="1000"/>
              <a:t>Validate if the event is ready for De-Escalation</a:t>
            </a:r>
          </a:p>
          <a:p>
            <a:pPr marL="171450" indent="-171450">
              <a:buFont typeface="Arial" panose="020B0604020202020204" pitchFamily="34" charset="0"/>
              <a:buChar char="•"/>
            </a:pPr>
            <a:endParaRPr lang="en-GB" sz="1000"/>
          </a:p>
        </p:txBody>
      </p:sp>
      <p:sp>
        <p:nvSpPr>
          <p:cNvPr id="37" name="TextBox 36">
            <a:extLst>
              <a:ext uri="{FF2B5EF4-FFF2-40B4-BE49-F238E27FC236}">
                <a16:creationId xmlns:a16="http://schemas.microsoft.com/office/drawing/2014/main" id="{837CB2DB-7AF9-42C8-CC6A-9352E2259931}"/>
              </a:ext>
            </a:extLst>
          </p:cNvPr>
          <p:cNvSpPr txBox="1"/>
          <p:nvPr/>
        </p:nvSpPr>
        <p:spPr>
          <a:xfrm>
            <a:off x="7936414" y="2702547"/>
            <a:ext cx="4076262" cy="861774"/>
          </a:xfrm>
          <a:prstGeom prst="rect">
            <a:avLst/>
          </a:prstGeom>
          <a:noFill/>
        </p:spPr>
        <p:txBody>
          <a:bodyPr wrap="square" rtlCol="0">
            <a:spAutoFit/>
          </a:bodyPr>
          <a:lstStyle/>
          <a:p>
            <a:pPr marL="171450" indent="-171450">
              <a:buFont typeface="Arial" panose="020B0604020202020204" pitchFamily="34" charset="0"/>
              <a:buChar char="•"/>
            </a:pPr>
            <a:r>
              <a:rPr lang="en-US" sz="1000"/>
              <a:t>Daily review in ISCV for escalated events to CC Gate Keeper</a:t>
            </a:r>
          </a:p>
          <a:p>
            <a:pPr marL="171450" indent="-171450">
              <a:buFont typeface="Arial" panose="020B0604020202020204" pitchFamily="34" charset="0"/>
              <a:buChar char="•"/>
            </a:pPr>
            <a:r>
              <a:rPr lang="en-US" sz="1000"/>
              <a:t>Review Command Center workload </a:t>
            </a:r>
          </a:p>
          <a:p>
            <a:pPr marL="171450" indent="-171450">
              <a:buFont typeface="Arial" panose="020B0604020202020204" pitchFamily="34" charset="0"/>
              <a:buChar char="•"/>
            </a:pPr>
            <a:r>
              <a:rPr lang="en-US" sz="1000"/>
              <a:t>Elaborate and send communication letters to supplier executives</a:t>
            </a:r>
          </a:p>
          <a:p>
            <a:pPr marL="171450" indent="-171450">
              <a:buFont typeface="Arial" panose="020B0604020202020204" pitchFamily="34" charset="0"/>
              <a:buChar char="•"/>
            </a:pPr>
            <a:r>
              <a:rPr lang="en-US" sz="1000"/>
              <a:t>Communicate and review progress of escalations</a:t>
            </a:r>
          </a:p>
          <a:p>
            <a:pPr marL="171450" indent="-171450">
              <a:buFont typeface="Arial" panose="020B0604020202020204" pitchFamily="34" charset="0"/>
              <a:buChar char="•"/>
            </a:pPr>
            <a:r>
              <a:rPr lang="en-US" sz="1000"/>
              <a:t>Communicate metrics </a:t>
            </a:r>
          </a:p>
        </p:txBody>
      </p:sp>
      <p:pic>
        <p:nvPicPr>
          <p:cNvPr id="55" name="Picture 54" descr="Graphical user interface, application&#10;&#10;Description automatically generated">
            <a:extLst>
              <a:ext uri="{FF2B5EF4-FFF2-40B4-BE49-F238E27FC236}">
                <a16:creationId xmlns:a16="http://schemas.microsoft.com/office/drawing/2014/main" id="{87302175-9875-97B9-A296-7491F9545952}"/>
              </a:ext>
            </a:extLst>
          </p:cNvPr>
          <p:cNvPicPr>
            <a:picLocks noChangeAspect="1"/>
          </p:cNvPicPr>
          <p:nvPr/>
        </p:nvPicPr>
        <p:blipFill rotWithShape="1">
          <a:blip r:embed="rId9">
            <a:extLst>
              <a:ext uri="{28A0092B-C50C-407E-A947-70E740481C1C}">
                <a14:useLocalDpi xmlns:a14="http://schemas.microsoft.com/office/drawing/2010/main" val="0"/>
              </a:ext>
            </a:extLst>
          </a:blip>
          <a:srcRect l="20013" t="51578" r="67966" b="28632"/>
          <a:stretch/>
        </p:blipFill>
        <p:spPr>
          <a:xfrm>
            <a:off x="1887329" y="2766466"/>
            <a:ext cx="502919" cy="827977"/>
          </a:xfrm>
          <a:prstGeom prst="rect">
            <a:avLst/>
          </a:prstGeom>
        </p:spPr>
      </p:pic>
      <p:sp>
        <p:nvSpPr>
          <p:cNvPr id="57" name="TextBox 56">
            <a:extLst>
              <a:ext uri="{FF2B5EF4-FFF2-40B4-BE49-F238E27FC236}">
                <a16:creationId xmlns:a16="http://schemas.microsoft.com/office/drawing/2014/main" id="{EF0A745E-E3BC-8BEC-09E0-B9780B14EDE7}"/>
              </a:ext>
            </a:extLst>
          </p:cNvPr>
          <p:cNvSpPr txBox="1"/>
          <p:nvPr/>
        </p:nvSpPr>
        <p:spPr>
          <a:xfrm>
            <a:off x="3520202" y="5271575"/>
            <a:ext cx="3954773" cy="553998"/>
          </a:xfrm>
          <a:prstGeom prst="rect">
            <a:avLst/>
          </a:prstGeom>
          <a:noFill/>
        </p:spPr>
        <p:txBody>
          <a:bodyPr wrap="square" rtlCol="0">
            <a:spAutoFit/>
          </a:bodyPr>
          <a:lstStyle/>
          <a:p>
            <a:pPr marL="171450" indent="-171450">
              <a:buFont typeface="Arial" panose="020B0604020202020204" pitchFamily="34" charset="0"/>
              <a:buChar char="•"/>
            </a:pPr>
            <a:r>
              <a:rPr lang="en-US" sz="1000"/>
              <a:t>Communicate the impact timing</a:t>
            </a:r>
          </a:p>
          <a:p>
            <a:pPr marL="171450" indent="-171450">
              <a:buFont typeface="Arial" panose="020B0604020202020204" pitchFamily="34" charset="0"/>
              <a:buChar char="•"/>
            </a:pPr>
            <a:r>
              <a:rPr lang="en-US" sz="1000"/>
              <a:t>Set up transportation</a:t>
            </a:r>
          </a:p>
          <a:p>
            <a:pPr marL="171450" indent="-171450">
              <a:buFont typeface="Arial" panose="020B0604020202020204" pitchFamily="34" charset="0"/>
              <a:buChar char="•"/>
            </a:pPr>
            <a:r>
              <a:rPr lang="en-US" sz="1000"/>
              <a:t>Relay status to plant staff</a:t>
            </a:r>
          </a:p>
        </p:txBody>
      </p:sp>
      <p:sp>
        <p:nvSpPr>
          <p:cNvPr id="65" name="TextBox 64">
            <a:extLst>
              <a:ext uri="{FF2B5EF4-FFF2-40B4-BE49-F238E27FC236}">
                <a16:creationId xmlns:a16="http://schemas.microsoft.com/office/drawing/2014/main" id="{AC2A4EEB-CD63-E2CF-17C1-0ED498F2A183}"/>
              </a:ext>
            </a:extLst>
          </p:cNvPr>
          <p:cNvSpPr txBox="1"/>
          <p:nvPr/>
        </p:nvSpPr>
        <p:spPr>
          <a:xfrm>
            <a:off x="7945001" y="5193352"/>
            <a:ext cx="3893867" cy="246221"/>
          </a:xfrm>
          <a:prstGeom prst="rect">
            <a:avLst/>
          </a:prstGeom>
          <a:noFill/>
        </p:spPr>
        <p:txBody>
          <a:bodyPr wrap="square" rtlCol="0">
            <a:spAutoFit/>
          </a:bodyPr>
          <a:lstStyle/>
          <a:p>
            <a:pPr marL="171450" indent="-171450">
              <a:buFont typeface="Arial" panose="020B0604020202020204" pitchFamily="34" charset="0"/>
              <a:buChar char="•"/>
            </a:pPr>
            <a:r>
              <a:rPr lang="en-US" sz="1000"/>
              <a:t>Support all meetings and production visibility required </a:t>
            </a:r>
          </a:p>
        </p:txBody>
      </p:sp>
      <p:pic>
        <p:nvPicPr>
          <p:cNvPr id="80" name="Picture 79" descr="Graphical user interface, application&#10;&#10;Description automatically generated">
            <a:extLst>
              <a:ext uri="{FF2B5EF4-FFF2-40B4-BE49-F238E27FC236}">
                <a16:creationId xmlns:a16="http://schemas.microsoft.com/office/drawing/2014/main" id="{E7136098-F9AF-724D-B1E6-6E0DA4B44FD9}"/>
              </a:ext>
            </a:extLst>
          </p:cNvPr>
          <p:cNvPicPr>
            <a:picLocks noChangeAspect="1"/>
          </p:cNvPicPr>
          <p:nvPr/>
        </p:nvPicPr>
        <p:blipFill rotWithShape="1">
          <a:blip r:embed="rId9">
            <a:extLst>
              <a:ext uri="{28A0092B-C50C-407E-A947-70E740481C1C}">
                <a14:useLocalDpi xmlns:a14="http://schemas.microsoft.com/office/drawing/2010/main" val="0"/>
              </a:ext>
            </a:extLst>
          </a:blip>
          <a:srcRect l="880" t="6285" r="81378" b="74025"/>
          <a:stretch/>
        </p:blipFill>
        <p:spPr>
          <a:xfrm>
            <a:off x="1804477" y="5002208"/>
            <a:ext cx="713553" cy="791856"/>
          </a:xfrm>
          <a:prstGeom prst="rect">
            <a:avLst/>
          </a:prstGeom>
        </p:spPr>
      </p:pic>
      <p:sp>
        <p:nvSpPr>
          <p:cNvPr id="83" name="TextBox 82">
            <a:extLst>
              <a:ext uri="{FF2B5EF4-FFF2-40B4-BE49-F238E27FC236}">
                <a16:creationId xmlns:a16="http://schemas.microsoft.com/office/drawing/2014/main" id="{36439C4E-ED31-7257-3837-3C5BA85CF7B9}"/>
              </a:ext>
            </a:extLst>
          </p:cNvPr>
          <p:cNvSpPr txBox="1"/>
          <p:nvPr/>
        </p:nvSpPr>
        <p:spPr>
          <a:xfrm>
            <a:off x="2518030" y="5198530"/>
            <a:ext cx="975468" cy="276999"/>
          </a:xfrm>
          <a:prstGeom prst="rect">
            <a:avLst/>
          </a:prstGeom>
          <a:noFill/>
        </p:spPr>
        <p:txBody>
          <a:bodyPr wrap="square" rtlCol="0">
            <a:spAutoFit/>
          </a:bodyPr>
          <a:lstStyle/>
          <a:p>
            <a:r>
              <a:rPr lang="en-US" sz="1200"/>
              <a:t>Planner</a:t>
            </a:r>
          </a:p>
        </p:txBody>
      </p:sp>
      <p:sp>
        <p:nvSpPr>
          <p:cNvPr id="3" name="Slide Number Placeholder 2">
            <a:extLst>
              <a:ext uri="{FF2B5EF4-FFF2-40B4-BE49-F238E27FC236}">
                <a16:creationId xmlns:a16="http://schemas.microsoft.com/office/drawing/2014/main" id="{BEEE3B30-766F-9CDA-B5FE-3A7B5360AB8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25" name="TextBox 24">
            <a:extLst>
              <a:ext uri="{FF2B5EF4-FFF2-40B4-BE49-F238E27FC236}">
                <a16:creationId xmlns:a16="http://schemas.microsoft.com/office/drawing/2014/main" id="{3B7DBA54-964C-3F52-F64F-CA60E3F17BB4}"/>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27" name="TextBox 26">
            <a:extLst>
              <a:ext uri="{FF2B5EF4-FFF2-40B4-BE49-F238E27FC236}">
                <a16:creationId xmlns:a16="http://schemas.microsoft.com/office/drawing/2014/main" id="{5E9CF598-9F8D-672F-EF6B-318EA3937CFE}"/>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39" name="TextBox 38">
            <a:extLst>
              <a:ext uri="{FF2B5EF4-FFF2-40B4-BE49-F238E27FC236}">
                <a16:creationId xmlns:a16="http://schemas.microsoft.com/office/drawing/2014/main" id="{9A8B4B18-B9EC-F6F8-E159-741F118F4DD2}"/>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47" name="TextBox 46">
            <a:extLst>
              <a:ext uri="{FF2B5EF4-FFF2-40B4-BE49-F238E27FC236}">
                <a16:creationId xmlns:a16="http://schemas.microsoft.com/office/drawing/2014/main" id="{CAB1D2DC-E449-9975-13F5-E1F6517D1DD8}"/>
              </a:ext>
            </a:extLst>
          </p:cNvPr>
          <p:cNvSpPr txBox="1"/>
          <p:nvPr/>
        </p:nvSpPr>
        <p:spPr>
          <a:xfrm>
            <a:off x="359564" y="1595667"/>
            <a:ext cx="2995984" cy="83099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kumimoji="0" lang="en-US" sz="1200" b="1" i="0" u="none" strike="noStrike" kern="1200" cap="none" spc="0" normalizeH="0" baseline="0" noProof="0">
                <a:ln>
                  <a:noFill/>
                </a:ln>
                <a:solidFill>
                  <a:srgbClr val="FF6600"/>
                </a:solidFill>
                <a:effectLst/>
                <a:uLnTx/>
                <a:uFillTx/>
                <a:latin typeface="INTL Text Office Light (Body)"/>
              </a:rPr>
              <a:t>What steps are executed once an escalation event is risen to </a:t>
            </a:r>
            <a:r>
              <a:rPr lang="en-US" sz="1200" b="1">
                <a:solidFill>
                  <a:srgbClr val="FF6600"/>
                </a:solidFill>
                <a:latin typeface="INTL Text Office Light (Body)"/>
              </a:rPr>
              <a:t>Command Center team (level 5 &amp; 6)?</a:t>
            </a:r>
          </a:p>
          <a:p>
            <a:pPr marL="285750" indent="-285750">
              <a:buFont typeface="Wingdings" panose="05000000000000000000" pitchFamily="2" charset="2"/>
              <a:buChar char="Ø"/>
              <a:defRPr/>
            </a:pPr>
            <a:r>
              <a:rPr kumimoji="0" lang="en-US" sz="1200" b="1" i="0" u="none" strike="noStrike" kern="1200" cap="none" spc="0" normalizeH="0" baseline="0" noProof="0">
                <a:ln>
                  <a:noFill/>
                </a:ln>
                <a:solidFill>
                  <a:srgbClr val="FF6600"/>
                </a:solidFill>
                <a:effectLst/>
                <a:uLnTx/>
                <a:uFillTx/>
                <a:latin typeface="INTL Text Office Light (Body)"/>
              </a:rPr>
              <a:t>What happen after level 6 step?</a:t>
            </a:r>
          </a:p>
        </p:txBody>
      </p:sp>
      <p:sp>
        <p:nvSpPr>
          <p:cNvPr id="68" name="TextBox 67">
            <a:extLst>
              <a:ext uri="{FF2B5EF4-FFF2-40B4-BE49-F238E27FC236}">
                <a16:creationId xmlns:a16="http://schemas.microsoft.com/office/drawing/2014/main" id="{30D46B09-A7C5-AA7A-13D3-BC749502C79F}"/>
              </a:ext>
            </a:extLst>
          </p:cNvPr>
          <p:cNvSpPr txBox="1"/>
          <p:nvPr/>
        </p:nvSpPr>
        <p:spPr>
          <a:xfrm>
            <a:off x="3488790" y="2265962"/>
            <a:ext cx="3814084"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Main activities to execute:</a:t>
            </a:r>
          </a:p>
        </p:txBody>
      </p:sp>
      <p:sp>
        <p:nvSpPr>
          <p:cNvPr id="69" name="TextBox 68">
            <a:extLst>
              <a:ext uri="{FF2B5EF4-FFF2-40B4-BE49-F238E27FC236}">
                <a16:creationId xmlns:a16="http://schemas.microsoft.com/office/drawing/2014/main" id="{589496D4-79EA-56EC-084D-BD2FF62EDDA0}"/>
              </a:ext>
            </a:extLst>
          </p:cNvPr>
          <p:cNvSpPr txBox="1"/>
          <p:nvPr/>
        </p:nvSpPr>
        <p:spPr>
          <a:xfrm>
            <a:off x="7753470" y="2248988"/>
            <a:ext cx="33476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 for: </a:t>
            </a:r>
          </a:p>
        </p:txBody>
      </p:sp>
      <p:sp>
        <p:nvSpPr>
          <p:cNvPr id="7" name="TextBox 6">
            <a:extLst>
              <a:ext uri="{FF2B5EF4-FFF2-40B4-BE49-F238E27FC236}">
                <a16:creationId xmlns:a16="http://schemas.microsoft.com/office/drawing/2014/main" id="{B2CDAC14-4D19-B566-6AC0-07412C02C697}"/>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CB</a:t>
            </a:r>
          </a:p>
        </p:txBody>
      </p:sp>
      <p:sp>
        <p:nvSpPr>
          <p:cNvPr id="17" name="TextBox 16">
            <a:extLst>
              <a:ext uri="{FF2B5EF4-FFF2-40B4-BE49-F238E27FC236}">
                <a16:creationId xmlns:a16="http://schemas.microsoft.com/office/drawing/2014/main" id="{A64ED91F-79F4-6F50-F57C-8C6D9CBAA7EA}"/>
              </a:ext>
            </a:extLst>
          </p:cNvPr>
          <p:cNvSpPr txBox="1"/>
          <p:nvPr/>
        </p:nvSpPr>
        <p:spPr>
          <a:xfrm>
            <a:off x="3664142" y="5901206"/>
            <a:ext cx="810176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It is expected to have the planner always engaged with Command Center  lead to execute main planning activities</a:t>
            </a:r>
          </a:p>
        </p:txBody>
      </p:sp>
    </p:spTree>
    <p:extLst>
      <p:ext uri="{BB962C8B-B14F-4D97-AF65-F5344CB8AC3E}">
        <p14:creationId xmlns:p14="http://schemas.microsoft.com/office/powerpoint/2010/main" val="257798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9A25-16EF-2BA1-08D9-C06450173DE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163EAB3-6D68-7E88-ED6F-DCDD8D5A842E}"/>
              </a:ext>
            </a:extLst>
          </p:cNvPr>
          <p:cNvSpPr>
            <a:spLocks noGrp="1"/>
          </p:cNvSpPr>
          <p:nvPr>
            <p:ph type="body" sz="quarter" idx="13"/>
          </p:nvPr>
        </p:nvSpPr>
        <p:spPr/>
        <p:txBody>
          <a:bodyPr/>
          <a:lstStyle/>
          <a:p>
            <a:r>
              <a:rPr lang="en-US">
                <a:solidFill>
                  <a:schemeClr val="bg1"/>
                </a:solidFill>
              </a:rPr>
              <a:t>Escalation event Examples </a:t>
            </a:r>
          </a:p>
        </p:txBody>
      </p:sp>
      <p:sp>
        <p:nvSpPr>
          <p:cNvPr id="2" name="Slide Number Placeholder 1">
            <a:extLst>
              <a:ext uri="{FF2B5EF4-FFF2-40B4-BE49-F238E27FC236}">
                <a16:creationId xmlns:a16="http://schemas.microsoft.com/office/drawing/2014/main" id="{F509225A-46A8-428B-1CBA-D0532804F151}"/>
              </a:ext>
            </a:extLst>
          </p:cNvPr>
          <p:cNvSpPr>
            <a:spLocks noGrp="1"/>
          </p:cNvSpPr>
          <p:nvPr>
            <p:ph type="sldNum"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296138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E26420-244E-049B-3EFA-847FD7E8EFC1}"/>
            </a:ext>
          </a:extLst>
        </p:cNvPr>
        <p:cNvGrpSpPr/>
        <p:nvPr/>
      </p:nvGrpSpPr>
      <p:grpSpPr>
        <a:xfrm>
          <a:off x="0" y="0"/>
          <a:ext cx="0" cy="0"/>
          <a:chOff x="0" y="0"/>
          <a:chExt cx="0" cy="0"/>
        </a:xfrm>
      </p:grpSpPr>
      <p:graphicFrame>
        <p:nvGraphicFramePr>
          <p:cNvPr id="71" name="think-cell data - do not delete" hidden="1">
            <a:extLst>
              <a:ext uri="{FF2B5EF4-FFF2-40B4-BE49-F238E27FC236}">
                <a16:creationId xmlns:a16="http://schemas.microsoft.com/office/drawing/2014/main" id="{9590C969-32BB-41CC-BE2B-A45DBA4E1B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1" name="think-cell data - do not delete" hidden="1">
                        <a:extLst>
                          <a:ext uri="{FF2B5EF4-FFF2-40B4-BE49-F238E27FC236}">
                            <a16:creationId xmlns:a16="http://schemas.microsoft.com/office/drawing/2014/main" id="{9590C969-32BB-41CC-BE2B-A45DBA4E1B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0">
            <a:extLst>
              <a:ext uri="{FF2B5EF4-FFF2-40B4-BE49-F238E27FC236}">
                <a16:creationId xmlns:a16="http://schemas.microsoft.com/office/drawing/2014/main" id="{9FFBF571-E239-EA93-F8E9-9508894EBFE2}"/>
              </a:ext>
            </a:extLst>
          </p:cNvPr>
          <p:cNvSpPr txBox="1">
            <a:spLocks/>
          </p:cNvSpPr>
          <p:nvPr/>
        </p:nvSpPr>
        <p:spPr>
          <a:xfrm>
            <a:off x="2818964" y="204978"/>
            <a:ext cx="7535069" cy="254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ysClr val="windowText" lastClr="000000"/>
                </a:solidFill>
                <a:effectLst/>
                <a:uLnTx/>
                <a:uFillTx/>
                <a:latin typeface="INTL Headline Office"/>
                <a:ea typeface="+mj-ea"/>
                <a:cs typeface="+mj-cs"/>
              </a:rPr>
              <a:t>Material planning Training – </a:t>
            </a:r>
            <a:r>
              <a:rPr lang="en-US" sz="2000" b="1">
                <a:solidFill>
                  <a:sysClr val="windowText" lastClr="000000"/>
                </a:solidFill>
                <a:latin typeface="INTL Headline Office"/>
              </a:rPr>
              <a:t>agenda</a:t>
            </a:r>
            <a:endParaRPr kumimoji="0" lang="en-US" sz="2000" b="0" i="0" u="none" strike="noStrike" kern="1200" cap="all" spc="0" normalizeH="0" baseline="0" noProof="0">
              <a:ln>
                <a:noFill/>
              </a:ln>
              <a:solidFill>
                <a:sysClr val="windowText" lastClr="000000"/>
              </a:solidFill>
              <a:effectLst/>
              <a:uLnTx/>
              <a:uFillTx/>
              <a:latin typeface="INTL Headline Office"/>
              <a:ea typeface="+mj-ea"/>
              <a:cs typeface="+mj-cs"/>
            </a:endParaRPr>
          </a:p>
        </p:txBody>
      </p:sp>
      <p:sp>
        <p:nvSpPr>
          <p:cNvPr id="9" name="TextBox 8">
            <a:extLst>
              <a:ext uri="{FF2B5EF4-FFF2-40B4-BE49-F238E27FC236}">
                <a16:creationId xmlns:a16="http://schemas.microsoft.com/office/drawing/2014/main" id="{26CABC62-25C8-C7AE-CDAA-BC33F49B6065}"/>
              </a:ext>
            </a:extLst>
          </p:cNvPr>
          <p:cNvSpPr txBox="1"/>
          <p:nvPr/>
        </p:nvSpPr>
        <p:spPr>
          <a:xfrm>
            <a:off x="343859" y="733987"/>
            <a:ext cx="11504282" cy="5909310"/>
          </a:xfrm>
          <a:prstGeom prst="rect">
            <a:avLst/>
          </a:prstGeom>
          <a:noFill/>
        </p:spPr>
        <p:txBody>
          <a:bodyPr wrap="square" lIns="91440" tIns="45720" rIns="91440" bIns="45720" anchor="ctr">
            <a:spAutoFit/>
          </a:bodyPr>
          <a:lstStyle/>
          <a:p>
            <a:r>
              <a:rPr lang="en-US" sz="2400" i="1"/>
              <a:t>Introductions						    </a:t>
            </a:r>
          </a:p>
          <a:p>
            <a:r>
              <a:rPr lang="en-US" sz="2400" i="1"/>
              <a:t>Escalation Management Process Review			    </a:t>
            </a:r>
          </a:p>
          <a:p>
            <a:r>
              <a:rPr lang="en-US" sz="2400" i="1"/>
              <a:t>Break out groups/Complete exercises		</a:t>
            </a:r>
          </a:p>
          <a:p>
            <a:endParaRPr lang="en-US" sz="2400" i="1"/>
          </a:p>
          <a:p>
            <a:r>
              <a:rPr lang="en-US" sz="2400" b="1" u="sng"/>
              <a:t>Scenario #X</a:t>
            </a:r>
          </a:p>
          <a:p>
            <a:r>
              <a:rPr lang="en-US" sz="2400"/>
              <a:t>Read, discuss &amp; answer questions 			    </a:t>
            </a:r>
          </a:p>
          <a:p>
            <a:r>
              <a:rPr lang="en-US" sz="2400"/>
              <a:t>Regroup report out answers				    </a:t>
            </a:r>
          </a:p>
          <a:p>
            <a:r>
              <a:rPr lang="en-US" sz="2400"/>
              <a:t>Discuss as a group						</a:t>
            </a:r>
          </a:p>
          <a:p>
            <a:endParaRPr lang="en-US" sz="2400"/>
          </a:p>
          <a:p>
            <a:r>
              <a:rPr lang="en-US" sz="2400" b="1" u="sng"/>
              <a:t>Scenario #X</a:t>
            </a:r>
          </a:p>
          <a:p>
            <a:r>
              <a:rPr lang="en-US" sz="2400"/>
              <a:t>Read, discuss &amp; answer questions 			    </a:t>
            </a:r>
          </a:p>
          <a:p>
            <a:r>
              <a:rPr lang="en-US" sz="2400"/>
              <a:t>Regroup report out answers				    </a:t>
            </a:r>
          </a:p>
          <a:p>
            <a:r>
              <a:rPr lang="en-US" sz="2400"/>
              <a:t>Discuss as a group						</a:t>
            </a:r>
          </a:p>
          <a:p>
            <a:endParaRPr lang="en-US"/>
          </a:p>
          <a:p>
            <a:r>
              <a:rPr lang="en-US" sz="2400" i="1"/>
              <a:t>Wrap Up:</a:t>
            </a:r>
          </a:p>
          <a:p>
            <a:r>
              <a:rPr lang="en-US" sz="2400" i="1"/>
              <a:t>Review deck/Q&amp;A/Next Steps </a:t>
            </a:r>
            <a:r>
              <a:rPr lang="en-US" i="1"/>
              <a:t> 			                </a:t>
            </a:r>
            <a:r>
              <a:rPr lang="en-US" sz="2400" i="1"/>
              <a:t>TIME PERMITTING</a:t>
            </a:r>
          </a:p>
        </p:txBody>
      </p:sp>
      <p:sp>
        <p:nvSpPr>
          <p:cNvPr id="2" name="Slide Number Placeholder 1">
            <a:extLst>
              <a:ext uri="{FF2B5EF4-FFF2-40B4-BE49-F238E27FC236}">
                <a16:creationId xmlns:a16="http://schemas.microsoft.com/office/drawing/2014/main" id="{5CA9BA95-D041-EF69-FDE6-9BCFD5B7B44F}"/>
              </a:ext>
            </a:extLst>
          </p:cNvPr>
          <p:cNvSpPr>
            <a:spLocks noGrp="1"/>
          </p:cNvSpPr>
          <p:nvPr>
            <p:ph type="sldNum" sz="quarter" idx="12"/>
          </p:nvPr>
        </p:nvSpPr>
        <p:spPr/>
        <p:txBody>
          <a:bodyPr/>
          <a:lstStyle/>
          <a:p>
            <a:fld id="{6E5808F1-6EE4-4028-9E4A-DD6C60737409}" type="slidenum">
              <a:rPr lang="en-US" smtClean="0"/>
              <a:t>3</a:t>
            </a:fld>
            <a:endParaRPr lang="en-US"/>
          </a:p>
        </p:txBody>
      </p:sp>
      <p:sp>
        <p:nvSpPr>
          <p:cNvPr id="12" name="TextBox 11">
            <a:extLst>
              <a:ext uri="{FF2B5EF4-FFF2-40B4-BE49-F238E27FC236}">
                <a16:creationId xmlns:a16="http://schemas.microsoft.com/office/drawing/2014/main" id="{8ACB418E-78B5-7748-D9DD-66FC8060FCD6}"/>
              </a:ext>
            </a:extLst>
          </p:cNvPr>
          <p:cNvSpPr txBox="1"/>
          <p:nvPr/>
        </p:nvSpPr>
        <p:spPr>
          <a:xfrm>
            <a:off x="9293536" y="950803"/>
            <a:ext cx="1917339" cy="960519"/>
          </a:xfrm>
          <a:prstGeom prst="rect">
            <a:avLst/>
          </a:prstGeom>
          <a:noFill/>
        </p:spPr>
        <p:txBody>
          <a:bodyPr wrap="square" lIns="0" tIns="0" rIns="0" bIns="0" rtlCol="0">
            <a:spAutoFit/>
          </a:bodyPr>
          <a:lstStyle/>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15 minutes</a:t>
            </a:r>
          </a:p>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15 minutes</a:t>
            </a:r>
          </a:p>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60 minutes</a:t>
            </a:r>
          </a:p>
        </p:txBody>
      </p:sp>
      <p:sp>
        <p:nvSpPr>
          <p:cNvPr id="13" name="TextBox 12">
            <a:extLst>
              <a:ext uri="{FF2B5EF4-FFF2-40B4-BE49-F238E27FC236}">
                <a16:creationId xmlns:a16="http://schemas.microsoft.com/office/drawing/2014/main" id="{8457A3DD-14B4-ABBE-3043-06C08B84BF0D}"/>
              </a:ext>
            </a:extLst>
          </p:cNvPr>
          <p:cNvSpPr txBox="1"/>
          <p:nvPr/>
        </p:nvSpPr>
        <p:spPr>
          <a:xfrm>
            <a:off x="9293536" y="2728123"/>
            <a:ext cx="1577975" cy="960519"/>
          </a:xfrm>
          <a:prstGeom prst="rect">
            <a:avLst/>
          </a:prstGeom>
          <a:noFill/>
        </p:spPr>
        <p:txBody>
          <a:bodyPr wrap="square" lIns="0" tIns="0" rIns="0" bIns="0" rtlCol="0">
            <a:spAutoFit/>
          </a:bodyPr>
          <a:lstStyle/>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10 minutes</a:t>
            </a:r>
          </a:p>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10 minutes</a:t>
            </a:r>
          </a:p>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10 minutes</a:t>
            </a:r>
          </a:p>
        </p:txBody>
      </p:sp>
      <p:sp>
        <p:nvSpPr>
          <p:cNvPr id="14" name="TextBox 13">
            <a:extLst>
              <a:ext uri="{FF2B5EF4-FFF2-40B4-BE49-F238E27FC236}">
                <a16:creationId xmlns:a16="http://schemas.microsoft.com/office/drawing/2014/main" id="{1AEE1CB2-F803-F6CB-06D8-6E86CD718D79}"/>
              </a:ext>
            </a:extLst>
          </p:cNvPr>
          <p:cNvSpPr txBox="1"/>
          <p:nvPr/>
        </p:nvSpPr>
        <p:spPr>
          <a:xfrm>
            <a:off x="9293536" y="4592386"/>
            <a:ext cx="2120994" cy="960519"/>
          </a:xfrm>
          <a:prstGeom prst="rect">
            <a:avLst/>
          </a:prstGeom>
          <a:noFill/>
        </p:spPr>
        <p:txBody>
          <a:bodyPr wrap="square" lIns="0" tIns="0" rIns="0" bIns="0" rtlCol="0">
            <a:spAutoFit/>
          </a:bodyPr>
          <a:lstStyle/>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10 minutes</a:t>
            </a:r>
          </a:p>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10 minutes</a:t>
            </a:r>
          </a:p>
          <a:p>
            <a:pPr algn="l">
              <a:lnSpc>
                <a:spcPts val="1800"/>
              </a:lnSpc>
              <a:spcBef>
                <a:spcPts val="500"/>
              </a:spcBef>
              <a:spcAft>
                <a:spcPts val="500"/>
              </a:spcAft>
            </a:pPr>
            <a:r>
              <a:rPr lang="en-US" sz="2400" i="1">
                <a:latin typeface="INTL Text Office Light" pitchFamily="2" charset="0"/>
                <a:ea typeface="INTL Text Office Light" pitchFamily="2" charset="0"/>
                <a:cs typeface="INTL Text Office Light" pitchFamily="2" charset="0"/>
              </a:rPr>
              <a:t>10 minutes</a:t>
            </a:r>
          </a:p>
        </p:txBody>
      </p:sp>
      <p:pic>
        <p:nvPicPr>
          <p:cNvPr id="7" name="Picture 6">
            <a:extLst>
              <a:ext uri="{FF2B5EF4-FFF2-40B4-BE49-F238E27FC236}">
                <a16:creationId xmlns:a16="http://schemas.microsoft.com/office/drawing/2014/main" id="{A66D2B14-61B4-7190-3B8B-ABDF4A7ED39C}"/>
              </a:ext>
            </a:extLst>
          </p:cNvPr>
          <p:cNvPicPr>
            <a:picLocks noChangeAspect="1"/>
          </p:cNvPicPr>
          <p:nvPr/>
        </p:nvPicPr>
        <p:blipFill>
          <a:blip r:embed="rId6"/>
          <a:stretch>
            <a:fillRect/>
          </a:stretch>
        </p:blipFill>
        <p:spPr>
          <a:xfrm>
            <a:off x="130199" y="219091"/>
            <a:ext cx="2481287" cy="249958"/>
          </a:xfrm>
          <a:prstGeom prst="rect">
            <a:avLst/>
          </a:prstGeom>
        </p:spPr>
      </p:pic>
      <p:sp>
        <p:nvSpPr>
          <p:cNvPr id="4" name="TextBox 3">
            <a:extLst>
              <a:ext uri="{FF2B5EF4-FFF2-40B4-BE49-F238E27FC236}">
                <a16:creationId xmlns:a16="http://schemas.microsoft.com/office/drawing/2014/main" id="{CD4C5DAA-CF6C-8EC5-D9CA-072C902E51A4}"/>
              </a:ext>
            </a:extLst>
          </p:cNvPr>
          <p:cNvSpPr txBox="1"/>
          <p:nvPr/>
        </p:nvSpPr>
        <p:spPr>
          <a:xfrm>
            <a:off x="10978245" y="55733"/>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JR</a:t>
            </a:r>
          </a:p>
        </p:txBody>
      </p:sp>
    </p:spTree>
    <p:extLst>
      <p:ext uri="{BB962C8B-B14F-4D97-AF65-F5344CB8AC3E}">
        <p14:creationId xmlns:p14="http://schemas.microsoft.com/office/powerpoint/2010/main" val="306530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366096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C1C1B102-749D-FDBE-B4AA-B569CCA79DCE}"/>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20043" y="5979475"/>
            <a:ext cx="8189699" cy="687196"/>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15572" y="1042368"/>
            <a:ext cx="3176819" cy="5652287"/>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2066489" y="2275005"/>
            <a:ext cx="9831222" cy="2840694"/>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433458" y="1042368"/>
            <a:ext cx="8375050" cy="824448"/>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369870" y="6142801"/>
            <a:ext cx="9272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215572" y="1436559"/>
            <a:ext cx="3304077"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ea typeface="+mn-lt"/>
                <a:cs typeface="+mn-lt"/>
              </a:rPr>
              <a:t>Has the Supply Manager been notified first?</a:t>
            </a:r>
          </a:p>
          <a:p>
            <a:pPr marL="285750" indent="-285750">
              <a:buFont typeface="Wingdings" panose="05000000000000000000" pitchFamily="2" charset="2"/>
              <a:buChar char="Ø"/>
              <a:defRPr/>
            </a:pPr>
            <a:r>
              <a:rPr lang="en-US" sz="1200" b="1">
                <a:solidFill>
                  <a:srgbClr val="FF6600"/>
                </a:solidFill>
                <a:ea typeface="+mn-lt"/>
                <a:cs typeface="+mn-lt"/>
              </a:rPr>
              <a:t>Is the Supplier stopping shipment(s)?</a:t>
            </a:r>
          </a:p>
          <a:p>
            <a:pPr marL="285750" indent="-285750">
              <a:buFont typeface="Wingdings" panose="05000000000000000000" pitchFamily="2" charset="2"/>
              <a:buChar char="Ø"/>
              <a:defRPr/>
            </a:pPr>
            <a:r>
              <a:rPr lang="en-US" sz="1200" b="1">
                <a:solidFill>
                  <a:srgbClr val="FF6600"/>
                </a:solidFill>
                <a:ea typeface="+mn-lt"/>
                <a:cs typeface="+mn-lt"/>
              </a:rPr>
              <a:t>Can they provide the invoices and bill of lading in question?  </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pic>
        <p:nvPicPr>
          <p:cNvPr id="37" name="Picture 36" descr="Graphical user interface, application&#10;&#10;Description automatically generated">
            <a:extLst>
              <a:ext uri="{FF2B5EF4-FFF2-40B4-BE49-F238E27FC236}">
                <a16:creationId xmlns:a16="http://schemas.microsoft.com/office/drawing/2014/main" id="{EBB5F349-7196-7B49-CEC8-6E6E6B275E15}"/>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2066489" y="4006257"/>
            <a:ext cx="675501" cy="749628"/>
          </a:xfrm>
          <a:prstGeom prst="rect">
            <a:avLst/>
          </a:prstGeom>
        </p:spPr>
      </p:pic>
      <p:sp>
        <p:nvSpPr>
          <p:cNvPr id="47" name="TextBox 46">
            <a:extLst>
              <a:ext uri="{FF2B5EF4-FFF2-40B4-BE49-F238E27FC236}">
                <a16:creationId xmlns:a16="http://schemas.microsoft.com/office/drawing/2014/main" id="{FE65FB01-6189-0FE4-77A4-1671A36AC1A0}"/>
              </a:ext>
            </a:extLst>
          </p:cNvPr>
          <p:cNvSpPr txBox="1"/>
          <p:nvPr/>
        </p:nvSpPr>
        <p:spPr>
          <a:xfrm>
            <a:off x="2646150" y="4161343"/>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434884" y="1931249"/>
            <a:ext cx="8836760" cy="338554"/>
          </a:xfrm>
          <a:prstGeom prst="rect">
            <a:avLst/>
          </a:prstGeom>
          <a:noFill/>
        </p:spPr>
        <p:txBody>
          <a:bodyPr wrap="square" lIns="91440" tIns="45720" rIns="91440" bIns="45720" rtlCol="0" anchor="t">
            <a:spAutoFit/>
          </a:bodyPr>
          <a:lstStyle/>
          <a:p>
            <a:pPr>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Requirements for Contracting/Pricing/Payment Issues: </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9" name="TextBox 8">
            <a:extLst>
              <a:ext uri="{FF2B5EF4-FFF2-40B4-BE49-F238E27FC236}">
                <a16:creationId xmlns:a16="http://schemas.microsoft.com/office/drawing/2014/main" id="{8E1838BE-F49D-E908-D783-1E3DCCB0C4C6}"/>
              </a:ext>
            </a:extLst>
          </p:cNvPr>
          <p:cNvSpPr txBox="1"/>
          <p:nvPr/>
        </p:nvSpPr>
        <p:spPr>
          <a:xfrm>
            <a:off x="2574749" y="2611280"/>
            <a:ext cx="9754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Supplier </a:t>
            </a:r>
          </a:p>
        </p:txBody>
      </p:sp>
      <p:pic>
        <p:nvPicPr>
          <p:cNvPr id="10" name="Picture 9" descr="Graphical user interface, application&#10;&#10;Description automatically generated">
            <a:extLst>
              <a:ext uri="{FF2B5EF4-FFF2-40B4-BE49-F238E27FC236}">
                <a16:creationId xmlns:a16="http://schemas.microsoft.com/office/drawing/2014/main" id="{05E692E8-8E33-F807-12AC-9925BC5E8583}"/>
              </a:ext>
            </a:extLst>
          </p:cNvPr>
          <p:cNvPicPr>
            <a:picLocks noChangeAspect="1"/>
          </p:cNvPicPr>
          <p:nvPr/>
        </p:nvPicPr>
        <p:blipFill rotWithShape="1">
          <a:blip r:embed="rId6">
            <a:extLst>
              <a:ext uri="{28A0092B-C50C-407E-A947-70E740481C1C}">
                <a14:useLocalDpi xmlns:a14="http://schemas.microsoft.com/office/drawing/2010/main" val="0"/>
              </a:ext>
            </a:extLst>
          </a:blip>
          <a:srcRect l="18669" t="6285" r="67415" b="74025"/>
          <a:stretch/>
        </p:blipFill>
        <p:spPr>
          <a:xfrm>
            <a:off x="2072770" y="2365137"/>
            <a:ext cx="537507" cy="760479"/>
          </a:xfrm>
          <a:prstGeom prst="rect">
            <a:avLst/>
          </a:prstGeom>
        </p:spPr>
      </p:pic>
      <p:sp>
        <p:nvSpPr>
          <p:cNvPr id="15" name="Title 2">
            <a:extLst>
              <a:ext uri="{FF2B5EF4-FFF2-40B4-BE49-F238E27FC236}">
                <a16:creationId xmlns:a16="http://schemas.microsoft.com/office/drawing/2014/main" id="{12BF1AAD-FC49-69CA-5DCA-AF4A19DA40C1}"/>
              </a:ext>
            </a:extLst>
          </p:cNvPr>
          <p:cNvSpPr>
            <a:spLocks noGrp="1"/>
          </p:cNvSpPr>
          <p:nvPr>
            <p:ph type="title"/>
          </p:nvPr>
        </p:nvSpPr>
        <p:spPr>
          <a:xfrm>
            <a:off x="183357" y="157162"/>
            <a:ext cx="5950208" cy="254668"/>
          </a:xfrm>
        </p:spPr>
        <p:txBody>
          <a:bodyPr vert="horz">
            <a:normAutofit fontScale="90000"/>
          </a:bodyPr>
          <a:lstStyle/>
          <a:p>
            <a:r>
              <a:rPr lang="en-US"/>
              <a:t>Level 1</a:t>
            </a:r>
            <a:br>
              <a:rPr lang="en-US"/>
            </a:br>
            <a:r>
              <a:rPr lang="en-US"/>
              <a:t>Planner</a:t>
            </a:r>
            <a:r>
              <a:rPr lang="en-US" sz="1800"/>
              <a:t> </a:t>
            </a:r>
            <a:r>
              <a:rPr lang="en-US">
                <a:solidFill>
                  <a:schemeClr val="bg1">
                    <a:lumMod val="65000"/>
                  </a:schemeClr>
                </a:solidFill>
              </a:rPr>
              <a:t>| Escalation event required – CONTRACT &amp; PAYMENT ISSUES</a:t>
            </a:r>
          </a:p>
        </p:txBody>
      </p:sp>
      <p:sp>
        <p:nvSpPr>
          <p:cNvPr id="54" name="TextBox 53">
            <a:extLst>
              <a:ext uri="{FF2B5EF4-FFF2-40B4-BE49-F238E27FC236}">
                <a16:creationId xmlns:a16="http://schemas.microsoft.com/office/drawing/2014/main" id="{B3D10EDE-64FE-204C-71DB-C54B2D5603AE}"/>
              </a:ext>
            </a:extLst>
          </p:cNvPr>
          <p:cNvSpPr txBox="1"/>
          <p:nvPr/>
        </p:nvSpPr>
        <p:spPr>
          <a:xfrm>
            <a:off x="3593963" y="6108614"/>
            <a:ext cx="8082490" cy="60016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defRPr/>
            </a:pPr>
            <a:r>
              <a:rPr lang="en-US" sz="1100">
                <a:solidFill>
                  <a:srgbClr val="333C42"/>
                </a:solidFill>
                <a:latin typeface="Avenir Next LT Pro"/>
              </a:rPr>
              <a:t>If Material Planning needs assistance identifying the assigned Supply Manager reach out the Command Center</a:t>
            </a:r>
          </a:p>
          <a:p>
            <a:pPr marL="171450" indent="-171450">
              <a:buFont typeface="Arial" panose="020B0604020202020204" pitchFamily="34" charset="0"/>
              <a:buChar char="•"/>
              <a:defRPr/>
            </a:pPr>
            <a:r>
              <a:rPr lang="en-US" sz="1100">
                <a:solidFill>
                  <a:srgbClr val="333C42"/>
                </a:solidFill>
                <a:latin typeface="Avenir Next LT Pro"/>
              </a:rPr>
              <a:t>For both issues the escalation path in Procurement is through the Supply Management Teams (see Appendix for Escalation Org chart, slide 55)</a:t>
            </a:r>
          </a:p>
        </p:txBody>
      </p:sp>
      <p:sp>
        <p:nvSpPr>
          <p:cNvPr id="2" name="Slide Number Placeholder 1">
            <a:extLst>
              <a:ext uri="{FF2B5EF4-FFF2-40B4-BE49-F238E27FC236}">
                <a16:creationId xmlns:a16="http://schemas.microsoft.com/office/drawing/2014/main" id="{C513925A-1FC5-C0AF-222A-9A421B93F9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3" name="TextBox 2">
            <a:extLst>
              <a:ext uri="{FF2B5EF4-FFF2-40B4-BE49-F238E27FC236}">
                <a16:creationId xmlns:a16="http://schemas.microsoft.com/office/drawing/2014/main" id="{A052E7BC-CBB9-CF6F-C65B-82FCF3271FCE}"/>
              </a:ext>
            </a:extLst>
          </p:cNvPr>
          <p:cNvSpPr txBox="1"/>
          <p:nvPr/>
        </p:nvSpPr>
        <p:spPr>
          <a:xfrm>
            <a:off x="3584724" y="2347346"/>
            <a:ext cx="8159637" cy="1049518"/>
          </a:xfrm>
          <a:prstGeom prst="rect">
            <a:avLst/>
          </a:prstGeom>
          <a:noFill/>
        </p:spPr>
        <p:txBody>
          <a:bodyPr wrap="square" lIns="0" tIns="0" rIns="0" bIns="0" rtlCol="0">
            <a:spAutoFit/>
          </a:bodyPr>
          <a:lstStyle/>
          <a:p>
            <a:pPr marL="171450" indent="-171450" algn="l">
              <a:lnSpc>
                <a:spcPct val="90000"/>
              </a:lnSpc>
              <a:spcBef>
                <a:spcPts val="500"/>
              </a:spcBef>
              <a:spcAft>
                <a:spcPts val="500"/>
              </a:spcAft>
              <a:buFont typeface="Wingdings" panose="05000000000000000000" pitchFamily="2" charset="2"/>
              <a:buChar char="ü"/>
            </a:pPr>
            <a:r>
              <a:rPr lang="en-US" sz="1200">
                <a:latin typeface="INTL Text Office Light" pitchFamily="2" charset="0"/>
                <a:ea typeface="INTL Text Office Light" pitchFamily="2" charset="0"/>
                <a:cs typeface="INTL Text Office Light" pitchFamily="2" charset="0"/>
              </a:rPr>
              <a:t>Notifies Material Planner of payment, contract/pricing and/or stop ship</a:t>
            </a:r>
          </a:p>
          <a:p>
            <a:pPr marL="171450" indent="-171450" algn="l">
              <a:lnSpc>
                <a:spcPct val="90000"/>
              </a:lnSpc>
              <a:spcBef>
                <a:spcPts val="500"/>
              </a:spcBef>
              <a:spcAft>
                <a:spcPts val="500"/>
              </a:spcAft>
              <a:buFont typeface="Wingdings" panose="05000000000000000000" pitchFamily="2" charset="2"/>
              <a:buChar char="ü"/>
            </a:pPr>
            <a:r>
              <a:rPr lang="en-US" sz="1200">
                <a:latin typeface="INTL Text Office Light" pitchFamily="2" charset="0"/>
                <a:ea typeface="INTL Text Office Light" pitchFamily="2" charset="0"/>
                <a:cs typeface="INTL Text Office Light" pitchFamily="2" charset="0"/>
              </a:rPr>
              <a:t>If payment issue, provides copies of all unpaid invoices &amp; BOLs</a:t>
            </a:r>
          </a:p>
          <a:p>
            <a:pPr marL="171450" indent="-171450" algn="l">
              <a:lnSpc>
                <a:spcPct val="90000"/>
              </a:lnSpc>
              <a:spcBef>
                <a:spcPts val="500"/>
              </a:spcBef>
              <a:spcAft>
                <a:spcPts val="500"/>
              </a:spcAft>
              <a:buFont typeface="Wingdings" panose="05000000000000000000" pitchFamily="2" charset="2"/>
              <a:buChar char="ü"/>
            </a:pPr>
            <a:r>
              <a:rPr lang="en-US" sz="1200">
                <a:latin typeface="INTL Text Office Light" pitchFamily="2" charset="0"/>
                <a:ea typeface="INTL Text Office Light" pitchFamily="2" charset="0"/>
                <a:cs typeface="INTL Text Office Light" pitchFamily="2" charset="0"/>
              </a:rPr>
              <a:t>For payment issues, the Supplier should also be contacting the AP mailbox for assistance</a:t>
            </a:r>
          </a:p>
          <a:p>
            <a:pPr marL="171450" indent="-171450" algn="l">
              <a:lnSpc>
                <a:spcPct val="90000"/>
              </a:lnSpc>
              <a:spcBef>
                <a:spcPts val="500"/>
              </a:spcBef>
              <a:spcAft>
                <a:spcPts val="500"/>
              </a:spcAft>
              <a:buFont typeface="Wingdings" panose="05000000000000000000" pitchFamily="2" charset="2"/>
              <a:buChar char="ü"/>
            </a:pPr>
            <a:r>
              <a:rPr lang="en-US" sz="1200">
                <a:latin typeface="INTL Text Office Light" pitchFamily="2" charset="0"/>
                <a:ea typeface="INTL Text Office Light" pitchFamily="2" charset="0"/>
                <a:cs typeface="INTL Text Office Light" pitchFamily="2" charset="0"/>
              </a:rPr>
              <a:t>If Contract / Pricing issue, provides email support for notification</a:t>
            </a:r>
          </a:p>
        </p:txBody>
      </p:sp>
      <p:sp>
        <p:nvSpPr>
          <p:cNvPr id="7" name="TextBox 6">
            <a:extLst>
              <a:ext uri="{FF2B5EF4-FFF2-40B4-BE49-F238E27FC236}">
                <a16:creationId xmlns:a16="http://schemas.microsoft.com/office/drawing/2014/main" id="{0790A32D-80AD-562F-E2A8-06B8EC2EE5F7}"/>
              </a:ext>
            </a:extLst>
          </p:cNvPr>
          <p:cNvSpPr txBox="1"/>
          <p:nvPr/>
        </p:nvSpPr>
        <p:spPr>
          <a:xfrm>
            <a:off x="3584723" y="3730223"/>
            <a:ext cx="8159637" cy="2174954"/>
          </a:xfrm>
          <a:prstGeom prst="rect">
            <a:avLst/>
          </a:prstGeom>
          <a:noFill/>
        </p:spPr>
        <p:txBody>
          <a:bodyPr wrap="square" lIns="0" tIns="0" rIns="0" bIns="0" rtlCol="0">
            <a:spAutoFit/>
          </a:bodyPr>
          <a:lstStyle/>
          <a:p>
            <a:pPr marL="228600" indent="-228600" algn="l">
              <a:lnSpc>
                <a:spcPct val="90000"/>
              </a:lnSpc>
              <a:spcBef>
                <a:spcPts val="500"/>
              </a:spcBef>
              <a:spcAft>
                <a:spcPts val="500"/>
              </a:spcAft>
              <a:buFont typeface="+mj-lt"/>
              <a:buAutoNum type="arabicPeriod"/>
            </a:pPr>
            <a:r>
              <a:rPr lang="en-US" sz="1200">
                <a:latin typeface="INTL Text Office Light" pitchFamily="2" charset="0"/>
                <a:ea typeface="INTL Text Office Light" pitchFamily="2" charset="0"/>
                <a:cs typeface="INTL Text Office Light" pitchFamily="2" charset="0"/>
              </a:rPr>
              <a:t>Payment issue: </a:t>
            </a:r>
          </a:p>
          <a:p>
            <a:pPr marL="685800" lvl="1" indent="-228600">
              <a:lnSpc>
                <a:spcPct val="90000"/>
              </a:lnSpc>
              <a:spcBef>
                <a:spcPts val="500"/>
              </a:spcBef>
              <a:spcAft>
                <a:spcPts val="500"/>
              </a:spcAft>
              <a:buFont typeface="Wingdings" panose="05000000000000000000" pitchFamily="2" charset="2"/>
              <a:buChar char="ü"/>
            </a:pPr>
            <a:r>
              <a:rPr lang="en-US" sz="1200">
                <a:latin typeface="INTL Text Office Light" pitchFamily="2" charset="0"/>
                <a:ea typeface="INTL Text Office Light" pitchFamily="2" charset="0"/>
                <a:cs typeface="INTL Text Office Light" pitchFamily="2" charset="0"/>
              </a:rPr>
              <a:t>Confirm parts have been received in, if so, contact Supply Manager noted in BaaN with all copies of invoices &amp; BOLs</a:t>
            </a:r>
          </a:p>
          <a:p>
            <a:pPr marL="685800" lvl="1" indent="-228600">
              <a:lnSpc>
                <a:spcPct val="90000"/>
              </a:lnSpc>
              <a:spcBef>
                <a:spcPts val="500"/>
              </a:spcBef>
              <a:spcAft>
                <a:spcPts val="500"/>
              </a:spcAft>
              <a:buFont typeface="Wingdings" panose="05000000000000000000" pitchFamily="2" charset="2"/>
              <a:buChar char="ü"/>
            </a:pPr>
            <a:r>
              <a:rPr lang="en-US" sz="1200">
                <a:latin typeface="INTL Text Office Light" pitchFamily="2" charset="0"/>
                <a:ea typeface="INTL Text Office Light" pitchFamily="2" charset="0"/>
                <a:cs typeface="INTL Text Office Light" pitchFamily="2" charset="0"/>
              </a:rPr>
              <a:t>If parts have not been received in, notify receiving – parts must be received in, so the system knows to pay the supplier </a:t>
            </a:r>
          </a:p>
          <a:p>
            <a:pPr marL="685800" lvl="1" indent="-228600">
              <a:lnSpc>
                <a:spcPct val="90000"/>
              </a:lnSpc>
              <a:spcBef>
                <a:spcPts val="500"/>
              </a:spcBef>
              <a:spcAft>
                <a:spcPts val="500"/>
              </a:spcAft>
              <a:buFont typeface="Wingdings" panose="05000000000000000000" pitchFamily="2" charset="2"/>
              <a:buChar char="ü"/>
            </a:pPr>
            <a:r>
              <a:rPr lang="en-US" sz="1200" b="1" u="sng">
                <a:latin typeface="INTL Text Office Light" pitchFamily="2" charset="0"/>
                <a:ea typeface="INTL Text Office Light" pitchFamily="2" charset="0"/>
                <a:cs typeface="INTL Text Office Light" pitchFamily="2" charset="0"/>
              </a:rPr>
              <a:t>For EAP</a:t>
            </a:r>
            <a:r>
              <a:rPr lang="en-US" sz="1200">
                <a:latin typeface="INTL Text Office Light" pitchFamily="2" charset="0"/>
                <a:ea typeface="INTL Text Office Light" pitchFamily="2" charset="0"/>
                <a:cs typeface="INTL Text Office Light" pitchFamily="2" charset="0"/>
              </a:rPr>
              <a:t>, after confirming the parts are received in, contact Plant Accounting to advise them the Supplier has not been paid and request them to release payment. If the parts have been received in, contact Plant Accounting to have them determine why the Supplier hasn’t been paid.</a:t>
            </a:r>
          </a:p>
          <a:p>
            <a:pPr marL="228600" indent="-228600" algn="l">
              <a:lnSpc>
                <a:spcPct val="90000"/>
              </a:lnSpc>
              <a:spcBef>
                <a:spcPts val="500"/>
              </a:spcBef>
              <a:spcAft>
                <a:spcPts val="500"/>
              </a:spcAft>
              <a:buFont typeface="+mj-lt"/>
              <a:buAutoNum type="arabicPeriod"/>
            </a:pPr>
            <a:r>
              <a:rPr lang="en-US" sz="1200">
                <a:latin typeface="INTL Text Office Light" pitchFamily="2" charset="0"/>
                <a:ea typeface="INTL Text Office Light" pitchFamily="2" charset="0"/>
                <a:cs typeface="INTL Text Office Light" pitchFamily="2" charset="0"/>
              </a:rPr>
              <a:t>Contract / Pricing issue: Provide email support from the Supplier and contact the Supply Manager via email and IM to notify of the issue needing correction</a:t>
            </a:r>
          </a:p>
        </p:txBody>
      </p:sp>
      <p:sp>
        <p:nvSpPr>
          <p:cNvPr id="11" name="Rectangle: Rounded Corners 10">
            <a:extLst>
              <a:ext uri="{FF2B5EF4-FFF2-40B4-BE49-F238E27FC236}">
                <a16:creationId xmlns:a16="http://schemas.microsoft.com/office/drawing/2014/main" id="{1B42EF19-5DBB-70DE-CE57-FD103E82D265}"/>
              </a:ext>
            </a:extLst>
          </p:cNvPr>
          <p:cNvSpPr/>
          <p:nvPr/>
        </p:nvSpPr>
        <p:spPr>
          <a:xfrm>
            <a:off x="5871364" y="1118489"/>
            <a:ext cx="1348890" cy="69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1"/>
                </a:solidFill>
              </a:rPr>
              <a:t>BaaN</a:t>
            </a:r>
          </a:p>
          <a:p>
            <a:endParaRPr lang="en-US" sz="1400">
              <a:solidFill>
                <a:schemeClr val="accent1"/>
              </a:solidFill>
            </a:endParaRPr>
          </a:p>
          <a:p>
            <a:r>
              <a:rPr lang="en-US" sz="1400">
                <a:solidFill>
                  <a:schemeClr val="accent1"/>
                </a:solidFill>
              </a:rPr>
              <a:t>PeopleSoft</a:t>
            </a:r>
          </a:p>
        </p:txBody>
      </p:sp>
      <p:sp>
        <p:nvSpPr>
          <p:cNvPr id="14" name="TextBox 13">
            <a:extLst>
              <a:ext uri="{FF2B5EF4-FFF2-40B4-BE49-F238E27FC236}">
                <a16:creationId xmlns:a16="http://schemas.microsoft.com/office/drawing/2014/main" id="{ACE291D2-0509-89C4-EDFC-3EE4A2B9D39F}"/>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16" name="TextBox 15">
            <a:extLst>
              <a:ext uri="{FF2B5EF4-FFF2-40B4-BE49-F238E27FC236}">
                <a16:creationId xmlns:a16="http://schemas.microsoft.com/office/drawing/2014/main" id="{69390AB7-7C82-C4E9-3A7C-DB38ED45D9B9}"/>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17" name="TextBox 16">
            <a:extLst>
              <a:ext uri="{FF2B5EF4-FFF2-40B4-BE49-F238E27FC236}">
                <a16:creationId xmlns:a16="http://schemas.microsoft.com/office/drawing/2014/main" id="{0B9400EC-9FD6-5327-34FE-BE8070907119}"/>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21" name="Rectangle: Rounded Corners 20">
            <a:extLst>
              <a:ext uri="{FF2B5EF4-FFF2-40B4-BE49-F238E27FC236}">
                <a16:creationId xmlns:a16="http://schemas.microsoft.com/office/drawing/2014/main" id="{BB741098-5EC4-0CEA-BA99-6D3F4469E826}"/>
              </a:ext>
            </a:extLst>
          </p:cNvPr>
          <p:cNvSpPr/>
          <p:nvPr/>
        </p:nvSpPr>
        <p:spPr>
          <a:xfrm>
            <a:off x="4874553" y="1118489"/>
            <a:ext cx="996811" cy="69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5B55B856-BB9E-5F7A-8C4A-078D0B0B6F20}"/>
              </a:ext>
            </a:extLst>
          </p:cNvPr>
          <p:cNvPicPr>
            <a:picLocks noChangeAspect="1"/>
          </p:cNvPicPr>
          <p:nvPr/>
        </p:nvPicPr>
        <p:blipFill rotWithShape="1">
          <a:blip r:embed="rId7"/>
          <a:srcRect t="76265" b="18072"/>
          <a:stretch/>
        </p:blipFill>
        <p:spPr>
          <a:xfrm>
            <a:off x="5171098" y="1125269"/>
            <a:ext cx="442494" cy="206484"/>
          </a:xfrm>
          <a:prstGeom prst="rect">
            <a:avLst/>
          </a:prstGeom>
          <a:ln>
            <a:noFill/>
          </a:ln>
        </p:spPr>
      </p:pic>
      <p:pic>
        <p:nvPicPr>
          <p:cNvPr id="12" name="Picture 11">
            <a:extLst>
              <a:ext uri="{FF2B5EF4-FFF2-40B4-BE49-F238E27FC236}">
                <a16:creationId xmlns:a16="http://schemas.microsoft.com/office/drawing/2014/main" id="{31F53DB3-5228-6AFE-1E4B-20674FACFA7C}"/>
              </a:ext>
            </a:extLst>
          </p:cNvPr>
          <p:cNvPicPr>
            <a:picLocks noChangeAspect="1"/>
          </p:cNvPicPr>
          <p:nvPr/>
        </p:nvPicPr>
        <p:blipFill rotWithShape="1">
          <a:blip r:embed="rId7"/>
          <a:srcRect t="76265" b="18072"/>
          <a:stretch/>
        </p:blipFill>
        <p:spPr>
          <a:xfrm>
            <a:off x="5170950" y="1543780"/>
            <a:ext cx="442494" cy="200797"/>
          </a:xfrm>
          <a:prstGeom prst="rect">
            <a:avLst/>
          </a:prstGeom>
          <a:ln>
            <a:noFill/>
          </a:ln>
        </p:spPr>
      </p:pic>
    </p:spTree>
    <p:extLst>
      <p:ext uri="{BB962C8B-B14F-4D97-AF65-F5344CB8AC3E}">
        <p14:creationId xmlns:p14="http://schemas.microsoft.com/office/powerpoint/2010/main" val="693970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387026"/>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342818"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553989" y="5612657"/>
            <a:ext cx="7980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6071" y="1594796"/>
            <a:ext cx="2995984"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kumimoji="0" lang="en-US" sz="1200" b="1" i="0" u="none" strike="noStrike" kern="1200" cap="none" spc="0" normalizeH="0" baseline="0" noProof="0">
                <a:ln>
                  <a:noFill/>
                </a:ln>
                <a:solidFill>
                  <a:srgbClr val="FF6600"/>
                </a:solidFill>
                <a:effectLst/>
                <a:uLnTx/>
                <a:uFillTx/>
                <a:latin typeface="INTL Text Office Light (Body)"/>
                <a:ea typeface="+mn-lt"/>
                <a:cs typeface="+mn-lt"/>
              </a:rPr>
              <a:t>Which scenarios </a:t>
            </a:r>
            <a:r>
              <a:rPr lang="en-US" sz="1200" b="1">
                <a:solidFill>
                  <a:srgbClr val="FF6600"/>
                </a:solidFill>
                <a:latin typeface="INTL Text Office Light (Body)"/>
                <a:ea typeface="+mn-lt"/>
                <a:cs typeface="+mn-lt"/>
              </a:rPr>
              <a:t>do </a:t>
            </a:r>
            <a:r>
              <a:rPr kumimoji="0" lang="en-US" sz="1200" b="1" i="0" u="none" strike="noStrike" kern="1200" cap="none" spc="0" normalizeH="0" baseline="0" noProof="0">
                <a:ln>
                  <a:noFill/>
                </a:ln>
                <a:solidFill>
                  <a:srgbClr val="FF6600"/>
                </a:solidFill>
                <a:effectLst/>
                <a:uLnTx/>
                <a:uFillTx/>
                <a:latin typeface="INTL Text Office Light (Body)"/>
                <a:ea typeface="+mn-lt"/>
                <a:cs typeface="+mn-lt"/>
              </a:rPr>
              <a:t>not</a:t>
            </a:r>
            <a:r>
              <a:rPr lang="en-US" sz="1200" b="1">
                <a:solidFill>
                  <a:srgbClr val="FF6600"/>
                </a:solidFill>
                <a:latin typeface="INTL Text Office Light (Body)"/>
                <a:ea typeface="+mn-lt"/>
                <a:cs typeface="+mn-lt"/>
              </a:rPr>
              <a:t> require </a:t>
            </a:r>
            <a:r>
              <a:rPr kumimoji="0" lang="en-US" sz="1200" b="1" i="0" u="none" strike="noStrike" kern="1200" cap="none" spc="0" normalizeH="0" baseline="0" noProof="0">
                <a:ln>
                  <a:noFill/>
                </a:ln>
                <a:solidFill>
                  <a:srgbClr val="FF6600"/>
                </a:solidFill>
                <a:effectLst/>
                <a:uLnTx/>
                <a:uFillTx/>
                <a:latin typeface="INTL Text Office Light (Body)"/>
                <a:ea typeface="+mn-lt"/>
                <a:cs typeface="+mn-lt"/>
              </a:rPr>
              <a:t>escalation</a:t>
            </a:r>
            <a:r>
              <a:rPr lang="en-US" sz="1200" b="1">
                <a:solidFill>
                  <a:srgbClr val="FF6600"/>
                </a:solidFill>
                <a:latin typeface="INTL Text Office Light (Body)"/>
                <a:ea typeface="+mn-lt"/>
                <a:cs typeface="+mn-lt"/>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INTL Text Office Light (Body)"/>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714936" y="2254057"/>
            <a:ext cx="6416615" cy="338554"/>
          </a:xfrm>
          <a:prstGeom prst="rect">
            <a:avLst/>
          </a:prstGeom>
          <a:noFill/>
        </p:spPr>
        <p:txBody>
          <a:bodyPr wrap="square" rtlCol="0">
            <a:spAutoFit/>
          </a:bodyPr>
          <a:lstStyle/>
          <a:p>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Program launch</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No escalation needed (cont.)</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714937"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pic>
        <p:nvPicPr>
          <p:cNvPr id="3" name="Picture 2">
            <a:extLst>
              <a:ext uri="{FF2B5EF4-FFF2-40B4-BE49-F238E27FC236}">
                <a16:creationId xmlns:a16="http://schemas.microsoft.com/office/drawing/2014/main" id="{0138F750-C535-0D0D-4610-C7505811A594}"/>
              </a:ext>
            </a:extLst>
          </p:cNvPr>
          <p:cNvPicPr>
            <a:picLocks noChangeAspect="1"/>
          </p:cNvPicPr>
          <p:nvPr/>
        </p:nvPicPr>
        <p:blipFill>
          <a:blip r:embed="rId7"/>
          <a:stretch>
            <a:fillRect/>
          </a:stretch>
        </p:blipFill>
        <p:spPr>
          <a:xfrm>
            <a:off x="4268078" y="2767225"/>
            <a:ext cx="5895277" cy="2482222"/>
          </a:xfrm>
          <a:prstGeom prst="rect">
            <a:avLst/>
          </a:prstGeom>
        </p:spPr>
      </p:pic>
      <p:sp>
        <p:nvSpPr>
          <p:cNvPr id="5" name="TextBox 4">
            <a:extLst>
              <a:ext uri="{FF2B5EF4-FFF2-40B4-BE49-F238E27FC236}">
                <a16:creationId xmlns:a16="http://schemas.microsoft.com/office/drawing/2014/main" id="{99AD0E57-AFD9-734F-9ED3-52691E83FBC6}"/>
              </a:ext>
            </a:extLst>
          </p:cNvPr>
          <p:cNvSpPr txBox="1"/>
          <p:nvPr/>
        </p:nvSpPr>
        <p:spPr>
          <a:xfrm>
            <a:off x="3717902" y="5538173"/>
            <a:ext cx="7640740" cy="6001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MMAR is not needed.  Please work directly with the program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Link to identify corresponding program PPM contact to address International Product Launch escalations: </a:t>
            </a:r>
          </a:p>
          <a:p>
            <a:pPr>
              <a:defRPr/>
            </a:pPr>
            <a:r>
              <a:rPr lang="en-US" sz="1100">
                <a:hlinkClick r:id="rId8"/>
              </a:rPr>
              <a:t>PPM Contact List</a:t>
            </a:r>
            <a:endParaRPr lang="en-US" sz="1100"/>
          </a:p>
        </p:txBody>
      </p:sp>
      <p:sp>
        <p:nvSpPr>
          <p:cNvPr id="2" name="Slide Number Placeholder 1">
            <a:extLst>
              <a:ext uri="{FF2B5EF4-FFF2-40B4-BE49-F238E27FC236}">
                <a16:creationId xmlns:a16="http://schemas.microsoft.com/office/drawing/2014/main" id="{3E49BF09-037E-2DB6-7FF5-398327C387D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8" name="TextBox 7">
            <a:extLst>
              <a:ext uri="{FF2B5EF4-FFF2-40B4-BE49-F238E27FC236}">
                <a16:creationId xmlns:a16="http://schemas.microsoft.com/office/drawing/2014/main" id="{68706667-DC00-670A-693F-83E8C93FA6AD}"/>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9" name="TextBox 8">
            <a:extLst>
              <a:ext uri="{FF2B5EF4-FFF2-40B4-BE49-F238E27FC236}">
                <a16:creationId xmlns:a16="http://schemas.microsoft.com/office/drawing/2014/main" id="{FE93AB30-65F7-BF6B-A311-05DA180F5B7C}"/>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12" name="TextBox 11">
            <a:extLst>
              <a:ext uri="{FF2B5EF4-FFF2-40B4-BE49-F238E27FC236}">
                <a16:creationId xmlns:a16="http://schemas.microsoft.com/office/drawing/2014/main" id="{67046E88-4FB8-3ACB-2F1C-A9765AAB963B}"/>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13" name="Rectangle: Rounded Corners 12">
            <a:extLst>
              <a:ext uri="{FF2B5EF4-FFF2-40B4-BE49-F238E27FC236}">
                <a16:creationId xmlns:a16="http://schemas.microsoft.com/office/drawing/2014/main" id="{2E3EB142-4244-50BA-00A0-218D6A06FAF7}"/>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6E554AF-80A1-2CC3-F3EC-9D3108ABB66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51761A-A6B7-C8D4-BD08-EEF01A520DEC}"/>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16" name="Picture 6" descr="Tada Cognitive Solutions Named a 2021 'Cool Vendor' by Gartner">
            <a:extLst>
              <a:ext uri="{FF2B5EF4-FFF2-40B4-BE49-F238E27FC236}">
                <a16:creationId xmlns:a16="http://schemas.microsoft.com/office/drawing/2014/main" id="{F6A2E64F-6B54-FCEE-4BE1-1AA515C6599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633418B-66E6-2430-08FF-FCC3B944F56A}"/>
              </a:ext>
            </a:extLst>
          </p:cNvPr>
          <p:cNvPicPr>
            <a:picLocks noChangeAspect="1"/>
          </p:cNvPicPr>
          <p:nvPr/>
        </p:nvPicPr>
        <p:blipFill>
          <a:blip r:embed="rId10"/>
          <a:stretch>
            <a:fillRect/>
          </a:stretch>
        </p:blipFill>
        <p:spPr>
          <a:xfrm>
            <a:off x="5023012" y="1210573"/>
            <a:ext cx="193983" cy="207839"/>
          </a:xfrm>
          <a:prstGeom prst="rect">
            <a:avLst/>
          </a:prstGeom>
        </p:spPr>
      </p:pic>
    </p:spTree>
    <p:extLst>
      <p:ext uri="{BB962C8B-B14F-4D97-AF65-F5344CB8AC3E}">
        <p14:creationId xmlns:p14="http://schemas.microsoft.com/office/powerpoint/2010/main" val="171730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531725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5F79D3DC-80AA-FE73-8DAF-9ECDAD77C778}"/>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398109" y="5425035"/>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190244" y="1138846"/>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80"/>
            <a:ext cx="10149420" cy="2315746"/>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83541" y="1112032"/>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What is considered a good escalation event?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562579" y="2139246"/>
            <a:ext cx="8320577" cy="584775"/>
          </a:xfrm>
          <a:prstGeom prst="rect">
            <a:avLst/>
          </a:prstGeom>
          <a:noFill/>
        </p:spPr>
        <p:txBody>
          <a:bodyPr wrap="square" rtlCol="0">
            <a:spAutoFit/>
          </a:bodyPr>
          <a:lstStyle/>
          <a:p>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Inventory Adjustment MMAR has part number and quantity needed</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 name="TextBox 1">
            <a:extLst>
              <a:ext uri="{FF2B5EF4-FFF2-40B4-BE49-F238E27FC236}">
                <a16:creationId xmlns:a16="http://schemas.microsoft.com/office/drawing/2014/main" id="{F450B9AB-033E-7AA9-1EDA-FCF89BA25CB8}"/>
              </a:ext>
            </a:extLst>
          </p:cNvPr>
          <p:cNvSpPr txBox="1"/>
          <p:nvPr/>
        </p:nvSpPr>
        <p:spPr>
          <a:xfrm>
            <a:off x="3578027" y="5676192"/>
            <a:ext cx="816821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None</a:t>
            </a: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565945" y="2829364"/>
            <a:ext cx="1369128" cy="307777"/>
          </a:xfrm>
          <a:prstGeom prst="rect">
            <a:avLst/>
          </a:prstGeom>
          <a:noFill/>
        </p:spPr>
        <p:txBody>
          <a:bodyPr wrap="square" rtlCol="0">
            <a:spAutoFit/>
          </a:bodyPr>
          <a:lstStyle/>
          <a:p>
            <a:r>
              <a:rPr lang="en-US" sz="1400" b="1">
                <a:solidFill>
                  <a:schemeClr val="bg1">
                    <a:lumMod val="75000"/>
                  </a:schemeClr>
                </a:solidFill>
                <a:ea typeface="Open Sans" panose="020B0606030504020204" pitchFamily="34" charset="0"/>
                <a:cs typeface="Open Sans" panose="020B0606030504020204" pitchFamily="34" charset="0"/>
              </a:rPr>
              <a:t>Example:</a:t>
            </a:r>
          </a:p>
        </p:txBody>
      </p:sp>
      <p:pic>
        <p:nvPicPr>
          <p:cNvPr id="5" name="Picture 4">
            <a:extLst>
              <a:ext uri="{FF2B5EF4-FFF2-40B4-BE49-F238E27FC236}">
                <a16:creationId xmlns:a16="http://schemas.microsoft.com/office/drawing/2014/main" id="{06FB8DD2-E17F-726F-7FF7-318E93C210F2}"/>
              </a:ext>
            </a:extLst>
          </p:cNvPr>
          <p:cNvPicPr>
            <a:picLocks noChangeAspect="1"/>
          </p:cNvPicPr>
          <p:nvPr/>
        </p:nvPicPr>
        <p:blipFill>
          <a:blip r:embed="rId7"/>
          <a:stretch>
            <a:fillRect/>
          </a:stretch>
        </p:blipFill>
        <p:spPr>
          <a:xfrm>
            <a:off x="4515077" y="2893533"/>
            <a:ext cx="7283334" cy="1996173"/>
          </a:xfrm>
          <a:prstGeom prst="rect">
            <a:avLst/>
          </a:prstGeom>
        </p:spPr>
      </p:pic>
      <p:sp>
        <p:nvSpPr>
          <p:cNvPr id="7" name="Title 2">
            <a:extLst>
              <a:ext uri="{FF2B5EF4-FFF2-40B4-BE49-F238E27FC236}">
                <a16:creationId xmlns:a16="http://schemas.microsoft.com/office/drawing/2014/main" id="{9F87FDC9-F6A6-4A3E-ED7F-5747076ACE76}"/>
              </a:ext>
            </a:extLst>
          </p:cNvPr>
          <p:cNvSpPr txBox="1">
            <a:spLocks/>
          </p:cNvSpPr>
          <p:nvPr/>
        </p:nvSpPr>
        <p:spPr>
          <a:xfrm>
            <a:off x="193390" y="149177"/>
            <a:ext cx="5964344" cy="556658"/>
          </a:xfrm>
          <a:prstGeom prst="rect">
            <a:avLst/>
          </a:prstGeom>
        </p:spPr>
        <p:txBody>
          <a:bodyPr vert="horz" lIns="0" tIns="0" rIns="91440" bIns="45720" rtlCol="0" anchor="t">
            <a:normAutofit fontScale="97500"/>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600" b="0"/>
              <a:t>Level 1</a:t>
            </a:r>
            <a:br>
              <a:rPr lang="en-US" sz="1600" b="0"/>
            </a:br>
            <a:r>
              <a:rPr lang="en-US" sz="1600" b="0"/>
              <a:t>Planner </a:t>
            </a:r>
            <a:r>
              <a:rPr lang="en-US" sz="1600" b="0">
                <a:solidFill>
                  <a:schemeClr val="bg1">
                    <a:lumMod val="65000"/>
                  </a:schemeClr>
                </a:solidFill>
              </a:rPr>
              <a:t>| good Escalation event</a:t>
            </a:r>
          </a:p>
        </p:txBody>
      </p:sp>
      <p:sp>
        <p:nvSpPr>
          <p:cNvPr id="3" name="Slide Number Placeholder 2">
            <a:extLst>
              <a:ext uri="{FF2B5EF4-FFF2-40B4-BE49-F238E27FC236}">
                <a16:creationId xmlns:a16="http://schemas.microsoft.com/office/drawing/2014/main" id="{1A0357E5-D18C-DBDF-B5CA-02E2D1E912D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2" name="TextBox 11">
            <a:extLst>
              <a:ext uri="{FF2B5EF4-FFF2-40B4-BE49-F238E27FC236}">
                <a16:creationId xmlns:a16="http://schemas.microsoft.com/office/drawing/2014/main" id="{44D4D041-5380-492C-C968-4ECB0C7133BF}"/>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13" name="TextBox 12">
            <a:extLst>
              <a:ext uri="{FF2B5EF4-FFF2-40B4-BE49-F238E27FC236}">
                <a16:creationId xmlns:a16="http://schemas.microsoft.com/office/drawing/2014/main" id="{5784AF1F-ACE8-F5B3-EF85-0A6600059EE9}"/>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14" name="TextBox 13">
            <a:extLst>
              <a:ext uri="{FF2B5EF4-FFF2-40B4-BE49-F238E27FC236}">
                <a16:creationId xmlns:a16="http://schemas.microsoft.com/office/drawing/2014/main" id="{046E7BE5-7B13-0526-DD8A-AE79DD4152AC}"/>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15" name="Rectangle: Rounded Corners 14">
            <a:extLst>
              <a:ext uri="{FF2B5EF4-FFF2-40B4-BE49-F238E27FC236}">
                <a16:creationId xmlns:a16="http://schemas.microsoft.com/office/drawing/2014/main" id="{65ACA33E-551D-F7F9-F17E-B821F77519BE}"/>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A927FCC-374C-B175-ABD0-510A12D7BE9A}"/>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56B76A1-ED32-7DF2-B78D-8E9BB3286CBE}"/>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26" name="Picture 6" descr="Tada Cognitive Solutions Named a 2021 'Cool Vendor' by Gartner">
            <a:extLst>
              <a:ext uri="{FF2B5EF4-FFF2-40B4-BE49-F238E27FC236}">
                <a16:creationId xmlns:a16="http://schemas.microsoft.com/office/drawing/2014/main" id="{6B7E60EA-6D19-B89F-398C-B726D21ECD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5DE79726-3FDE-128E-F868-8565F5B46F6C}"/>
              </a:ext>
            </a:extLst>
          </p:cNvPr>
          <p:cNvPicPr>
            <a:picLocks noChangeAspect="1"/>
          </p:cNvPicPr>
          <p:nvPr/>
        </p:nvPicPr>
        <p:blipFill>
          <a:blip r:embed="rId9"/>
          <a:stretch>
            <a:fillRect/>
          </a:stretch>
        </p:blipFill>
        <p:spPr>
          <a:xfrm>
            <a:off x="5023012" y="1210573"/>
            <a:ext cx="193983" cy="207839"/>
          </a:xfrm>
          <a:prstGeom prst="rect">
            <a:avLst/>
          </a:prstGeom>
        </p:spPr>
      </p:pic>
    </p:spTree>
    <p:extLst>
      <p:ext uri="{BB962C8B-B14F-4D97-AF65-F5344CB8AC3E}">
        <p14:creationId xmlns:p14="http://schemas.microsoft.com/office/powerpoint/2010/main" val="900619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1668449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D7AEE61B-3E3A-0D23-654D-10AFB35AE05E}"/>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400126" y="5421219"/>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81271"/>
            <a:ext cx="10126185"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646331"/>
          </a:xfrm>
          <a:prstGeom prst="rect">
            <a:avLst/>
          </a:prstGeom>
          <a:noFill/>
        </p:spPr>
        <p:txBody>
          <a:bodyPr wrap="square" rtlCol="0">
            <a:spAutoFit/>
          </a:bodyPr>
          <a:lstStyle/>
          <a:p>
            <a:pPr marL="285750" indent="-285750">
              <a:buFont typeface="Wingdings" panose="05000000000000000000" pitchFamily="2" charset="2"/>
              <a:buChar char="Ø"/>
              <a:defRPr/>
            </a:pPr>
            <a:r>
              <a:rPr lang="en-US" sz="1200" b="1">
                <a:solidFill>
                  <a:srgbClr val="FF6600"/>
                </a:solidFill>
                <a:ea typeface="+mn-lt"/>
                <a:cs typeface="+mn-lt"/>
              </a:rPr>
              <a:t>What is considered a good escalation event?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507429" y="2271312"/>
            <a:ext cx="8338195" cy="338554"/>
          </a:xfrm>
          <a:prstGeom prst="rect">
            <a:avLst/>
          </a:prstGeom>
          <a:noFill/>
        </p:spPr>
        <p:txBody>
          <a:bodyPr wrap="square" lIns="91440" tIns="45720" rIns="91440" bIns="45720" rtlCol="0" anchor="t">
            <a:spAutoFit/>
          </a:bodyPr>
          <a:lstStyle/>
          <a:p>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Capacity Issue</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Good escalation event (cont.)</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 name="TextBox 1">
            <a:extLst>
              <a:ext uri="{FF2B5EF4-FFF2-40B4-BE49-F238E27FC236}">
                <a16:creationId xmlns:a16="http://schemas.microsoft.com/office/drawing/2014/main" id="{F450B9AB-033E-7AA9-1EDA-FCF89BA25CB8}"/>
              </a:ext>
            </a:extLst>
          </p:cNvPr>
          <p:cNvSpPr txBox="1"/>
          <p:nvPr/>
        </p:nvSpPr>
        <p:spPr>
          <a:xfrm>
            <a:off x="3516484" y="5654757"/>
            <a:ext cx="8168219"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a:latin typeface="INTL Text Office Light"/>
              </a:rPr>
              <a:t>None</a:t>
            </a: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565945"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pic>
        <p:nvPicPr>
          <p:cNvPr id="9" name="Picture 8">
            <a:extLst>
              <a:ext uri="{FF2B5EF4-FFF2-40B4-BE49-F238E27FC236}">
                <a16:creationId xmlns:a16="http://schemas.microsoft.com/office/drawing/2014/main" id="{A52A4299-CCA9-D3A1-1EF3-FC8E244C4D65}"/>
              </a:ext>
            </a:extLst>
          </p:cNvPr>
          <p:cNvPicPr>
            <a:picLocks noChangeAspect="1"/>
          </p:cNvPicPr>
          <p:nvPr/>
        </p:nvPicPr>
        <p:blipFill>
          <a:blip r:embed="rId7"/>
          <a:stretch>
            <a:fillRect/>
          </a:stretch>
        </p:blipFill>
        <p:spPr>
          <a:xfrm>
            <a:off x="5694063" y="2284413"/>
            <a:ext cx="5718297" cy="2965371"/>
          </a:xfrm>
          <a:prstGeom prst="rect">
            <a:avLst/>
          </a:prstGeom>
        </p:spPr>
      </p:pic>
      <p:sp>
        <p:nvSpPr>
          <p:cNvPr id="3" name="Slide Number Placeholder 2">
            <a:extLst>
              <a:ext uri="{FF2B5EF4-FFF2-40B4-BE49-F238E27FC236}">
                <a16:creationId xmlns:a16="http://schemas.microsoft.com/office/drawing/2014/main" id="{1E3CCC02-70EC-0901-7DFB-3D24880077F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2" name="TextBox 11">
            <a:extLst>
              <a:ext uri="{FF2B5EF4-FFF2-40B4-BE49-F238E27FC236}">
                <a16:creationId xmlns:a16="http://schemas.microsoft.com/office/drawing/2014/main" id="{B2383D1D-A082-8AC6-8CC6-FB43330C8BC2}"/>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13" name="TextBox 12">
            <a:extLst>
              <a:ext uri="{FF2B5EF4-FFF2-40B4-BE49-F238E27FC236}">
                <a16:creationId xmlns:a16="http://schemas.microsoft.com/office/drawing/2014/main" id="{C97644F6-D5F2-E1E1-A761-A3E1B1C7B840}"/>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14" name="TextBox 13">
            <a:extLst>
              <a:ext uri="{FF2B5EF4-FFF2-40B4-BE49-F238E27FC236}">
                <a16:creationId xmlns:a16="http://schemas.microsoft.com/office/drawing/2014/main" id="{2ECCDEEB-8A47-5693-8A7B-DC3EC90B7858}"/>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15" name="Rectangle: Rounded Corners 14">
            <a:extLst>
              <a:ext uri="{FF2B5EF4-FFF2-40B4-BE49-F238E27FC236}">
                <a16:creationId xmlns:a16="http://schemas.microsoft.com/office/drawing/2014/main" id="{0F673B5F-187E-E755-D86E-707D2AD06586}"/>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78F2184-732F-E350-58A2-8BC520E6B6F4}"/>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DBE796D-585E-401F-CA72-E0312B64FA82}"/>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26" name="Picture 6" descr="Tada Cognitive Solutions Named a 2021 'Cool Vendor' by Gartner">
            <a:extLst>
              <a:ext uri="{FF2B5EF4-FFF2-40B4-BE49-F238E27FC236}">
                <a16:creationId xmlns:a16="http://schemas.microsoft.com/office/drawing/2014/main" id="{E1E87219-2CFE-7A65-2AB3-487FCB3FC15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54715D9-8635-9F14-4967-27F00BCF79D5}"/>
              </a:ext>
            </a:extLst>
          </p:cNvPr>
          <p:cNvPicPr>
            <a:picLocks noChangeAspect="1"/>
          </p:cNvPicPr>
          <p:nvPr/>
        </p:nvPicPr>
        <p:blipFill>
          <a:blip r:embed="rId9"/>
          <a:stretch>
            <a:fillRect/>
          </a:stretch>
        </p:blipFill>
        <p:spPr>
          <a:xfrm>
            <a:off x="5023012" y="1210573"/>
            <a:ext cx="193983" cy="207839"/>
          </a:xfrm>
          <a:prstGeom prst="rect">
            <a:avLst/>
          </a:prstGeom>
        </p:spPr>
      </p:pic>
    </p:spTree>
    <p:extLst>
      <p:ext uri="{BB962C8B-B14F-4D97-AF65-F5344CB8AC3E}">
        <p14:creationId xmlns:p14="http://schemas.microsoft.com/office/powerpoint/2010/main" val="244062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067234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C0D088D-08B3-A7C7-C00C-747A4B89C813}"/>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427287" y="5393093"/>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33409"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9786914"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What is considered a bad escalation event?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544961" y="2207254"/>
            <a:ext cx="8338195" cy="584775"/>
          </a:xfrm>
          <a:prstGeom prst="rect">
            <a:avLst/>
          </a:prstGeom>
          <a:noFill/>
        </p:spPr>
        <p:txBody>
          <a:bodyPr wrap="square" rtlCol="0">
            <a:spAutoFit/>
          </a:bodyPr>
          <a:lstStyle/>
          <a:p>
            <a:pPr marL="0" indent="0">
              <a:buNone/>
            </a:pPr>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Not enough information – What SCIS / CC support are you asking for?</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Bad escalation event</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 name="TextBox 1">
            <a:extLst>
              <a:ext uri="{FF2B5EF4-FFF2-40B4-BE49-F238E27FC236}">
                <a16:creationId xmlns:a16="http://schemas.microsoft.com/office/drawing/2014/main" id="{F450B9AB-033E-7AA9-1EDA-FCF89BA25CB8}"/>
              </a:ext>
            </a:extLst>
          </p:cNvPr>
          <p:cNvSpPr txBox="1"/>
          <p:nvPr/>
        </p:nvSpPr>
        <p:spPr>
          <a:xfrm>
            <a:off x="3572339" y="5660657"/>
            <a:ext cx="816821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We no longer use “Supplier Behind Schedule” or “Other”</a:t>
            </a: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565945"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sp>
        <p:nvSpPr>
          <p:cNvPr id="41" name="TextBox 40">
            <a:extLst>
              <a:ext uri="{FF2B5EF4-FFF2-40B4-BE49-F238E27FC236}">
                <a16:creationId xmlns:a16="http://schemas.microsoft.com/office/drawing/2014/main" id="{451694AC-7FAC-1CFF-7FE9-F29571C6FF12}"/>
              </a:ext>
            </a:extLst>
          </p:cNvPr>
          <p:cNvSpPr txBox="1"/>
          <p:nvPr/>
        </p:nvSpPr>
        <p:spPr>
          <a:xfrm>
            <a:off x="6751609"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pic>
        <p:nvPicPr>
          <p:cNvPr id="16" name="Content Placeholder 4">
            <a:extLst>
              <a:ext uri="{FF2B5EF4-FFF2-40B4-BE49-F238E27FC236}">
                <a16:creationId xmlns:a16="http://schemas.microsoft.com/office/drawing/2014/main" id="{D307AE04-1E0D-163E-24B6-615D4EED5A5A}"/>
              </a:ext>
            </a:extLst>
          </p:cNvPr>
          <p:cNvPicPr>
            <a:picLocks noChangeAspect="1"/>
          </p:cNvPicPr>
          <p:nvPr/>
        </p:nvPicPr>
        <p:blipFill rotWithShape="1">
          <a:blip r:embed="rId7"/>
          <a:srcRect r="33138"/>
          <a:stretch/>
        </p:blipFill>
        <p:spPr>
          <a:xfrm>
            <a:off x="3565945" y="3334507"/>
            <a:ext cx="3045725" cy="1328933"/>
          </a:xfrm>
          <a:prstGeom prst="rect">
            <a:avLst/>
          </a:prstGeom>
        </p:spPr>
      </p:pic>
      <p:pic>
        <p:nvPicPr>
          <p:cNvPr id="17" name="Picture 16">
            <a:extLst>
              <a:ext uri="{FF2B5EF4-FFF2-40B4-BE49-F238E27FC236}">
                <a16:creationId xmlns:a16="http://schemas.microsoft.com/office/drawing/2014/main" id="{D8803B72-7EBC-5C39-ECFC-3DE5BDE2EAFD}"/>
              </a:ext>
            </a:extLst>
          </p:cNvPr>
          <p:cNvPicPr>
            <a:picLocks noChangeAspect="1"/>
          </p:cNvPicPr>
          <p:nvPr/>
        </p:nvPicPr>
        <p:blipFill rotWithShape="1">
          <a:blip r:embed="rId8"/>
          <a:srcRect l="1369" r="4618"/>
          <a:stretch/>
        </p:blipFill>
        <p:spPr>
          <a:xfrm>
            <a:off x="6741793" y="3351976"/>
            <a:ext cx="5060544" cy="1376316"/>
          </a:xfrm>
          <a:prstGeom prst="rect">
            <a:avLst/>
          </a:prstGeom>
        </p:spPr>
      </p:pic>
      <p:sp>
        <p:nvSpPr>
          <p:cNvPr id="3" name="Slide Number Placeholder 2">
            <a:extLst>
              <a:ext uri="{FF2B5EF4-FFF2-40B4-BE49-F238E27FC236}">
                <a16:creationId xmlns:a16="http://schemas.microsoft.com/office/drawing/2014/main" id="{0AB637E1-0914-8053-3F02-9BEAC7F00CE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8" name="TextBox 7">
            <a:extLst>
              <a:ext uri="{FF2B5EF4-FFF2-40B4-BE49-F238E27FC236}">
                <a16:creationId xmlns:a16="http://schemas.microsoft.com/office/drawing/2014/main" id="{9A551640-20FD-EB7E-CE83-52E22AF1FAD0}"/>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12" name="TextBox 11">
            <a:extLst>
              <a:ext uri="{FF2B5EF4-FFF2-40B4-BE49-F238E27FC236}">
                <a16:creationId xmlns:a16="http://schemas.microsoft.com/office/drawing/2014/main" id="{8D6F233F-612E-3600-F9CD-415F9A2DA67D}"/>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13" name="TextBox 12">
            <a:extLst>
              <a:ext uri="{FF2B5EF4-FFF2-40B4-BE49-F238E27FC236}">
                <a16:creationId xmlns:a16="http://schemas.microsoft.com/office/drawing/2014/main" id="{4C31C3EA-F1C4-F1A1-035D-7CF7B463909B}"/>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14" name="Rectangle: Rounded Corners 13">
            <a:extLst>
              <a:ext uri="{FF2B5EF4-FFF2-40B4-BE49-F238E27FC236}">
                <a16:creationId xmlns:a16="http://schemas.microsoft.com/office/drawing/2014/main" id="{2E77D293-DFC0-6893-D42E-6824597B623C}"/>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BC555AF-8345-8ECB-F196-06DB60E92C6A}"/>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E3E1E97-95FC-E495-0E30-4209DE01710F}"/>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28" name="Picture 6" descr="Tada Cognitive Solutions Named a 2021 'Cool Vendor' by Gartner">
            <a:extLst>
              <a:ext uri="{FF2B5EF4-FFF2-40B4-BE49-F238E27FC236}">
                <a16:creationId xmlns:a16="http://schemas.microsoft.com/office/drawing/2014/main" id="{8CFFF0C3-4A3C-ACCF-82B8-F5EBF8D4852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D1EF85ED-60B4-72C6-CC52-8556842AE276}"/>
              </a:ext>
            </a:extLst>
          </p:cNvPr>
          <p:cNvPicPr>
            <a:picLocks noChangeAspect="1"/>
          </p:cNvPicPr>
          <p:nvPr/>
        </p:nvPicPr>
        <p:blipFill>
          <a:blip r:embed="rId10"/>
          <a:stretch>
            <a:fillRect/>
          </a:stretch>
        </p:blipFill>
        <p:spPr>
          <a:xfrm>
            <a:off x="5023012" y="1210573"/>
            <a:ext cx="193983" cy="207839"/>
          </a:xfrm>
          <a:prstGeom prst="rect">
            <a:avLst/>
          </a:prstGeom>
        </p:spPr>
      </p:pic>
    </p:spTree>
    <p:extLst>
      <p:ext uri="{BB962C8B-B14F-4D97-AF65-F5344CB8AC3E}">
        <p14:creationId xmlns:p14="http://schemas.microsoft.com/office/powerpoint/2010/main" val="2822918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155609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F1F51D86-EFEE-E682-9B15-135AFA862F55}"/>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496884" y="5401450"/>
            <a:ext cx="8272621"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120514"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46262" y="1335236"/>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2" name="TextBox 21">
            <a:extLst>
              <a:ext uri="{FF2B5EF4-FFF2-40B4-BE49-F238E27FC236}">
                <a16:creationId xmlns:a16="http://schemas.microsoft.com/office/drawing/2014/main" id="{291C7C91-33C0-E66B-D47C-33331F521BD7}"/>
              </a:ext>
            </a:extLst>
          </p:cNvPr>
          <p:cNvSpPr txBox="1"/>
          <p:nvPr/>
        </p:nvSpPr>
        <p:spPr>
          <a:xfrm rot="16200000">
            <a:off x="286252" y="3893276"/>
            <a:ext cx="21053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87106"/>
            <a:ext cx="2713445" cy="66345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ea typeface="+mn-lt"/>
                <a:cs typeface="+mn-lt"/>
              </a:rPr>
              <a:t>Which scenarios do not require escalation?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714936" y="2254057"/>
            <a:ext cx="7140169" cy="338554"/>
          </a:xfrm>
          <a:prstGeom prst="rect">
            <a:avLst/>
          </a:prstGeom>
          <a:noFill/>
        </p:spPr>
        <p:txBody>
          <a:bodyPr wrap="square" rtlCol="0">
            <a:spAutoFit/>
          </a:bodyPr>
          <a:lstStyle/>
          <a:p>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There is plan in place with no room for improvement</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No escalation needed</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 name="TextBox 1">
            <a:extLst>
              <a:ext uri="{FF2B5EF4-FFF2-40B4-BE49-F238E27FC236}">
                <a16:creationId xmlns:a16="http://schemas.microsoft.com/office/drawing/2014/main" id="{F450B9AB-033E-7AA9-1EDA-FCF89BA25CB8}"/>
              </a:ext>
            </a:extLst>
          </p:cNvPr>
          <p:cNvSpPr txBox="1"/>
          <p:nvPr/>
        </p:nvSpPr>
        <p:spPr>
          <a:xfrm>
            <a:off x="3714937" y="5681723"/>
            <a:ext cx="8168219"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rPr>
              <a:t>None</a:t>
            </a:r>
            <a:endParaRPr lang="en-US" sz="1200" b="0" i="0" u="none" strike="noStrike" kern="1200" cap="none" spc="0" normalizeH="0" baseline="0" noProof="0">
              <a:ln>
                <a:noFill/>
              </a:ln>
              <a:solidFill>
                <a:srgbClr val="333C42"/>
              </a:solidFill>
              <a:effectLst/>
              <a:uLnTx/>
              <a:uFillTx/>
              <a:latin typeface="INTL Text Office Light"/>
            </a:endParaRP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pic>
        <p:nvPicPr>
          <p:cNvPr id="37" name="Picture 36">
            <a:extLst>
              <a:ext uri="{FF2B5EF4-FFF2-40B4-BE49-F238E27FC236}">
                <a16:creationId xmlns:a16="http://schemas.microsoft.com/office/drawing/2014/main" id="{86B9BAF8-7765-11D2-25F3-828AC18ED35E}"/>
              </a:ext>
            </a:extLst>
          </p:cNvPr>
          <p:cNvPicPr>
            <a:picLocks noChangeAspect="1"/>
          </p:cNvPicPr>
          <p:nvPr/>
        </p:nvPicPr>
        <p:blipFill rotWithShape="1">
          <a:blip r:embed="rId7"/>
          <a:srcRect r="2578"/>
          <a:stretch/>
        </p:blipFill>
        <p:spPr>
          <a:xfrm>
            <a:off x="3636835" y="3237425"/>
            <a:ext cx="3952686" cy="1306810"/>
          </a:xfrm>
          <a:prstGeom prst="rect">
            <a:avLst/>
          </a:prstGeom>
        </p:spPr>
      </p:pic>
      <p:pic>
        <p:nvPicPr>
          <p:cNvPr id="38" name="Content Placeholder 4">
            <a:extLst>
              <a:ext uri="{FF2B5EF4-FFF2-40B4-BE49-F238E27FC236}">
                <a16:creationId xmlns:a16="http://schemas.microsoft.com/office/drawing/2014/main" id="{FD6619A9-18A0-4761-6AE3-1CDDADCC2CAC}"/>
              </a:ext>
            </a:extLst>
          </p:cNvPr>
          <p:cNvPicPr>
            <a:picLocks noChangeAspect="1"/>
          </p:cNvPicPr>
          <p:nvPr/>
        </p:nvPicPr>
        <p:blipFill rotWithShape="1">
          <a:blip r:embed="rId8"/>
          <a:srcRect r="2319" b="1630"/>
          <a:stretch/>
        </p:blipFill>
        <p:spPr>
          <a:xfrm>
            <a:off x="7753470" y="3254020"/>
            <a:ext cx="4217833" cy="1609262"/>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714937"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sp>
        <p:nvSpPr>
          <p:cNvPr id="41" name="TextBox 40">
            <a:extLst>
              <a:ext uri="{FF2B5EF4-FFF2-40B4-BE49-F238E27FC236}">
                <a16:creationId xmlns:a16="http://schemas.microsoft.com/office/drawing/2014/main" id="{451694AC-7FAC-1CFF-7FE9-F29571C6FF12}"/>
              </a:ext>
            </a:extLst>
          </p:cNvPr>
          <p:cNvSpPr txBox="1"/>
          <p:nvPr/>
        </p:nvSpPr>
        <p:spPr>
          <a:xfrm>
            <a:off x="7853264"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sp>
        <p:nvSpPr>
          <p:cNvPr id="3" name="Slide Number Placeholder 2">
            <a:extLst>
              <a:ext uri="{FF2B5EF4-FFF2-40B4-BE49-F238E27FC236}">
                <a16:creationId xmlns:a16="http://schemas.microsoft.com/office/drawing/2014/main" id="{BF89C8F7-CF5E-AD0A-0131-14629532997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7" name="Rectangle: Rounded Corners 6">
            <a:extLst>
              <a:ext uri="{FF2B5EF4-FFF2-40B4-BE49-F238E27FC236}">
                <a16:creationId xmlns:a16="http://schemas.microsoft.com/office/drawing/2014/main" id="{0ECAEA76-8542-6B82-E1DC-94F74ED33069}"/>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468E15C-04AB-4420-CA50-6E68027EF68C}"/>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F85951-2A8F-6C15-4985-74F665CEFB26}"/>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12" name="Picture 6" descr="Tada Cognitive Solutions Named a 2021 'Cool Vendor' by Gartner">
            <a:extLst>
              <a:ext uri="{FF2B5EF4-FFF2-40B4-BE49-F238E27FC236}">
                <a16:creationId xmlns:a16="http://schemas.microsoft.com/office/drawing/2014/main" id="{E21622FE-CF6D-E4D9-2FFB-5BFFA5CF3A3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CBA5E06-D53A-210E-6F8B-A29CA97520C2}"/>
              </a:ext>
            </a:extLst>
          </p:cNvPr>
          <p:cNvPicPr>
            <a:picLocks noChangeAspect="1"/>
          </p:cNvPicPr>
          <p:nvPr/>
        </p:nvPicPr>
        <p:blipFill>
          <a:blip r:embed="rId10"/>
          <a:stretch>
            <a:fillRect/>
          </a:stretch>
        </p:blipFill>
        <p:spPr>
          <a:xfrm>
            <a:off x="5023012" y="1210573"/>
            <a:ext cx="193983" cy="207839"/>
          </a:xfrm>
          <a:prstGeom prst="rect">
            <a:avLst/>
          </a:prstGeom>
        </p:spPr>
      </p:pic>
    </p:spTree>
    <p:extLst>
      <p:ext uri="{BB962C8B-B14F-4D97-AF65-F5344CB8AC3E}">
        <p14:creationId xmlns:p14="http://schemas.microsoft.com/office/powerpoint/2010/main" val="639023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05509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82CCF9FE-F236-CF8C-2DD2-6E0D0314AEAF}"/>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65945" y="5397206"/>
            <a:ext cx="8277087"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10138621"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616759" y="1086536"/>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49313" y="1362192"/>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2" name="TextBox 21">
            <a:extLst>
              <a:ext uri="{FF2B5EF4-FFF2-40B4-BE49-F238E27FC236}">
                <a16:creationId xmlns:a16="http://schemas.microsoft.com/office/drawing/2014/main" id="{291C7C91-33C0-E66B-D47C-33331F521BD7}"/>
              </a:ext>
            </a:extLst>
          </p:cNvPr>
          <p:cNvSpPr txBox="1"/>
          <p:nvPr/>
        </p:nvSpPr>
        <p:spPr>
          <a:xfrm rot="16200000">
            <a:off x="303496" y="3820372"/>
            <a:ext cx="20881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87106"/>
            <a:ext cx="2388097" cy="66345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Body)"/>
                <a:ea typeface="+mn-lt"/>
                <a:cs typeface="+mn-lt"/>
              </a:rPr>
              <a:t>Which scenarios do not require escalation?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INTL Text Office Light (Body)"/>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714936" y="2254057"/>
            <a:ext cx="6416615" cy="338554"/>
          </a:xfrm>
          <a:prstGeom prst="rect">
            <a:avLst/>
          </a:prstGeom>
          <a:noFill/>
        </p:spPr>
        <p:txBody>
          <a:bodyPr wrap="square" rtlCol="0">
            <a:spAutoFit/>
          </a:bodyPr>
          <a:lstStyle/>
          <a:p>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Logistics Ryder issue</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No escalation needed (cont.)</a:t>
            </a:r>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2" name="TextBox 1">
            <a:extLst>
              <a:ext uri="{FF2B5EF4-FFF2-40B4-BE49-F238E27FC236}">
                <a16:creationId xmlns:a16="http://schemas.microsoft.com/office/drawing/2014/main" id="{F450B9AB-033E-7AA9-1EDA-FCF89BA25CB8}"/>
              </a:ext>
            </a:extLst>
          </p:cNvPr>
          <p:cNvSpPr txBox="1"/>
          <p:nvPr/>
        </p:nvSpPr>
        <p:spPr>
          <a:xfrm>
            <a:off x="3714937" y="5681723"/>
            <a:ext cx="807267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cs typeface="Calibri"/>
              </a:rPr>
              <a:t>Ryder/transportation issues need to be worked directly with Ryder </a:t>
            </a:r>
            <a:endParaRPr kumimoji="0" lang="en-US" sz="1200" b="0" i="0" u="none" strike="noStrike" kern="1200" cap="none" spc="0" normalizeH="0" baseline="0" noProof="0">
              <a:ln>
                <a:noFill/>
              </a:ln>
              <a:solidFill>
                <a:srgbClr val="333C42"/>
              </a:solidFill>
              <a:effectLst/>
              <a:uLnTx/>
              <a:uFillTx/>
              <a:ea typeface="+mn-ea"/>
              <a:cs typeface="+mn-cs"/>
            </a:endParaRP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6">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714937"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pic>
        <p:nvPicPr>
          <p:cNvPr id="47" name="Picture 46">
            <a:extLst>
              <a:ext uri="{FF2B5EF4-FFF2-40B4-BE49-F238E27FC236}">
                <a16:creationId xmlns:a16="http://schemas.microsoft.com/office/drawing/2014/main" id="{BE7BC498-B8A7-6ED1-1A3D-C2EDFA30543A}"/>
              </a:ext>
            </a:extLst>
          </p:cNvPr>
          <p:cNvPicPr>
            <a:picLocks noChangeAspect="1"/>
          </p:cNvPicPr>
          <p:nvPr/>
        </p:nvPicPr>
        <p:blipFill rotWithShape="1">
          <a:blip r:embed="rId7"/>
          <a:srcRect t="1023" r="6085" b="-1"/>
          <a:stretch/>
        </p:blipFill>
        <p:spPr>
          <a:xfrm>
            <a:off x="4858382" y="2829364"/>
            <a:ext cx="6799798" cy="2287130"/>
          </a:xfrm>
          <a:prstGeom prst="rect">
            <a:avLst/>
          </a:prstGeom>
        </p:spPr>
      </p:pic>
      <p:sp>
        <p:nvSpPr>
          <p:cNvPr id="3" name="Slide Number Placeholder 2">
            <a:extLst>
              <a:ext uri="{FF2B5EF4-FFF2-40B4-BE49-F238E27FC236}">
                <a16:creationId xmlns:a16="http://schemas.microsoft.com/office/drawing/2014/main" id="{683A1176-8720-F992-9D83-2C53D137A07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9" name="Rectangle: Rounded Corners 8">
            <a:extLst>
              <a:ext uri="{FF2B5EF4-FFF2-40B4-BE49-F238E27FC236}">
                <a16:creationId xmlns:a16="http://schemas.microsoft.com/office/drawing/2014/main" id="{056E6050-63F8-7BB2-6B86-A088F82073CB}"/>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F3D875-4FCC-DD6D-D77C-71BCAFAFED5B}"/>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BFF3C2-7877-29AF-0368-0C815BDEA3F9}"/>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14" name="Picture 6" descr="Tada Cognitive Solutions Named a 2021 'Cool Vendor' by Gartner">
            <a:extLst>
              <a:ext uri="{FF2B5EF4-FFF2-40B4-BE49-F238E27FC236}">
                <a16:creationId xmlns:a16="http://schemas.microsoft.com/office/drawing/2014/main" id="{F78C32F7-819E-0F71-C0AB-B9409C2D4A1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723E6C4-C41A-7AF7-C610-576FCE14E357}"/>
              </a:ext>
            </a:extLst>
          </p:cNvPr>
          <p:cNvPicPr>
            <a:picLocks noChangeAspect="1"/>
          </p:cNvPicPr>
          <p:nvPr/>
        </p:nvPicPr>
        <p:blipFill>
          <a:blip r:embed="rId9"/>
          <a:stretch>
            <a:fillRect/>
          </a:stretch>
        </p:blipFill>
        <p:spPr>
          <a:xfrm>
            <a:off x="5023012" y="1210573"/>
            <a:ext cx="193983" cy="207839"/>
          </a:xfrm>
          <a:prstGeom prst="rect">
            <a:avLst/>
          </a:prstGeom>
        </p:spPr>
      </p:pic>
    </p:spTree>
    <p:extLst>
      <p:ext uri="{BB962C8B-B14F-4D97-AF65-F5344CB8AC3E}">
        <p14:creationId xmlns:p14="http://schemas.microsoft.com/office/powerpoint/2010/main" val="3433695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CC498-7351-4EE6-4664-E9AD083C3FDF}"/>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CDAD791E-6894-4221-618F-36D06BA2B087}"/>
              </a:ext>
            </a:extLst>
          </p:cNvPr>
          <p:cNvGraphicFramePr>
            <a:graphicFrameLocks noChangeAspect="1"/>
          </p:cNvGraphicFramePr>
          <p:nvPr>
            <p:custDataLst>
              <p:tags r:id="rId1"/>
            </p:custDataLst>
            <p:extLst>
              <p:ext uri="{D42A27DB-BD31-4B8C-83A1-F6EECF244321}">
                <p14:modId xmlns:p14="http://schemas.microsoft.com/office/powerpoint/2010/main" val="147101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CDAD791E-6894-4221-618F-36D06BA2B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89" name="Rectangle 2088">
            <a:extLst>
              <a:ext uri="{FF2B5EF4-FFF2-40B4-BE49-F238E27FC236}">
                <a16:creationId xmlns:a16="http://schemas.microsoft.com/office/drawing/2014/main" id="{B76BCE0D-4EE4-8393-FD11-04E7E832D995}"/>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3" name="Slide Number Placeholder 2">
            <a:extLst>
              <a:ext uri="{FF2B5EF4-FFF2-40B4-BE49-F238E27FC236}">
                <a16:creationId xmlns:a16="http://schemas.microsoft.com/office/drawing/2014/main" id="{404E501C-0695-994F-6842-7774718B309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8" name="Rectangle: Rounded Corners 7">
            <a:extLst>
              <a:ext uri="{FF2B5EF4-FFF2-40B4-BE49-F238E27FC236}">
                <a16:creationId xmlns:a16="http://schemas.microsoft.com/office/drawing/2014/main" id="{D8866D65-46E6-950E-29AA-4767C23BA0AA}"/>
              </a:ext>
            </a:extLst>
          </p:cNvPr>
          <p:cNvSpPr/>
          <p:nvPr/>
        </p:nvSpPr>
        <p:spPr>
          <a:xfrm>
            <a:off x="3565945" y="5387026"/>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 name="Rectangle: Rounded Corners 9">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Rectangle: Rounded Corners 10">
            <a:extLst>
              <a:ext uri="{FF2B5EF4-FFF2-40B4-BE49-F238E27FC236}">
                <a16:creationId xmlns:a16="http://schemas.microsoft.com/office/drawing/2014/main" id="{69A8021A-3493-2BF0-8E3D-BA8AE6BB6ADA}"/>
              </a:ext>
            </a:extLst>
          </p:cNvPr>
          <p:cNvSpPr/>
          <p:nvPr/>
        </p:nvSpPr>
        <p:spPr>
          <a:xfrm>
            <a:off x="1648991" y="2675195"/>
            <a:ext cx="10342818"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7" name="TextBox 16">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INTL Headline"/>
              </a:rPr>
              <a:t>NOTES</a:t>
            </a:r>
            <a:endParaRPr lang="en-GB" sz="1200" b="1" i="0" u="none" strike="noStrike" kern="1200" cap="none" spc="0" normalizeH="0" baseline="0" noProof="0">
              <a:ln>
                <a:noFill/>
              </a:ln>
              <a:solidFill>
                <a:srgbClr val="333C42"/>
              </a:solidFill>
              <a:effectLst/>
              <a:uLnTx/>
              <a:uFillTx/>
              <a:latin typeface="INTL Headline"/>
            </a:endParaRPr>
          </a:p>
        </p:txBody>
      </p:sp>
      <p:sp>
        <p:nvSpPr>
          <p:cNvPr id="26" name="TextBox 25">
            <a:extLst>
              <a:ext uri="{FF2B5EF4-FFF2-40B4-BE49-F238E27FC236}">
                <a16:creationId xmlns:a16="http://schemas.microsoft.com/office/drawing/2014/main" id="{5EADA064-6289-3B32-B3A5-9492CFE72FC9}"/>
              </a:ext>
            </a:extLst>
          </p:cNvPr>
          <p:cNvSpPr txBox="1"/>
          <p:nvPr/>
        </p:nvSpPr>
        <p:spPr>
          <a:xfrm>
            <a:off x="208454" y="1512164"/>
            <a:ext cx="2995984" cy="83099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a:ln>
                  <a:noFill/>
                </a:ln>
                <a:solidFill>
                  <a:srgbClr val="FF6600"/>
                </a:solidFill>
                <a:effectLst/>
                <a:uLnTx/>
                <a:uFillTx/>
                <a:latin typeface="INTL Text Office Light"/>
                <a:ea typeface="INTL Text" pitchFamily="50" charset="0"/>
                <a:cs typeface="INTL Text" pitchFamily="50" charset="0"/>
              </a:rPr>
              <a:t>Where can I find more information regarding </a:t>
            </a:r>
            <a:r>
              <a:rPr lang="en-US" sz="1200" b="1">
                <a:solidFill>
                  <a:srgbClr val="FF6600"/>
                </a:solidFill>
                <a:latin typeface="INTL Text Office Light"/>
                <a:ea typeface="INTL Text" pitchFamily="50" charset="0"/>
                <a:cs typeface="INTL Text" pitchFamily="50" charset="0"/>
              </a:rPr>
              <a:t>TADA usage and available features?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28" name="TextBox 27">
            <a:extLst>
              <a:ext uri="{FF2B5EF4-FFF2-40B4-BE49-F238E27FC236}">
                <a16:creationId xmlns:a16="http://schemas.microsoft.com/office/drawing/2014/main" id="{1FF94BE7-42F0-1CC8-00C7-BADB134CBE97}"/>
              </a:ext>
            </a:extLst>
          </p:cNvPr>
          <p:cNvSpPr txBox="1"/>
          <p:nvPr/>
        </p:nvSpPr>
        <p:spPr>
          <a:xfrm>
            <a:off x="3610552" y="2170550"/>
            <a:ext cx="6416615"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Detailed instructions available in TADA</a:t>
            </a:r>
          </a:p>
        </p:txBody>
      </p:sp>
      <p:sp>
        <p:nvSpPr>
          <p:cNvPr id="31" name="Title 2">
            <a:extLst>
              <a:ext uri="{FF2B5EF4-FFF2-40B4-BE49-F238E27FC236}">
                <a16:creationId xmlns:a16="http://schemas.microsoft.com/office/drawing/2014/main" id="{07324002-35F2-4419-29BE-E0137B04A99F}"/>
              </a:ext>
            </a:extLst>
          </p:cNvPr>
          <p:cNvSpPr>
            <a:spLocks noGrp="1"/>
          </p:cNvSpPr>
          <p:nvPr>
            <p:ph type="title"/>
          </p:nvPr>
        </p:nvSpPr>
        <p:spPr>
          <a:xfrm>
            <a:off x="208454" y="107593"/>
            <a:ext cx="4649928" cy="584131"/>
          </a:xfrm>
        </p:spPr>
        <p:txBody>
          <a:bodyPr vert="horz"/>
          <a:lstStyle/>
          <a:p>
            <a:r>
              <a:rPr lang="en-US" sz="1800" b="0" cap="all">
                <a:solidFill>
                  <a:schemeClr val="tx1"/>
                </a:solidFill>
                <a:latin typeface="INTL Headline" pitchFamily="50" charset="0"/>
                <a:ea typeface="INTL Headline" pitchFamily="50" charset="0"/>
                <a:cs typeface="INTL Headline" pitchFamily="50" charset="0"/>
              </a:rPr>
              <a:t>Level 1</a:t>
            </a:r>
            <a:br>
              <a:rPr lang="en-US" sz="1800" b="0" cap="all">
                <a:solidFill>
                  <a:schemeClr val="tx1"/>
                </a:solidFill>
                <a:latin typeface="INTL Headline" pitchFamily="50" charset="0"/>
                <a:ea typeface="INTL Headline" pitchFamily="50" charset="0"/>
                <a:cs typeface="INTL Headline" pitchFamily="50" charset="0"/>
              </a:rPr>
            </a:br>
            <a:r>
              <a:rPr lang="en-US" sz="1800" b="0" cap="all">
                <a:solidFill>
                  <a:schemeClr val="tx1"/>
                </a:solidFill>
                <a:latin typeface="INTL Headline" pitchFamily="50" charset="0"/>
                <a:ea typeface="INTL Headline" pitchFamily="50" charset="0"/>
                <a:cs typeface="INTL Headline" pitchFamily="50" charset="0"/>
              </a:rPr>
              <a:t>Planner </a:t>
            </a:r>
            <a:r>
              <a:rPr lang="en-US" sz="1800" b="0">
                <a:solidFill>
                  <a:schemeClr val="bg1">
                    <a:lumMod val="65000"/>
                  </a:schemeClr>
                </a:solidFill>
                <a:latin typeface="INTL Headline Office" pitchFamily="2" charset="0"/>
                <a:ea typeface="INTL Headline Office" pitchFamily="2" charset="0"/>
                <a:cs typeface="INTL Headline Office" pitchFamily="2" charset="0"/>
              </a:rPr>
              <a:t>| TADA training </a:t>
            </a:r>
          </a:p>
        </p:txBody>
      </p:sp>
      <p:grpSp>
        <p:nvGrpSpPr>
          <p:cNvPr id="32" name="Group 31">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34" name="Group 33">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37" name="Oval 36">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6" name="Straight Arrow Connector 35">
              <a:extLst>
                <a:ext uri="{FF2B5EF4-FFF2-40B4-BE49-F238E27FC236}">
                  <a16:creationId xmlns:a16="http://schemas.microsoft.com/office/drawing/2014/main" id="{3AF386E7-FE8C-D6BB-7885-DF70AB9FE7F5}"/>
                </a:ext>
              </a:extLst>
            </p:cNvPr>
            <p:cNvCxnSpPr>
              <a:stCxn id="37"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9" name="Oval 38">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42" name="Group 41">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43" name="Group 42">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45" name="Oval 44">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Rectangle 47">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44" name="Straight Arrow Connector 43">
              <a:extLst>
                <a:ext uri="{FF2B5EF4-FFF2-40B4-BE49-F238E27FC236}">
                  <a16:creationId xmlns:a16="http://schemas.microsoft.com/office/drawing/2014/main" id="{6C9EADAC-C340-4AB1-9A39-CABD84EA82AC}"/>
                </a:ext>
              </a:extLst>
            </p:cNvPr>
            <p:cNvCxnSpPr>
              <a:stCxn id="45"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49" name="Oval 48">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0" name="TextBox 49">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51" name="Group 50">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52" name="Group 51">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54" name="Oval 53">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5" name="Rectangle 54">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53" name="Straight Arrow Connector 52">
              <a:extLst>
                <a:ext uri="{FF2B5EF4-FFF2-40B4-BE49-F238E27FC236}">
                  <a16:creationId xmlns:a16="http://schemas.microsoft.com/office/drawing/2014/main" id="{78D73631-A768-9898-5FA2-8681B355DFBF}"/>
                </a:ext>
              </a:extLst>
            </p:cNvPr>
            <p:cNvCxnSpPr>
              <a:stCxn id="54"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56" name="Oval 55">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57" name="TextBox 56">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58" name="Group 57">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59" name="Oval 58">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0" name="Rectangle 59">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61" name="Straight Arrow Connector 60">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2" name="Oval 61">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63" name="TextBox 62">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50" name="Group 2049">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64" name="Group 63">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68" name="Oval 67">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9" name="Rectangle 68">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67" name="Straight Arrow Connector 66">
              <a:extLst>
                <a:ext uri="{FF2B5EF4-FFF2-40B4-BE49-F238E27FC236}">
                  <a16:creationId xmlns:a16="http://schemas.microsoft.com/office/drawing/2014/main" id="{708EDB2C-59CA-91A7-7AC8-ECF6DC78957F}"/>
                </a:ext>
              </a:extLst>
            </p:cNvPr>
            <p:cNvCxnSpPr>
              <a:stCxn id="68"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0" name="Oval 69">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1" name="TextBox 70">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72" name="Group 71">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74" name="Group 73">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86" name="Oval 85">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7" name="Rectangle 86">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85" name="Straight Arrow Connector 84">
              <a:extLst>
                <a:ext uri="{FF2B5EF4-FFF2-40B4-BE49-F238E27FC236}">
                  <a16:creationId xmlns:a16="http://schemas.microsoft.com/office/drawing/2014/main" id="{82769756-F9ED-8B43-F73E-F0DD93376939}"/>
                </a:ext>
              </a:extLst>
            </p:cNvPr>
            <p:cNvCxnSpPr>
              <a:stCxn id="86"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88" name="Oval 87">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92" name="TextBox 91">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94" name="TextBox 93">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289" name="TextBox 288">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290" name="TextBox 289">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291" name="TextBox 29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296" name="TextBox 295">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297" name="Rectangle 296">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298" name="Group 297">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299" name="Group 29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302" name="Oval 301">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rgbClr val="0D0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3" name="Rectangle 302">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00" name="Oval 29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01" name="Straight Arrow Connector 300">
              <a:extLst>
                <a:ext uri="{FF2B5EF4-FFF2-40B4-BE49-F238E27FC236}">
                  <a16:creationId xmlns:a16="http://schemas.microsoft.com/office/drawing/2014/main" id="{9E040066-EACB-DA9D-4A2C-BDD3D63437EA}"/>
                </a:ext>
              </a:extLst>
            </p:cNvPr>
            <p:cNvCxnSpPr>
              <a:stCxn id="302"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04" name="Oval 303">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rgbClr val="0D0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05" name="TextBox 304">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307" name="TextBox 306">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08" name="TextBox 307">
            <a:extLst>
              <a:ext uri="{FF2B5EF4-FFF2-40B4-BE49-F238E27FC236}">
                <a16:creationId xmlns:a16="http://schemas.microsoft.com/office/drawing/2014/main" id="{F450B9AB-033E-7AA9-1EDA-FCF89BA25CB8}"/>
              </a:ext>
            </a:extLst>
          </p:cNvPr>
          <p:cNvSpPr txBox="1"/>
          <p:nvPr/>
        </p:nvSpPr>
        <p:spPr>
          <a:xfrm>
            <a:off x="3660508" y="5382668"/>
            <a:ext cx="8168219" cy="646331"/>
          </a:xfrm>
          <a:prstGeom prst="rect">
            <a:avLst/>
          </a:prstGeom>
          <a:noFill/>
        </p:spPr>
        <p:txBody>
          <a:bodyPr wrap="square" lIns="91440" tIns="45720" rIns="91440" bIns="45720" anchor="t">
            <a:spAutoFit/>
          </a:bodyPr>
          <a:lstStyle/>
          <a:p>
            <a:pPr>
              <a:defRPr/>
            </a:pPr>
            <a:r>
              <a:rPr kumimoji="0" lang="en-US" sz="1200" b="0" i="0" u="none" strike="noStrike" kern="1200" cap="none" spc="0" normalizeH="0" baseline="0" noProof="0">
                <a:ln>
                  <a:noFill/>
                </a:ln>
                <a:solidFill>
                  <a:srgbClr val="333C42"/>
                </a:solidFill>
                <a:effectLst/>
                <a:uLnTx/>
                <a:uFillTx/>
                <a:latin typeface="INTL Text Office Light"/>
              </a:rPr>
              <a:t>Link for detailed instructions in TADA:</a:t>
            </a:r>
            <a:r>
              <a:rPr lang="en-US" sz="1200">
                <a:solidFill>
                  <a:srgbClr val="333C42"/>
                </a:solidFill>
                <a:latin typeface="INTL Text Office Light"/>
              </a:rPr>
              <a:t> </a:t>
            </a:r>
            <a:endParaRPr lang="en-US" sz="1200" b="0" i="0" u="none" strike="noStrike" kern="1200" cap="none" spc="0" normalizeH="0" baseline="0" noProof="0">
              <a:ln>
                <a:noFill/>
              </a:ln>
              <a:solidFill>
                <a:srgbClr val="333C42"/>
              </a:solidFill>
              <a:effectLst/>
              <a:uLnTx/>
              <a:uFillTx/>
              <a:latin typeface="INTL Text Office Light"/>
            </a:endParaRPr>
          </a:p>
          <a:p>
            <a:pPr>
              <a:defRPr/>
            </a:pPr>
            <a:r>
              <a:rPr lang="en-US" sz="1200">
                <a:latin typeface="INTL Text Office Light"/>
                <a:hlinkClick r:id="rId6"/>
              </a:rPr>
              <a:t>International Reference Portal</a:t>
            </a:r>
            <a:endParaRPr lang="en-US" sz="1200">
              <a:latin typeface="INTL Text Office Light"/>
            </a:endParaRPr>
          </a:p>
          <a:p>
            <a:pPr marL="171450" indent="-171450">
              <a:buFont typeface="Wingdings"/>
              <a:buChar char="Ø"/>
              <a:defRPr/>
            </a:pPr>
            <a:r>
              <a:rPr lang="en-US" sz="1200">
                <a:solidFill>
                  <a:srgbClr val="333C42"/>
                </a:solidFill>
                <a:latin typeface="INTL Text Office Light"/>
              </a:rPr>
              <a:t>International Training Materials&gt;Planner Onboarding English</a:t>
            </a:r>
          </a:p>
        </p:txBody>
      </p:sp>
      <p:pic>
        <p:nvPicPr>
          <p:cNvPr id="309" name="Picture 308">
            <a:extLst>
              <a:ext uri="{FF2B5EF4-FFF2-40B4-BE49-F238E27FC236}">
                <a16:creationId xmlns:a16="http://schemas.microsoft.com/office/drawing/2014/main" id="{B33B9AF9-D37A-0C43-3B23-BCC06F120DA9}"/>
              </a:ext>
            </a:extLst>
          </p:cNvPr>
          <p:cNvPicPr>
            <a:picLocks noChangeAspect="1"/>
          </p:cNvPicPr>
          <p:nvPr/>
        </p:nvPicPr>
        <p:blipFill>
          <a:blip r:embed="rId7"/>
          <a:stretch>
            <a:fillRect/>
          </a:stretch>
        </p:blipFill>
        <p:spPr>
          <a:xfrm>
            <a:off x="5699765" y="2659007"/>
            <a:ext cx="5953552" cy="2643879"/>
          </a:xfrm>
          <a:prstGeom prst="rect">
            <a:avLst/>
          </a:prstGeom>
        </p:spPr>
      </p:pic>
      <p:cxnSp>
        <p:nvCxnSpPr>
          <p:cNvPr id="310" name="Straight Connector 309">
            <a:extLst>
              <a:ext uri="{FF2B5EF4-FFF2-40B4-BE49-F238E27FC236}">
                <a16:creationId xmlns:a16="http://schemas.microsoft.com/office/drawing/2014/main" id="{79BD8C68-6420-458E-98C3-81B59AD3BEB4}"/>
              </a:ext>
            </a:extLst>
          </p:cNvPr>
          <p:cNvCxnSpPr>
            <a:cxnSpLocks/>
          </p:cNvCxnSpPr>
          <p:nvPr/>
        </p:nvCxnSpPr>
        <p:spPr>
          <a:xfrm>
            <a:off x="5638800" y="3111500"/>
            <a:ext cx="0" cy="1219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20F3241-EA8A-8606-1D50-2E9518800C26}"/>
              </a:ext>
            </a:extLst>
          </p:cNvPr>
          <p:cNvCxnSpPr>
            <a:cxnSpLocks/>
          </p:cNvCxnSpPr>
          <p:nvPr/>
        </p:nvCxnSpPr>
        <p:spPr>
          <a:xfrm>
            <a:off x="5644896" y="4330700"/>
            <a:ext cx="22862" cy="89458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E95FD69F-6F02-A908-356B-0ACACEB9B777}"/>
              </a:ext>
            </a:extLst>
          </p:cNvPr>
          <p:cNvSpPr txBox="1"/>
          <p:nvPr/>
        </p:nvSpPr>
        <p:spPr>
          <a:xfrm>
            <a:off x="3530207" y="2993252"/>
            <a:ext cx="2040735" cy="461665"/>
          </a:xfrm>
          <a:prstGeom prst="rect">
            <a:avLst/>
          </a:prstGeom>
          <a:noFill/>
        </p:spPr>
        <p:txBody>
          <a:bodyPr wrap="square">
            <a:spAutoFit/>
          </a:bodyPr>
          <a:lstStyle/>
          <a:p>
            <a:r>
              <a:rPr kumimoji="0" lang="en-US" sz="1200" b="0" i="0" u="none" strike="noStrike" kern="1200" cap="none" spc="0" normalizeH="0" baseline="0" noProof="0">
                <a:ln>
                  <a:noFill/>
                </a:ln>
                <a:solidFill>
                  <a:srgbClr val="333C42"/>
                </a:solidFill>
                <a:effectLst/>
                <a:uLnTx/>
                <a:uFillTx/>
                <a:latin typeface="Avenir Next LT Pro"/>
                <a:ea typeface="+mn-ea"/>
                <a:cs typeface="+mn-cs"/>
              </a:rPr>
              <a:t>International Training User Guide</a:t>
            </a:r>
            <a:endParaRPr lang="en-US" sz="1200"/>
          </a:p>
        </p:txBody>
      </p:sp>
      <p:sp>
        <p:nvSpPr>
          <p:cNvPr id="314" name="TextBox 313">
            <a:extLst>
              <a:ext uri="{FF2B5EF4-FFF2-40B4-BE49-F238E27FC236}">
                <a16:creationId xmlns:a16="http://schemas.microsoft.com/office/drawing/2014/main" id="{DF6663A7-C331-F8DD-B4B0-E09F1F51795A}"/>
              </a:ext>
            </a:extLst>
          </p:cNvPr>
          <p:cNvSpPr txBox="1"/>
          <p:nvPr/>
        </p:nvSpPr>
        <p:spPr>
          <a:xfrm>
            <a:off x="3530207" y="4275357"/>
            <a:ext cx="2040735" cy="461665"/>
          </a:xfrm>
          <a:prstGeom prst="rect">
            <a:avLst/>
          </a:prstGeom>
          <a:noFill/>
        </p:spPr>
        <p:txBody>
          <a:bodyPr wrap="square">
            <a:spAutoFit/>
          </a:bodyPr>
          <a:lstStyle/>
          <a:p>
            <a:r>
              <a:rPr kumimoji="0" lang="en-US" sz="1200" b="0" i="0" u="none" strike="noStrike" kern="1200" cap="none" spc="0" normalizeH="0" baseline="0" noProof="0">
                <a:ln>
                  <a:noFill/>
                </a:ln>
                <a:solidFill>
                  <a:srgbClr val="333C42"/>
                </a:solidFill>
                <a:effectLst/>
                <a:uLnTx/>
                <a:uFillTx/>
                <a:latin typeface="Avenir Next LT Pro"/>
                <a:ea typeface="+mn-ea"/>
                <a:cs typeface="+mn-cs"/>
              </a:rPr>
              <a:t>Supplier Training User Guide</a:t>
            </a:r>
            <a:endParaRPr lang="en-US" sz="1200"/>
          </a:p>
        </p:txBody>
      </p:sp>
      <p:cxnSp>
        <p:nvCxnSpPr>
          <p:cNvPr id="315" name="Straight Connector 314">
            <a:extLst>
              <a:ext uri="{FF2B5EF4-FFF2-40B4-BE49-F238E27FC236}">
                <a16:creationId xmlns:a16="http://schemas.microsoft.com/office/drawing/2014/main" id="{307F6EF6-55AF-2AA4-F326-17784FDBB146}"/>
              </a:ext>
            </a:extLst>
          </p:cNvPr>
          <p:cNvCxnSpPr>
            <a:cxnSpLocks/>
          </p:cNvCxnSpPr>
          <p:nvPr/>
        </p:nvCxnSpPr>
        <p:spPr>
          <a:xfrm>
            <a:off x="3648244" y="3222973"/>
            <a:ext cx="19905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0876BE71-CE3F-DCBF-E30D-BA582C2ACC67}"/>
              </a:ext>
            </a:extLst>
          </p:cNvPr>
          <p:cNvCxnSpPr>
            <a:cxnSpLocks/>
          </p:cNvCxnSpPr>
          <p:nvPr/>
        </p:nvCxnSpPr>
        <p:spPr>
          <a:xfrm>
            <a:off x="3648244" y="4526187"/>
            <a:ext cx="19905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103944BD-2758-4064-0842-2FEC14AB1592}"/>
              </a:ext>
            </a:extLst>
          </p:cNvPr>
          <p:cNvSpPr txBox="1"/>
          <p:nvPr/>
        </p:nvSpPr>
        <p:spPr>
          <a:xfrm>
            <a:off x="2383028" y="4295355"/>
            <a:ext cx="99398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rPr>
              <a:t>Planner Supervisor</a:t>
            </a:r>
            <a:endParaRPr lang="en-US" sz="1200" b="0" i="0" u="none" strike="noStrike" kern="1200" cap="none" spc="0" normalizeH="0" baseline="0" noProof="0">
              <a:ln>
                <a:noFill/>
              </a:ln>
              <a:solidFill>
                <a:srgbClr val="333C42"/>
              </a:solidFill>
              <a:effectLst/>
              <a:uLnTx/>
              <a:uFillTx/>
              <a:latin typeface="INTL Text Office Light"/>
            </a:endParaRPr>
          </a:p>
        </p:txBody>
      </p:sp>
      <p:pic>
        <p:nvPicPr>
          <p:cNvPr id="318" name="Picture 317" descr="Graphical user interface, application&#10;&#10;Description automatically generated">
            <a:extLst>
              <a:ext uri="{FF2B5EF4-FFF2-40B4-BE49-F238E27FC236}">
                <a16:creationId xmlns:a16="http://schemas.microsoft.com/office/drawing/2014/main" id="{683815B1-B2FC-4D03-4FBD-F596A54F70CD}"/>
              </a:ext>
            </a:extLst>
          </p:cNvPr>
          <p:cNvPicPr>
            <a:picLocks noChangeAspect="1"/>
          </p:cNvPicPr>
          <p:nvPr/>
        </p:nvPicPr>
        <p:blipFill rotWithShape="1">
          <a:blip r:embed="rId8">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19" name="TextBox 318">
            <a:extLst>
              <a:ext uri="{FF2B5EF4-FFF2-40B4-BE49-F238E27FC236}">
                <a16:creationId xmlns:a16="http://schemas.microsoft.com/office/drawing/2014/main" id="{1153A549-1CED-7438-642A-9B191BD4A086}"/>
              </a:ext>
            </a:extLst>
          </p:cNvPr>
          <p:cNvSpPr txBox="1"/>
          <p:nvPr/>
        </p:nvSpPr>
        <p:spPr>
          <a:xfrm>
            <a:off x="2375995" y="3287582"/>
            <a:ext cx="90406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INTL Text Office Light"/>
              </a:rPr>
              <a:t>Planner</a:t>
            </a:r>
            <a:endParaRPr lang="en-US" sz="1200" b="0" i="0" u="none" strike="noStrike" kern="1200" cap="none" spc="0" normalizeH="0" baseline="0" noProof="0">
              <a:ln>
                <a:noFill/>
              </a:ln>
              <a:solidFill>
                <a:srgbClr val="333C42"/>
              </a:solidFill>
              <a:effectLst/>
              <a:uLnTx/>
              <a:uFillTx/>
              <a:latin typeface="INTL Text Office Light"/>
            </a:endParaRPr>
          </a:p>
        </p:txBody>
      </p:sp>
      <p:pic>
        <p:nvPicPr>
          <p:cNvPr id="2080" name="Picture 2079" descr="Graphical user interface, application&#10;&#10;Description automatically generated">
            <a:extLst>
              <a:ext uri="{FF2B5EF4-FFF2-40B4-BE49-F238E27FC236}">
                <a16:creationId xmlns:a16="http://schemas.microsoft.com/office/drawing/2014/main" id="{C90FD24D-0913-3D64-4E01-6983F98AA8D9}"/>
              </a:ext>
            </a:extLst>
          </p:cNvPr>
          <p:cNvPicPr>
            <a:picLocks noChangeAspect="1"/>
          </p:cNvPicPr>
          <p:nvPr/>
        </p:nvPicPr>
        <p:blipFill rotWithShape="1">
          <a:blip r:embed="rId8">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2081" name="TextBox 2080">
            <a:extLst>
              <a:ext uri="{FF2B5EF4-FFF2-40B4-BE49-F238E27FC236}">
                <a16:creationId xmlns:a16="http://schemas.microsoft.com/office/drawing/2014/main" id="{213356A0-B859-F29E-8F6E-5D9A620248E5}"/>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2082" name="TextBox 2081">
            <a:extLst>
              <a:ext uri="{FF2B5EF4-FFF2-40B4-BE49-F238E27FC236}">
                <a16:creationId xmlns:a16="http://schemas.microsoft.com/office/drawing/2014/main" id="{CD8CAB75-3A02-8FA6-760F-B87C255B0E2B}"/>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2083" name="TextBox 2082">
            <a:extLst>
              <a:ext uri="{FF2B5EF4-FFF2-40B4-BE49-F238E27FC236}">
                <a16:creationId xmlns:a16="http://schemas.microsoft.com/office/drawing/2014/main" id="{416C0ECF-0B71-9906-9794-AE0789D81822}"/>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2084" name="Rectangle: Rounded Corners 2083">
            <a:extLst>
              <a:ext uri="{FF2B5EF4-FFF2-40B4-BE49-F238E27FC236}">
                <a16:creationId xmlns:a16="http://schemas.microsoft.com/office/drawing/2014/main" id="{5A8D1DC0-7519-7BD9-575D-F109BF3C2506}"/>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C8300512-4996-D9C7-0EB2-5ED608EEF2AC}"/>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TextBox 2085">
            <a:extLst>
              <a:ext uri="{FF2B5EF4-FFF2-40B4-BE49-F238E27FC236}">
                <a16:creationId xmlns:a16="http://schemas.microsoft.com/office/drawing/2014/main" id="{D5A29154-8C15-583B-5956-25EBA8638231}"/>
              </a:ext>
            </a:extLst>
          </p:cNvPr>
          <p:cNvSpPr txBox="1"/>
          <p:nvPr/>
        </p:nvSpPr>
        <p:spPr>
          <a:xfrm>
            <a:off x="5865663" y="1198983"/>
            <a:ext cx="26875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a:solidFill>
                <a:srgbClr val="FF6600"/>
              </a:solidFill>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pic>
        <p:nvPicPr>
          <p:cNvPr id="2087" name="Picture 6" descr="Tada Cognitive Solutions Named a 2021 'Cool Vendor' by Gartner">
            <a:extLst>
              <a:ext uri="{FF2B5EF4-FFF2-40B4-BE49-F238E27FC236}">
                <a16:creationId xmlns:a16="http://schemas.microsoft.com/office/drawing/2014/main" id="{EBD24CEB-C663-7450-D281-6814A830795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5942" b="-637"/>
          <a:stretch/>
        </p:blipFill>
        <p:spPr bwMode="auto">
          <a:xfrm>
            <a:off x="4858382" y="1716862"/>
            <a:ext cx="523244" cy="97274"/>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2087">
            <a:extLst>
              <a:ext uri="{FF2B5EF4-FFF2-40B4-BE49-F238E27FC236}">
                <a16:creationId xmlns:a16="http://schemas.microsoft.com/office/drawing/2014/main" id="{1214AF47-6542-3FB5-13CF-DD4EF19F9584}"/>
              </a:ext>
            </a:extLst>
          </p:cNvPr>
          <p:cNvPicPr>
            <a:picLocks noChangeAspect="1"/>
          </p:cNvPicPr>
          <p:nvPr/>
        </p:nvPicPr>
        <p:blipFill>
          <a:blip r:embed="rId10"/>
          <a:stretch>
            <a:fillRect/>
          </a:stretch>
        </p:blipFill>
        <p:spPr>
          <a:xfrm>
            <a:off x="5023012" y="1210573"/>
            <a:ext cx="193983" cy="207839"/>
          </a:xfrm>
          <a:prstGeom prst="rect">
            <a:avLst/>
          </a:prstGeom>
        </p:spPr>
      </p:pic>
      <p:sp>
        <p:nvSpPr>
          <p:cNvPr id="2" name="Rectangle: Rounded Corners 1">
            <a:extLst>
              <a:ext uri="{FF2B5EF4-FFF2-40B4-BE49-F238E27FC236}">
                <a16:creationId xmlns:a16="http://schemas.microsoft.com/office/drawing/2014/main" id="{ADDCF829-2A61-3C88-AA14-8AE4AB60CC40}"/>
              </a:ext>
            </a:extLst>
          </p:cNvPr>
          <p:cNvSpPr/>
          <p:nvPr/>
        </p:nvSpPr>
        <p:spPr>
          <a:xfrm>
            <a:off x="5698667" y="3037448"/>
            <a:ext cx="800558" cy="128027"/>
          </a:xfrm>
          <a:prstGeom prst="roundRect">
            <a:avLst>
              <a:gd name="adj" fmla="val 97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0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4681-5BB4-77A1-E4FC-3E7D62562874}"/>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210B0887-76B7-14FA-8200-2792BD1D6DA5}"/>
              </a:ext>
            </a:extLst>
          </p:cNvPr>
          <p:cNvGraphicFramePr>
            <a:graphicFrameLocks noChangeAspect="1"/>
          </p:cNvGraphicFramePr>
          <p:nvPr>
            <p:custDataLst>
              <p:tags r:id="rId1"/>
            </p:custDataLst>
            <p:extLst>
              <p:ext uri="{D42A27DB-BD31-4B8C-83A1-F6EECF244321}">
                <p14:modId xmlns:p14="http://schemas.microsoft.com/office/powerpoint/2010/main" val="233050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210B0887-76B7-14FA-8200-2792BD1D6D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3" name="Rectangle 292">
            <a:extLst>
              <a:ext uri="{FF2B5EF4-FFF2-40B4-BE49-F238E27FC236}">
                <a16:creationId xmlns:a16="http://schemas.microsoft.com/office/drawing/2014/main" id="{EF9A9AEF-9F7D-77F7-B80B-371258879BAB}"/>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3" name="Slide Number Placeholder 2">
            <a:extLst>
              <a:ext uri="{FF2B5EF4-FFF2-40B4-BE49-F238E27FC236}">
                <a16:creationId xmlns:a16="http://schemas.microsoft.com/office/drawing/2014/main" id="{62C5781C-A43B-A2A5-DD91-1517575557D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rgbClr val="FFFFFF">
              <a:lumMod val="85000"/>
            </a:srgbClr>
          </a:solidFill>
          <a:ln w="12700" cap="flat" cmpd="sng" algn="ctr">
            <a:noFill/>
            <a:prstDash val="solid"/>
            <a:miter lim="800000"/>
          </a:ln>
          <a:effectLst>
            <a:outerShdw blurRad="381000" dist="241300" dir="2700000" algn="tl" rotWithShape="0">
              <a:prstClr val="black">
                <a:alpha val="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359563" y="2729079"/>
            <a:ext cx="11632246" cy="2550091"/>
          </a:xfrm>
          <a:prstGeom prst="roundRect">
            <a:avLst>
              <a:gd name="adj" fmla="val 4714"/>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rgbClr val="FFFFFF">
              <a:lumMod val="85000"/>
            </a:srgbClr>
          </a:solidFill>
          <a:ln w="12700" cap="flat" cmpd="sng" algn="ctr">
            <a:noFill/>
            <a:prstDash val="solid"/>
            <a:miter lim="800000"/>
          </a:ln>
          <a:effectLst>
            <a:outerShdw blurRad="381000" dist="241300" dir="2700000" algn="tl" rotWithShape="0">
              <a:prstClr val="black">
                <a:alpha val="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22" name="TextBox 21">
            <a:extLst>
              <a:ext uri="{FF2B5EF4-FFF2-40B4-BE49-F238E27FC236}">
                <a16:creationId xmlns:a16="http://schemas.microsoft.com/office/drawing/2014/main" id="{291C7C91-33C0-E66B-D47C-33331F521BD7}"/>
              </a:ext>
            </a:extLst>
          </p:cNvPr>
          <p:cNvSpPr txBox="1"/>
          <p:nvPr/>
        </p:nvSpPr>
        <p:spPr>
          <a:xfrm>
            <a:off x="6390804" y="5050182"/>
            <a:ext cx="1917068" cy="338554"/>
          </a:xfrm>
          <a:prstGeom prst="rect">
            <a:avLst/>
          </a:prstGeom>
          <a:noFill/>
        </p:spPr>
        <p:txBody>
          <a:bodyPr wrap="square" lIns="91440" tIns="45720" rIns="91440" bIns="45720" rtlCol="0" anchor="t">
            <a:spAutoFit/>
          </a:bodyPr>
          <a:lstStyle/>
          <a:p>
            <a:pPr>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Audience</a:t>
            </a:r>
          </a:p>
        </p:txBody>
      </p:sp>
      <p:grpSp>
        <p:nvGrpSpPr>
          <p:cNvPr id="5" name="Group 4">
            <a:extLst>
              <a:ext uri="{FF2B5EF4-FFF2-40B4-BE49-F238E27FC236}">
                <a16:creationId xmlns:a16="http://schemas.microsoft.com/office/drawing/2014/main" id="{5389BA94-3282-D7D4-DCA3-0C0EC30EC06A}"/>
              </a:ext>
            </a:extLst>
          </p:cNvPr>
          <p:cNvGrpSpPr/>
          <p:nvPr/>
        </p:nvGrpSpPr>
        <p:grpSpPr>
          <a:xfrm>
            <a:off x="11200868" y="186017"/>
            <a:ext cx="852263" cy="712807"/>
            <a:chOff x="5395036" y="4416542"/>
            <a:chExt cx="1741162" cy="1525103"/>
          </a:xfrm>
        </p:grpSpPr>
        <p:grpSp>
          <p:nvGrpSpPr>
            <p:cNvPr id="7" name="Group 6">
              <a:extLst>
                <a:ext uri="{FF2B5EF4-FFF2-40B4-BE49-F238E27FC236}">
                  <a16:creationId xmlns:a16="http://schemas.microsoft.com/office/drawing/2014/main" id="{37B12944-45EE-F49B-58FD-5DA04F69FC3C}"/>
                </a:ext>
              </a:extLst>
            </p:cNvPr>
            <p:cNvGrpSpPr/>
            <p:nvPr/>
          </p:nvGrpSpPr>
          <p:grpSpPr>
            <a:xfrm>
              <a:off x="5395036" y="4416542"/>
              <a:ext cx="1512070" cy="1525103"/>
              <a:chOff x="5395036" y="4416542"/>
              <a:chExt cx="1512070" cy="1525103"/>
            </a:xfrm>
          </p:grpSpPr>
          <p:sp>
            <p:nvSpPr>
              <p:cNvPr id="13" name="Oval 12">
                <a:extLst>
                  <a:ext uri="{FF2B5EF4-FFF2-40B4-BE49-F238E27FC236}">
                    <a16:creationId xmlns:a16="http://schemas.microsoft.com/office/drawing/2014/main" id="{4C8D70A8-C865-5815-A3C3-6ACFCBFC6F91}"/>
                  </a:ext>
                </a:extLst>
              </p:cNvPr>
              <p:cNvSpPr/>
              <p:nvPr/>
            </p:nvSpPr>
            <p:spPr>
              <a:xfrm>
                <a:off x="5450718" y="4485257"/>
                <a:ext cx="1456388" cy="1456388"/>
              </a:xfrm>
              <a:prstGeom prst="ellipse">
                <a:avLst/>
              </a:prstGeom>
              <a:noFill/>
              <a:ln w="28575" cap="flat" cmpd="sng" algn="ctr">
                <a:solidFill>
                  <a:srgbClr val="24556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0BFB4C9-37C7-0E03-EA4E-08D123C754A4}"/>
                  </a:ext>
                </a:extLst>
              </p:cNvPr>
              <p:cNvSpPr/>
              <p:nvPr/>
            </p:nvSpPr>
            <p:spPr>
              <a:xfrm>
                <a:off x="5395036" y="4416542"/>
                <a:ext cx="801314" cy="801314"/>
              </a:xfrm>
              <a:prstGeom prst="rect">
                <a:avLst/>
              </a:prstGeom>
              <a:solidFill>
                <a:srgbClr val="FFF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2" name="Straight Arrow Connector 11">
              <a:extLst>
                <a:ext uri="{FF2B5EF4-FFF2-40B4-BE49-F238E27FC236}">
                  <a16:creationId xmlns:a16="http://schemas.microsoft.com/office/drawing/2014/main" id="{11D41792-9FA9-AFAD-0281-B0740964F6F8}"/>
                </a:ext>
              </a:extLst>
            </p:cNvPr>
            <p:cNvCxnSpPr>
              <a:stCxn id="13" idx="6"/>
            </p:cNvCxnSpPr>
            <p:nvPr/>
          </p:nvCxnSpPr>
          <p:spPr>
            <a:xfrm>
              <a:off x="6907106" y="5213452"/>
              <a:ext cx="229092" cy="0"/>
            </a:xfrm>
            <a:prstGeom prst="straightConnector1">
              <a:avLst/>
            </a:prstGeom>
            <a:noFill/>
            <a:ln w="28575" cap="flat" cmpd="sng" algn="ctr">
              <a:solidFill>
                <a:srgbClr val="24556F">
                  <a:lumMod val="75000"/>
                </a:srgbClr>
              </a:solidFill>
              <a:prstDash val="solid"/>
              <a:miter lim="800000"/>
              <a:tailEnd type="triangle"/>
            </a:ln>
            <a:effectLst/>
          </p:spPr>
        </p:cxnSp>
      </p:grpSp>
      <p:sp>
        <p:nvSpPr>
          <p:cNvPr id="9" name="Oval 8">
            <a:extLst>
              <a:ext uri="{FF2B5EF4-FFF2-40B4-BE49-F238E27FC236}">
                <a16:creationId xmlns:a16="http://schemas.microsoft.com/office/drawing/2014/main" id="{54D39698-01A2-2D25-E12D-152F3160C00F}"/>
              </a:ext>
            </a:extLst>
          </p:cNvPr>
          <p:cNvSpPr/>
          <p:nvPr/>
        </p:nvSpPr>
        <p:spPr>
          <a:xfrm>
            <a:off x="11286955" y="275451"/>
            <a:ext cx="596201" cy="569287"/>
          </a:xfrm>
          <a:prstGeom prst="ellipse">
            <a:avLst/>
          </a:prstGeom>
          <a:noFill/>
          <a:ln w="28575" cap="flat" cmpd="sng" algn="ctr">
            <a:solidFill>
              <a:srgbClr val="24556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B9BA5184-3065-83AD-D215-0EF4AABECC92}"/>
              </a:ext>
            </a:extLst>
          </p:cNvPr>
          <p:cNvSpPr txBox="1"/>
          <p:nvPr/>
        </p:nvSpPr>
        <p:spPr>
          <a:xfrm>
            <a:off x="11184564" y="499399"/>
            <a:ext cx="828112" cy="107722"/>
          </a:xfrm>
          <a:prstGeom prst="rect">
            <a:avLst/>
          </a:prstGeom>
          <a:noFill/>
          <a:ln>
            <a:noFill/>
          </a:ln>
        </p:spPr>
        <p:txBody>
          <a:bodyPr wrap="square" lIns="0" tIns="0" rIns="0" bIns="0" rtlCol="0">
            <a:spAutoFit/>
          </a:bodyPr>
          <a:lstStyle/>
          <a:p>
            <a:pPr algn="ctr">
              <a:defRPr/>
            </a:pPr>
            <a:r>
              <a:rPr lang="en-US" sz="700" b="1">
                <a:solidFill>
                  <a:srgbClr val="1B4053"/>
                </a:solidFill>
                <a:latin typeface="Trebuchet MS" panose="020B0603020202020204"/>
              </a:rPr>
              <a:t>Commercial</a:t>
            </a:r>
          </a:p>
        </p:txBody>
      </p:sp>
      <p:grpSp>
        <p:nvGrpSpPr>
          <p:cNvPr id="18" name="Group 17">
            <a:extLst>
              <a:ext uri="{FF2B5EF4-FFF2-40B4-BE49-F238E27FC236}">
                <a16:creationId xmlns:a16="http://schemas.microsoft.com/office/drawing/2014/main" id="{D58FCD25-6145-1B57-BDEB-7FCA39F81C31}"/>
              </a:ext>
            </a:extLst>
          </p:cNvPr>
          <p:cNvGrpSpPr/>
          <p:nvPr/>
        </p:nvGrpSpPr>
        <p:grpSpPr>
          <a:xfrm>
            <a:off x="10383897" y="186017"/>
            <a:ext cx="852263" cy="712807"/>
            <a:chOff x="5395036" y="4416542"/>
            <a:chExt cx="1741162" cy="1525103"/>
          </a:xfrm>
        </p:grpSpPr>
        <p:grpSp>
          <p:nvGrpSpPr>
            <p:cNvPr id="29" name="Group 28">
              <a:extLst>
                <a:ext uri="{FF2B5EF4-FFF2-40B4-BE49-F238E27FC236}">
                  <a16:creationId xmlns:a16="http://schemas.microsoft.com/office/drawing/2014/main" id="{4C77DA19-B98A-EB7B-0453-A44ADAAA0953}"/>
                </a:ext>
              </a:extLst>
            </p:cNvPr>
            <p:cNvGrpSpPr/>
            <p:nvPr/>
          </p:nvGrpSpPr>
          <p:grpSpPr>
            <a:xfrm>
              <a:off x="5395036" y="4416542"/>
              <a:ext cx="1512070" cy="1525103"/>
              <a:chOff x="5395036" y="4416542"/>
              <a:chExt cx="1512070" cy="1525103"/>
            </a:xfrm>
          </p:grpSpPr>
          <p:sp>
            <p:nvSpPr>
              <p:cNvPr id="19" name="Oval 18">
                <a:extLst>
                  <a:ext uri="{FF2B5EF4-FFF2-40B4-BE49-F238E27FC236}">
                    <a16:creationId xmlns:a16="http://schemas.microsoft.com/office/drawing/2014/main" id="{C4AA0BCB-880A-08B1-9AE1-813BFFA232AE}"/>
                  </a:ext>
                </a:extLst>
              </p:cNvPr>
              <p:cNvSpPr/>
              <p:nvPr/>
            </p:nvSpPr>
            <p:spPr>
              <a:xfrm>
                <a:off x="5450718" y="4485257"/>
                <a:ext cx="1456388" cy="1456388"/>
              </a:xfrm>
              <a:prstGeom prst="ellipse">
                <a:avLst/>
              </a:prstGeom>
              <a:noFill/>
              <a:ln w="28575" cap="flat" cmpd="sng" algn="ctr">
                <a:solidFill>
                  <a:srgbClr val="6A7074">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0" name="Rectangle 19">
                <a:extLst>
                  <a:ext uri="{FF2B5EF4-FFF2-40B4-BE49-F238E27FC236}">
                    <a16:creationId xmlns:a16="http://schemas.microsoft.com/office/drawing/2014/main" id="{9151DBD9-FDC7-238E-8909-79FC018737F3}"/>
                  </a:ext>
                </a:extLst>
              </p:cNvPr>
              <p:cNvSpPr/>
              <p:nvPr/>
            </p:nvSpPr>
            <p:spPr>
              <a:xfrm>
                <a:off x="5395036" y="4416542"/>
                <a:ext cx="801314" cy="801314"/>
              </a:xfrm>
              <a:prstGeom prst="rect">
                <a:avLst/>
              </a:prstGeom>
              <a:solidFill>
                <a:srgbClr val="FFF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0" name="Straight Arrow Connector 29">
              <a:extLst>
                <a:ext uri="{FF2B5EF4-FFF2-40B4-BE49-F238E27FC236}">
                  <a16:creationId xmlns:a16="http://schemas.microsoft.com/office/drawing/2014/main" id="{0CEE9426-7D3B-3775-9121-57B4FBC5AFD3}"/>
                </a:ext>
              </a:extLst>
            </p:cNvPr>
            <p:cNvCxnSpPr>
              <a:stCxn id="19" idx="6"/>
            </p:cNvCxnSpPr>
            <p:nvPr/>
          </p:nvCxnSpPr>
          <p:spPr>
            <a:xfrm>
              <a:off x="6907106" y="5213452"/>
              <a:ext cx="229092" cy="0"/>
            </a:xfrm>
            <a:prstGeom prst="straightConnector1">
              <a:avLst/>
            </a:prstGeom>
            <a:noFill/>
            <a:ln w="28575" cap="flat" cmpd="sng" algn="ctr">
              <a:solidFill>
                <a:srgbClr val="6A7074">
                  <a:lumMod val="40000"/>
                  <a:lumOff val="60000"/>
                </a:srgbClr>
              </a:solidFill>
              <a:prstDash val="solid"/>
              <a:miter lim="800000"/>
              <a:tailEnd type="triangle"/>
            </a:ln>
            <a:effectLst/>
          </p:spPr>
        </p:cxnSp>
      </p:grpSp>
      <p:sp>
        <p:nvSpPr>
          <p:cNvPr id="21" name="Oval 20">
            <a:extLst>
              <a:ext uri="{FF2B5EF4-FFF2-40B4-BE49-F238E27FC236}">
                <a16:creationId xmlns:a16="http://schemas.microsoft.com/office/drawing/2014/main" id="{7150E5CA-0A61-3BA8-72F8-1A782EFA0AFB}"/>
              </a:ext>
            </a:extLst>
          </p:cNvPr>
          <p:cNvSpPr/>
          <p:nvPr/>
        </p:nvSpPr>
        <p:spPr>
          <a:xfrm>
            <a:off x="10469983" y="275451"/>
            <a:ext cx="596201" cy="569287"/>
          </a:xfrm>
          <a:prstGeom prst="ellipse">
            <a:avLst/>
          </a:prstGeom>
          <a:noFill/>
          <a:ln w="28575" cap="flat" cmpd="sng" algn="ctr">
            <a:solidFill>
              <a:srgbClr val="6A7074">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23" name="TextBox 22">
            <a:extLst>
              <a:ext uri="{FF2B5EF4-FFF2-40B4-BE49-F238E27FC236}">
                <a16:creationId xmlns:a16="http://schemas.microsoft.com/office/drawing/2014/main" id="{CE9F3613-2B42-8C18-08D7-2959B2ED019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algn="ctr">
              <a:defRPr/>
            </a:pPr>
            <a:r>
              <a:rPr lang="en-US" sz="700">
                <a:solidFill>
                  <a:srgbClr val="FFFFFF">
                    <a:lumMod val="65000"/>
                  </a:srgbClr>
                </a:solidFill>
                <a:latin typeface="Trebuchet MS" panose="020B0603020202020204"/>
              </a:rPr>
              <a:t>Command Center Escalation</a:t>
            </a:r>
          </a:p>
        </p:txBody>
      </p:sp>
      <p:grpSp>
        <p:nvGrpSpPr>
          <p:cNvPr id="24" name="Group 23">
            <a:extLst>
              <a:ext uri="{FF2B5EF4-FFF2-40B4-BE49-F238E27FC236}">
                <a16:creationId xmlns:a16="http://schemas.microsoft.com/office/drawing/2014/main" id="{DE3D1FF4-8F6B-E7FD-D739-F8A2211E7215}"/>
              </a:ext>
            </a:extLst>
          </p:cNvPr>
          <p:cNvGrpSpPr/>
          <p:nvPr/>
        </p:nvGrpSpPr>
        <p:grpSpPr>
          <a:xfrm>
            <a:off x="9569970" y="186017"/>
            <a:ext cx="852263" cy="712807"/>
            <a:chOff x="5395036" y="4416542"/>
            <a:chExt cx="1741162" cy="1525103"/>
          </a:xfrm>
        </p:grpSpPr>
        <p:grpSp>
          <p:nvGrpSpPr>
            <p:cNvPr id="25" name="Group 24">
              <a:extLst>
                <a:ext uri="{FF2B5EF4-FFF2-40B4-BE49-F238E27FC236}">
                  <a16:creationId xmlns:a16="http://schemas.microsoft.com/office/drawing/2014/main" id="{9E7593E7-A455-7319-C991-EFF9B686A979}"/>
                </a:ext>
              </a:extLst>
            </p:cNvPr>
            <p:cNvGrpSpPr/>
            <p:nvPr/>
          </p:nvGrpSpPr>
          <p:grpSpPr>
            <a:xfrm>
              <a:off x="5395036" y="4416542"/>
              <a:ext cx="1512070" cy="1525103"/>
              <a:chOff x="5395036" y="4416542"/>
              <a:chExt cx="1512070" cy="1525103"/>
            </a:xfrm>
          </p:grpSpPr>
          <p:sp>
            <p:nvSpPr>
              <p:cNvPr id="33" name="Oval 32">
                <a:extLst>
                  <a:ext uri="{FF2B5EF4-FFF2-40B4-BE49-F238E27FC236}">
                    <a16:creationId xmlns:a16="http://schemas.microsoft.com/office/drawing/2014/main" id="{F2FB58C4-5E16-8DA3-F3FE-8C4DB4555664}"/>
                  </a:ext>
                </a:extLst>
              </p:cNvPr>
              <p:cNvSpPr/>
              <p:nvPr/>
            </p:nvSpPr>
            <p:spPr>
              <a:xfrm>
                <a:off x="5450718" y="4485257"/>
                <a:ext cx="1456388" cy="1456388"/>
              </a:xfrm>
              <a:prstGeom prst="ellipse">
                <a:avLst/>
              </a:prstGeom>
              <a:noFill/>
              <a:ln w="28575" cap="flat" cmpd="sng" algn="ctr">
                <a:solidFill>
                  <a:srgbClr val="5E66B0">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5" name="Rectangle 34">
                <a:extLst>
                  <a:ext uri="{FF2B5EF4-FFF2-40B4-BE49-F238E27FC236}">
                    <a16:creationId xmlns:a16="http://schemas.microsoft.com/office/drawing/2014/main" id="{B50BD192-9BB0-F0DD-5590-6AB964C5D877}"/>
                  </a:ext>
                </a:extLst>
              </p:cNvPr>
              <p:cNvSpPr/>
              <p:nvPr/>
            </p:nvSpPr>
            <p:spPr>
              <a:xfrm>
                <a:off x="5395036" y="4416542"/>
                <a:ext cx="801314" cy="80131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7" name="Straight Arrow Connector 26">
              <a:extLst>
                <a:ext uri="{FF2B5EF4-FFF2-40B4-BE49-F238E27FC236}">
                  <a16:creationId xmlns:a16="http://schemas.microsoft.com/office/drawing/2014/main" id="{536F8061-B518-B893-9537-D1B7526A2DA7}"/>
                </a:ext>
              </a:extLst>
            </p:cNvPr>
            <p:cNvCxnSpPr>
              <a:stCxn id="33" idx="6"/>
            </p:cNvCxnSpPr>
            <p:nvPr/>
          </p:nvCxnSpPr>
          <p:spPr>
            <a:xfrm>
              <a:off x="6907106" y="5213452"/>
              <a:ext cx="229092" cy="0"/>
            </a:xfrm>
            <a:prstGeom prst="straightConnector1">
              <a:avLst/>
            </a:prstGeom>
            <a:noFill/>
            <a:ln w="28575" cap="flat" cmpd="sng" algn="ctr">
              <a:solidFill>
                <a:srgbClr val="5E66B0">
                  <a:lumMod val="60000"/>
                  <a:lumOff val="40000"/>
                </a:srgbClr>
              </a:solidFill>
              <a:prstDash val="solid"/>
              <a:miter lim="800000"/>
              <a:tailEnd type="triangle"/>
            </a:ln>
            <a:effectLst/>
          </p:spPr>
        </p:cxnSp>
      </p:grpSp>
      <p:sp>
        <p:nvSpPr>
          <p:cNvPr id="40" name="Oval 39">
            <a:extLst>
              <a:ext uri="{FF2B5EF4-FFF2-40B4-BE49-F238E27FC236}">
                <a16:creationId xmlns:a16="http://schemas.microsoft.com/office/drawing/2014/main" id="{4207E5B9-5690-F5F1-05FC-1F7FAD3EE414}"/>
              </a:ext>
            </a:extLst>
          </p:cNvPr>
          <p:cNvSpPr/>
          <p:nvPr/>
        </p:nvSpPr>
        <p:spPr>
          <a:xfrm>
            <a:off x="9656057" y="275451"/>
            <a:ext cx="596201" cy="569287"/>
          </a:xfrm>
          <a:prstGeom prst="ellipse">
            <a:avLst/>
          </a:prstGeom>
          <a:noFill/>
          <a:ln w="28575" cap="flat" cmpd="sng" algn="ctr">
            <a:solidFill>
              <a:srgbClr val="5E66B0">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46" name="TextBox 45">
            <a:extLst>
              <a:ext uri="{FF2B5EF4-FFF2-40B4-BE49-F238E27FC236}">
                <a16:creationId xmlns:a16="http://schemas.microsoft.com/office/drawing/2014/main" id="{654A7B83-9CAF-3FE6-3EC1-BA0A4634DF94}"/>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algn="ctr">
              <a:defRPr/>
            </a:pPr>
            <a:r>
              <a:rPr lang="en-US" sz="700">
                <a:solidFill>
                  <a:srgbClr val="9EA3D0"/>
                </a:solidFill>
                <a:latin typeface="Trebuchet MS" panose="020B0603020202020204"/>
              </a:rPr>
              <a:t>Command Center</a:t>
            </a:r>
          </a:p>
        </p:txBody>
      </p:sp>
      <p:grpSp>
        <p:nvGrpSpPr>
          <p:cNvPr id="47" name="Group 46">
            <a:extLst>
              <a:ext uri="{FF2B5EF4-FFF2-40B4-BE49-F238E27FC236}">
                <a16:creationId xmlns:a16="http://schemas.microsoft.com/office/drawing/2014/main" id="{FEB6E37C-45BC-5DE1-99D3-35473D9EF2B1}"/>
              </a:ext>
            </a:extLst>
          </p:cNvPr>
          <p:cNvGrpSpPr/>
          <p:nvPr/>
        </p:nvGrpSpPr>
        <p:grpSpPr>
          <a:xfrm>
            <a:off x="8754297" y="191745"/>
            <a:ext cx="740127" cy="712807"/>
            <a:chOff x="5395036" y="4416542"/>
            <a:chExt cx="1512070" cy="1525103"/>
          </a:xfrm>
        </p:grpSpPr>
        <p:sp>
          <p:nvSpPr>
            <p:cNvPr id="2048" name="Oval 2047">
              <a:extLst>
                <a:ext uri="{FF2B5EF4-FFF2-40B4-BE49-F238E27FC236}">
                  <a16:creationId xmlns:a16="http://schemas.microsoft.com/office/drawing/2014/main" id="{B3A67C79-C445-06BC-EB7E-5110A2CDC779}"/>
                </a:ext>
              </a:extLst>
            </p:cNvPr>
            <p:cNvSpPr/>
            <p:nvPr/>
          </p:nvSpPr>
          <p:spPr>
            <a:xfrm>
              <a:off x="5450718" y="4485257"/>
              <a:ext cx="1456388" cy="1456388"/>
            </a:xfrm>
            <a:prstGeom prst="ellipse">
              <a:avLst/>
            </a:prstGeom>
            <a:noFill/>
            <a:ln w="28575" cap="flat" cmpd="sng" algn="ctr">
              <a:solidFill>
                <a:srgbClr val="333C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049" name="Rectangle 2048">
              <a:extLst>
                <a:ext uri="{FF2B5EF4-FFF2-40B4-BE49-F238E27FC236}">
                  <a16:creationId xmlns:a16="http://schemas.microsoft.com/office/drawing/2014/main" id="{6A4DB0BF-0DB9-E644-3601-B319E37D80FA}"/>
                </a:ext>
              </a:extLst>
            </p:cNvPr>
            <p:cNvSpPr/>
            <p:nvPr/>
          </p:nvSpPr>
          <p:spPr>
            <a:xfrm>
              <a:off x="5395036" y="4416542"/>
              <a:ext cx="801314" cy="80131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1931AAE9-CF0F-E75E-8A72-B5E4F376B637}"/>
              </a:ext>
            </a:extLst>
          </p:cNvPr>
          <p:cNvCxnSpPr>
            <a:cxnSpLocks/>
          </p:cNvCxnSpPr>
          <p:nvPr/>
        </p:nvCxnSpPr>
        <p:spPr>
          <a:xfrm>
            <a:off x="9494429" y="542118"/>
            <a:ext cx="112136" cy="0"/>
          </a:xfrm>
          <a:prstGeom prst="straightConnector1">
            <a:avLst/>
          </a:prstGeom>
          <a:noFill/>
          <a:ln w="28575" cap="flat" cmpd="sng" algn="ctr">
            <a:solidFill>
              <a:srgbClr val="333C42">
                <a:lumMod val="60000"/>
                <a:lumOff val="40000"/>
              </a:srgbClr>
            </a:solidFill>
            <a:prstDash val="solid"/>
            <a:miter lim="800000"/>
            <a:tailEnd type="triangle"/>
          </a:ln>
          <a:effectLst/>
        </p:spPr>
      </p:cxnSp>
      <p:sp>
        <p:nvSpPr>
          <p:cNvPr id="2052" name="Oval 2051">
            <a:extLst>
              <a:ext uri="{FF2B5EF4-FFF2-40B4-BE49-F238E27FC236}">
                <a16:creationId xmlns:a16="http://schemas.microsoft.com/office/drawing/2014/main" id="{CD7A95D6-D0E5-137B-CB97-2C0AA789169D}"/>
              </a:ext>
            </a:extLst>
          </p:cNvPr>
          <p:cNvSpPr/>
          <p:nvPr/>
        </p:nvSpPr>
        <p:spPr>
          <a:xfrm>
            <a:off x="8840383" y="281179"/>
            <a:ext cx="596201" cy="569287"/>
          </a:xfrm>
          <a:prstGeom prst="ellipse">
            <a:avLst/>
          </a:prstGeom>
          <a:noFill/>
          <a:ln w="28575" cap="flat" cmpd="sng" algn="ctr">
            <a:solidFill>
              <a:srgbClr val="333C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2053" name="TextBox 2052">
            <a:extLst>
              <a:ext uri="{FF2B5EF4-FFF2-40B4-BE49-F238E27FC236}">
                <a16:creationId xmlns:a16="http://schemas.microsoft.com/office/drawing/2014/main" id="{C90E5DB3-E3DB-25B4-A23C-555E901716B9}"/>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algn="ctr">
              <a:defRPr/>
            </a:pPr>
            <a:r>
              <a:rPr lang="en-US" sz="700">
                <a:solidFill>
                  <a:srgbClr val="333C42">
                    <a:lumMod val="60000"/>
                    <a:lumOff val="40000"/>
                  </a:srgbClr>
                </a:solidFill>
                <a:latin typeface="Trebuchet MS" panose="020B0603020202020204"/>
              </a:rPr>
              <a:t>SCIS</a:t>
            </a:r>
          </a:p>
          <a:p>
            <a:pPr algn="ctr">
              <a:defRPr/>
            </a:pPr>
            <a:r>
              <a:rPr lang="en-US" sz="700">
                <a:solidFill>
                  <a:srgbClr val="333C42">
                    <a:lumMod val="60000"/>
                    <a:lumOff val="40000"/>
                  </a:srgbClr>
                </a:solidFill>
                <a:latin typeface="Trebuchet MS" panose="020B0603020202020204"/>
              </a:rPr>
              <a:t>Escalation</a:t>
            </a:r>
          </a:p>
        </p:txBody>
      </p:sp>
      <p:sp>
        <p:nvSpPr>
          <p:cNvPr id="116" name="TextBox 115">
            <a:extLst>
              <a:ext uri="{FF2B5EF4-FFF2-40B4-BE49-F238E27FC236}">
                <a16:creationId xmlns:a16="http://schemas.microsoft.com/office/drawing/2014/main" id="{AA24FE9E-7996-4110-41DC-930028657FC1}"/>
              </a:ext>
            </a:extLst>
          </p:cNvPr>
          <p:cNvSpPr txBox="1"/>
          <p:nvPr/>
        </p:nvSpPr>
        <p:spPr>
          <a:xfrm>
            <a:off x="8759343" y="124895"/>
            <a:ext cx="211620" cy="276999"/>
          </a:xfrm>
          <a:prstGeom prst="rect">
            <a:avLst/>
          </a:prstGeom>
          <a:noFill/>
        </p:spPr>
        <p:txBody>
          <a:bodyPr wrap="square" rtlCol="0">
            <a:spAutoFit/>
          </a:bodyPr>
          <a:lstStyle/>
          <a:p>
            <a:pPr>
              <a:defRPr/>
            </a:pPr>
            <a:r>
              <a:rPr lang="en-US" sz="1200" b="1">
                <a:solidFill>
                  <a:srgbClr val="333C42">
                    <a:lumMod val="60000"/>
                    <a:lumOff val="40000"/>
                  </a:srgbClr>
                </a:solidFill>
                <a:latin typeface="Trebuchet MS" panose="020B0603020202020204"/>
              </a:rPr>
              <a:t>4</a:t>
            </a:r>
          </a:p>
        </p:txBody>
      </p:sp>
      <p:sp>
        <p:nvSpPr>
          <p:cNvPr id="117" name="TextBox 116">
            <a:extLst>
              <a:ext uri="{FF2B5EF4-FFF2-40B4-BE49-F238E27FC236}">
                <a16:creationId xmlns:a16="http://schemas.microsoft.com/office/drawing/2014/main" id="{DEF9F5CE-CB2D-EF4B-8ECC-A39E393038D3}"/>
              </a:ext>
            </a:extLst>
          </p:cNvPr>
          <p:cNvSpPr txBox="1"/>
          <p:nvPr/>
        </p:nvSpPr>
        <p:spPr>
          <a:xfrm>
            <a:off x="9573562" y="124895"/>
            <a:ext cx="211620" cy="276999"/>
          </a:xfrm>
          <a:prstGeom prst="rect">
            <a:avLst/>
          </a:prstGeom>
          <a:noFill/>
        </p:spPr>
        <p:txBody>
          <a:bodyPr wrap="square" rtlCol="0">
            <a:spAutoFit/>
          </a:bodyPr>
          <a:lstStyle/>
          <a:p>
            <a:pPr>
              <a:defRPr/>
            </a:pPr>
            <a:r>
              <a:rPr lang="en-US" sz="1200" b="1">
                <a:solidFill>
                  <a:srgbClr val="9EA3D0"/>
                </a:solidFill>
                <a:latin typeface="Trebuchet MS" panose="020B0603020202020204"/>
              </a:rPr>
              <a:t>5</a:t>
            </a:r>
          </a:p>
        </p:txBody>
      </p:sp>
      <p:sp>
        <p:nvSpPr>
          <p:cNvPr id="118" name="TextBox 117">
            <a:extLst>
              <a:ext uri="{FF2B5EF4-FFF2-40B4-BE49-F238E27FC236}">
                <a16:creationId xmlns:a16="http://schemas.microsoft.com/office/drawing/2014/main" id="{E784FE95-260A-083E-F482-645C6386295D}"/>
              </a:ext>
            </a:extLst>
          </p:cNvPr>
          <p:cNvSpPr txBox="1"/>
          <p:nvPr/>
        </p:nvSpPr>
        <p:spPr>
          <a:xfrm>
            <a:off x="10387780" y="124895"/>
            <a:ext cx="211620" cy="276999"/>
          </a:xfrm>
          <a:prstGeom prst="rect">
            <a:avLst/>
          </a:prstGeom>
          <a:noFill/>
        </p:spPr>
        <p:txBody>
          <a:bodyPr wrap="square" rtlCol="0">
            <a:spAutoFit/>
          </a:bodyPr>
          <a:lstStyle/>
          <a:p>
            <a:pPr>
              <a:defRPr/>
            </a:pPr>
            <a:r>
              <a:rPr lang="en-US" sz="1200" b="1">
                <a:solidFill>
                  <a:srgbClr val="FFFFFF">
                    <a:lumMod val="75000"/>
                  </a:srgbClr>
                </a:solidFill>
                <a:latin typeface="Trebuchet MS" panose="020B0603020202020204"/>
              </a:rPr>
              <a:t>6</a:t>
            </a:r>
          </a:p>
        </p:txBody>
      </p:sp>
      <p:grpSp>
        <p:nvGrpSpPr>
          <p:cNvPr id="104" name="Group 103">
            <a:extLst>
              <a:ext uri="{FF2B5EF4-FFF2-40B4-BE49-F238E27FC236}">
                <a16:creationId xmlns:a16="http://schemas.microsoft.com/office/drawing/2014/main" id="{7052B591-C170-792E-25C0-684D1E6B6F6B}"/>
              </a:ext>
            </a:extLst>
          </p:cNvPr>
          <p:cNvGrpSpPr/>
          <p:nvPr/>
        </p:nvGrpSpPr>
        <p:grpSpPr>
          <a:xfrm>
            <a:off x="6296689" y="197474"/>
            <a:ext cx="853034" cy="712807"/>
            <a:chOff x="5393460" y="4416542"/>
            <a:chExt cx="1742738" cy="1525103"/>
          </a:xfrm>
        </p:grpSpPr>
        <p:grpSp>
          <p:nvGrpSpPr>
            <p:cNvPr id="108" name="Group 107">
              <a:extLst>
                <a:ext uri="{FF2B5EF4-FFF2-40B4-BE49-F238E27FC236}">
                  <a16:creationId xmlns:a16="http://schemas.microsoft.com/office/drawing/2014/main" id="{32DF1396-C3B4-3C39-FEC1-3F3B65B2F860}"/>
                </a:ext>
              </a:extLst>
            </p:cNvPr>
            <p:cNvGrpSpPr/>
            <p:nvPr/>
          </p:nvGrpSpPr>
          <p:grpSpPr>
            <a:xfrm>
              <a:off x="5395036" y="4416542"/>
              <a:ext cx="1512070" cy="1525103"/>
              <a:chOff x="5395036" y="4416542"/>
              <a:chExt cx="1512070" cy="1525103"/>
            </a:xfrm>
          </p:grpSpPr>
          <p:sp>
            <p:nvSpPr>
              <p:cNvPr id="111" name="Oval 110">
                <a:extLst>
                  <a:ext uri="{FF2B5EF4-FFF2-40B4-BE49-F238E27FC236}">
                    <a16:creationId xmlns:a16="http://schemas.microsoft.com/office/drawing/2014/main" id="{EA6FEABE-3791-045F-BEAC-FCF43F9F4AC1}"/>
                  </a:ext>
                </a:extLst>
              </p:cNvPr>
              <p:cNvSpPr/>
              <p:nvPr/>
            </p:nvSpPr>
            <p:spPr>
              <a:xfrm>
                <a:off x="5450718" y="4485257"/>
                <a:ext cx="1456388" cy="1456388"/>
              </a:xfrm>
              <a:prstGeom prst="ellipse">
                <a:avLst/>
              </a:prstGeom>
              <a:noFill/>
              <a:ln w="28575" cap="flat" cmpd="sng" algn="ctr">
                <a:solidFill>
                  <a:srgbClr val="5E66B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12" name="Rectangle 111">
                <a:extLst>
                  <a:ext uri="{FF2B5EF4-FFF2-40B4-BE49-F238E27FC236}">
                    <a16:creationId xmlns:a16="http://schemas.microsoft.com/office/drawing/2014/main" id="{F71C6EB9-D534-490D-95F4-1C0FE38D5215}"/>
                  </a:ext>
                </a:extLst>
              </p:cNvPr>
              <p:cNvSpPr/>
              <p:nvPr/>
            </p:nvSpPr>
            <p:spPr>
              <a:xfrm>
                <a:off x="5395036" y="4416542"/>
                <a:ext cx="801314" cy="80131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sp>
          <p:nvSpPr>
            <p:cNvPr id="109" name="Oval 108">
              <a:extLst>
                <a:ext uri="{FF2B5EF4-FFF2-40B4-BE49-F238E27FC236}">
                  <a16:creationId xmlns:a16="http://schemas.microsoft.com/office/drawing/2014/main" id="{BDFBAC76-768A-4886-D014-E5D7E89062DA}"/>
                </a:ext>
              </a:extLst>
            </p:cNvPr>
            <p:cNvSpPr/>
            <p:nvPr/>
          </p:nvSpPr>
          <p:spPr>
            <a:xfrm>
              <a:off x="5393460" y="5170409"/>
              <a:ext cx="113909" cy="113910"/>
            </a:xfrm>
            <a:prstGeom prst="ellipse">
              <a:avLst/>
            </a:prstGeom>
            <a:solidFill>
              <a:srgbClr val="5E66B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cxnSp>
          <p:nvCxnSpPr>
            <p:cNvPr id="110" name="Straight Arrow Connector 109">
              <a:extLst>
                <a:ext uri="{FF2B5EF4-FFF2-40B4-BE49-F238E27FC236}">
                  <a16:creationId xmlns:a16="http://schemas.microsoft.com/office/drawing/2014/main" id="{6F6EDD14-9C96-7707-873D-A03327A65ABD}"/>
                </a:ext>
              </a:extLst>
            </p:cNvPr>
            <p:cNvCxnSpPr>
              <a:stCxn id="111" idx="6"/>
            </p:cNvCxnSpPr>
            <p:nvPr/>
          </p:nvCxnSpPr>
          <p:spPr>
            <a:xfrm>
              <a:off x="6907106" y="5213452"/>
              <a:ext cx="229092" cy="0"/>
            </a:xfrm>
            <a:prstGeom prst="straightConnector1">
              <a:avLst/>
            </a:prstGeom>
            <a:noFill/>
            <a:ln w="28575" cap="flat" cmpd="sng" algn="ctr">
              <a:solidFill>
                <a:srgbClr val="5E66B0">
                  <a:lumMod val="75000"/>
                </a:srgbClr>
              </a:solidFill>
              <a:prstDash val="solid"/>
              <a:miter lim="800000"/>
              <a:tailEnd type="triangle"/>
            </a:ln>
            <a:effectLst/>
          </p:spPr>
        </p:cxnSp>
      </p:grpSp>
      <p:sp>
        <p:nvSpPr>
          <p:cNvPr id="106" name="Oval 105">
            <a:extLst>
              <a:ext uri="{FF2B5EF4-FFF2-40B4-BE49-F238E27FC236}">
                <a16:creationId xmlns:a16="http://schemas.microsoft.com/office/drawing/2014/main" id="{418909D1-436E-0769-E096-61A7148D5E01}"/>
              </a:ext>
            </a:extLst>
          </p:cNvPr>
          <p:cNvSpPr/>
          <p:nvPr/>
        </p:nvSpPr>
        <p:spPr>
          <a:xfrm>
            <a:off x="6383550" y="286908"/>
            <a:ext cx="596201" cy="569287"/>
          </a:xfrm>
          <a:prstGeom prst="ellipse">
            <a:avLst/>
          </a:prstGeom>
          <a:noFill/>
          <a:ln w="28575" cap="flat" cmpd="sng" algn="ctr">
            <a:solidFill>
              <a:srgbClr val="5E66B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107" name="TextBox 106">
            <a:extLst>
              <a:ext uri="{FF2B5EF4-FFF2-40B4-BE49-F238E27FC236}">
                <a16:creationId xmlns:a16="http://schemas.microsoft.com/office/drawing/2014/main" id="{94D1B9EE-7583-10D1-DB92-47217CB4F078}"/>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algn="ctr">
              <a:defRPr/>
            </a:pPr>
            <a:r>
              <a:rPr lang="en-US" sz="700" b="1">
                <a:solidFill>
                  <a:srgbClr val="434988"/>
                </a:solidFill>
                <a:latin typeface="Trebuchet MS" panose="020B0603020202020204"/>
              </a:rPr>
              <a:t>Planner</a:t>
            </a:r>
          </a:p>
        </p:txBody>
      </p:sp>
      <p:sp>
        <p:nvSpPr>
          <p:cNvPr id="113" name="TextBox 112">
            <a:extLst>
              <a:ext uri="{FF2B5EF4-FFF2-40B4-BE49-F238E27FC236}">
                <a16:creationId xmlns:a16="http://schemas.microsoft.com/office/drawing/2014/main" id="{47370099-3A22-ABDA-3BEE-B57BD107084E}"/>
              </a:ext>
            </a:extLst>
          </p:cNvPr>
          <p:cNvSpPr txBox="1"/>
          <p:nvPr/>
        </p:nvSpPr>
        <p:spPr>
          <a:xfrm>
            <a:off x="6316686" y="124895"/>
            <a:ext cx="211620" cy="276999"/>
          </a:xfrm>
          <a:prstGeom prst="rect">
            <a:avLst/>
          </a:prstGeom>
          <a:noFill/>
        </p:spPr>
        <p:txBody>
          <a:bodyPr wrap="square" rtlCol="0">
            <a:spAutoFit/>
          </a:bodyPr>
          <a:lstStyle/>
          <a:p>
            <a:pPr>
              <a:defRPr/>
            </a:pPr>
            <a:r>
              <a:rPr lang="en-US" sz="1200" b="1">
                <a:solidFill>
                  <a:srgbClr val="434988"/>
                </a:solidFill>
                <a:latin typeface="Trebuchet MS" panose="020B0603020202020204"/>
              </a:rPr>
              <a:t>1</a:t>
            </a:r>
          </a:p>
        </p:txBody>
      </p:sp>
      <p:grpSp>
        <p:nvGrpSpPr>
          <p:cNvPr id="2054" name="Group 2053">
            <a:extLst>
              <a:ext uri="{FF2B5EF4-FFF2-40B4-BE49-F238E27FC236}">
                <a16:creationId xmlns:a16="http://schemas.microsoft.com/office/drawing/2014/main" id="{B462DB84-A440-6BF8-BE15-105A607542B4}"/>
              </a:ext>
            </a:extLst>
          </p:cNvPr>
          <p:cNvGrpSpPr/>
          <p:nvPr/>
        </p:nvGrpSpPr>
        <p:grpSpPr>
          <a:xfrm>
            <a:off x="7113137" y="191745"/>
            <a:ext cx="852263" cy="712807"/>
            <a:chOff x="5395036" y="4416542"/>
            <a:chExt cx="1741162" cy="1525103"/>
          </a:xfrm>
        </p:grpSpPr>
        <p:grpSp>
          <p:nvGrpSpPr>
            <p:cNvPr id="99" name="Group 98">
              <a:extLst>
                <a:ext uri="{FF2B5EF4-FFF2-40B4-BE49-F238E27FC236}">
                  <a16:creationId xmlns:a16="http://schemas.microsoft.com/office/drawing/2014/main" id="{4B91189D-7349-5710-B7A6-D924EF0D51AB}"/>
                </a:ext>
              </a:extLst>
            </p:cNvPr>
            <p:cNvGrpSpPr/>
            <p:nvPr/>
          </p:nvGrpSpPr>
          <p:grpSpPr>
            <a:xfrm>
              <a:off x="5395036" y="4416542"/>
              <a:ext cx="1512070" cy="1525103"/>
              <a:chOff x="5395036" y="4416542"/>
              <a:chExt cx="1512070" cy="1525103"/>
            </a:xfrm>
          </p:grpSpPr>
          <p:sp>
            <p:nvSpPr>
              <p:cNvPr id="101" name="Oval 100">
                <a:extLst>
                  <a:ext uri="{FF2B5EF4-FFF2-40B4-BE49-F238E27FC236}">
                    <a16:creationId xmlns:a16="http://schemas.microsoft.com/office/drawing/2014/main" id="{93145284-5262-69A0-688A-920066552D2D}"/>
                  </a:ext>
                </a:extLst>
              </p:cNvPr>
              <p:cNvSpPr/>
              <p:nvPr/>
            </p:nvSpPr>
            <p:spPr>
              <a:xfrm>
                <a:off x="5450718" y="4485257"/>
                <a:ext cx="1456388" cy="1456388"/>
              </a:xfrm>
              <a:prstGeom prst="ellipse">
                <a:avLst/>
              </a:prstGeom>
              <a:noFill/>
              <a:ln w="28575" cap="flat" cmpd="sng" algn="ctr">
                <a:solidFill>
                  <a:srgbClr val="24556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02" name="Rectangle 101">
                <a:extLst>
                  <a:ext uri="{FF2B5EF4-FFF2-40B4-BE49-F238E27FC236}">
                    <a16:creationId xmlns:a16="http://schemas.microsoft.com/office/drawing/2014/main" id="{CB0961E9-A9CC-1F7A-8B92-A4BD5E71746A}"/>
                  </a:ext>
                </a:extLst>
              </p:cNvPr>
              <p:cNvSpPr/>
              <p:nvPr/>
            </p:nvSpPr>
            <p:spPr>
              <a:xfrm>
                <a:off x="5395036" y="4416542"/>
                <a:ext cx="801314" cy="80131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00" name="Straight Arrow Connector 99">
              <a:extLst>
                <a:ext uri="{FF2B5EF4-FFF2-40B4-BE49-F238E27FC236}">
                  <a16:creationId xmlns:a16="http://schemas.microsoft.com/office/drawing/2014/main" id="{D99399E8-F20C-30EB-916E-357528628C25}"/>
                </a:ext>
              </a:extLst>
            </p:cNvPr>
            <p:cNvCxnSpPr>
              <a:stCxn id="101" idx="6"/>
            </p:cNvCxnSpPr>
            <p:nvPr/>
          </p:nvCxnSpPr>
          <p:spPr>
            <a:xfrm>
              <a:off x="6907106" y="5213452"/>
              <a:ext cx="229092" cy="0"/>
            </a:xfrm>
            <a:prstGeom prst="straightConnector1">
              <a:avLst/>
            </a:prstGeom>
            <a:noFill/>
            <a:ln w="28575" cap="flat" cmpd="sng" algn="ctr">
              <a:solidFill>
                <a:srgbClr val="24556F">
                  <a:lumMod val="75000"/>
                </a:srgbClr>
              </a:solidFill>
              <a:prstDash val="solid"/>
              <a:miter lim="800000"/>
              <a:tailEnd type="triangle"/>
            </a:ln>
            <a:effectLst/>
          </p:spPr>
        </p:cxnSp>
      </p:grpSp>
      <p:sp>
        <p:nvSpPr>
          <p:cNvPr id="96" name="Oval 95">
            <a:extLst>
              <a:ext uri="{FF2B5EF4-FFF2-40B4-BE49-F238E27FC236}">
                <a16:creationId xmlns:a16="http://schemas.microsoft.com/office/drawing/2014/main" id="{17C7D011-CC8D-BB27-F5E2-783F44AAF741}"/>
              </a:ext>
            </a:extLst>
          </p:cNvPr>
          <p:cNvSpPr/>
          <p:nvPr/>
        </p:nvSpPr>
        <p:spPr>
          <a:xfrm>
            <a:off x="7199224" y="281179"/>
            <a:ext cx="596201" cy="569287"/>
          </a:xfrm>
          <a:prstGeom prst="ellipse">
            <a:avLst/>
          </a:prstGeom>
          <a:noFill/>
          <a:ln w="28575" cap="flat" cmpd="sng" algn="ctr">
            <a:solidFill>
              <a:srgbClr val="24556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97" name="TextBox 96">
            <a:extLst>
              <a:ext uri="{FF2B5EF4-FFF2-40B4-BE49-F238E27FC236}">
                <a16:creationId xmlns:a16="http://schemas.microsoft.com/office/drawing/2014/main" id="{92B9061E-1FEE-BFA5-4E3C-4C4DE2511A0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algn="ctr">
              <a:defRPr/>
            </a:pPr>
            <a:r>
              <a:rPr lang="en-US" sz="700">
                <a:solidFill>
                  <a:srgbClr val="1B4053"/>
                </a:solidFill>
                <a:latin typeface="Trebuchet MS" panose="020B0603020202020204"/>
              </a:rPr>
              <a:t>Planner Escalation</a:t>
            </a:r>
          </a:p>
        </p:txBody>
      </p:sp>
      <p:sp>
        <p:nvSpPr>
          <p:cNvPr id="114" name="TextBox 113">
            <a:extLst>
              <a:ext uri="{FF2B5EF4-FFF2-40B4-BE49-F238E27FC236}">
                <a16:creationId xmlns:a16="http://schemas.microsoft.com/office/drawing/2014/main" id="{93BF6762-30CA-C230-1B42-9CCE8A80B727}"/>
              </a:ext>
            </a:extLst>
          </p:cNvPr>
          <p:cNvSpPr txBox="1"/>
          <p:nvPr/>
        </p:nvSpPr>
        <p:spPr>
          <a:xfrm>
            <a:off x="7130905" y="124895"/>
            <a:ext cx="211620" cy="276999"/>
          </a:xfrm>
          <a:prstGeom prst="rect">
            <a:avLst/>
          </a:prstGeom>
          <a:noFill/>
        </p:spPr>
        <p:txBody>
          <a:bodyPr wrap="square" rtlCol="0">
            <a:spAutoFit/>
          </a:bodyPr>
          <a:lstStyle/>
          <a:p>
            <a:pPr>
              <a:defRPr/>
            </a:pPr>
            <a:r>
              <a:rPr lang="en-US" sz="1200" b="1">
                <a:solidFill>
                  <a:srgbClr val="333C42"/>
                </a:solidFill>
                <a:latin typeface="Trebuchet MS" panose="020B0603020202020204"/>
              </a:rPr>
              <a:t>2</a:t>
            </a:r>
          </a:p>
        </p:txBody>
      </p:sp>
      <p:sp>
        <p:nvSpPr>
          <p:cNvPr id="2055" name="Rectangle: Rounded Corners 205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2056" name="Rectangle: Rounded Corners 2055">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pic>
        <p:nvPicPr>
          <p:cNvPr id="2057"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9309" y="1261025"/>
            <a:ext cx="206970" cy="2069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352" r="15746"/>
          <a:stretch/>
        </p:blipFill>
        <p:spPr bwMode="auto">
          <a:xfrm>
            <a:off x="4998544" y="1646079"/>
            <a:ext cx="308499" cy="245131"/>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Box 2058">
            <a:extLst>
              <a:ext uri="{FF2B5EF4-FFF2-40B4-BE49-F238E27FC236}">
                <a16:creationId xmlns:a16="http://schemas.microsoft.com/office/drawing/2014/main" id="{7DFF283B-ECAC-3AED-7761-FB2A93C7C415}"/>
              </a:ext>
            </a:extLst>
          </p:cNvPr>
          <p:cNvSpPr txBox="1"/>
          <p:nvPr/>
        </p:nvSpPr>
        <p:spPr>
          <a:xfrm>
            <a:off x="5564103" y="1198983"/>
            <a:ext cx="2083268" cy="738664"/>
          </a:xfrm>
          <a:prstGeom prst="rect">
            <a:avLst/>
          </a:prstGeom>
          <a:noFill/>
        </p:spPr>
        <p:txBody>
          <a:bodyPr wrap="square" lIns="91440" tIns="45720" rIns="91440" bIns="45720" rtlCol="0" anchor="t">
            <a:spAutoFit/>
          </a:bodyPr>
          <a:lstStyle/>
          <a:p>
            <a:pPr>
              <a:defRPr/>
            </a:pPr>
            <a:r>
              <a:rPr lang="en-US" sz="1400" kern="0">
                <a:solidFill>
                  <a:srgbClr val="FF6600"/>
                </a:solidFill>
                <a:ea typeface="Open Sans"/>
                <a:cs typeface="Open Sans"/>
              </a:rPr>
              <a:t>Killer Bee</a:t>
            </a:r>
          </a:p>
          <a:p>
            <a:pPr>
              <a:defRPr/>
            </a:pPr>
            <a:r>
              <a:rPr lang="en-US" sz="1400" kern="0">
                <a:solidFill>
                  <a:srgbClr val="FF6600"/>
                </a:solidFill>
                <a:ea typeface="Open Sans"/>
                <a:cs typeface="Open Sans"/>
              </a:rPr>
              <a:t>  </a:t>
            </a:r>
          </a:p>
          <a:p>
            <a:pPr>
              <a:defRPr/>
            </a:pPr>
            <a:r>
              <a:rPr lang="en-US" sz="1400" kern="0">
                <a:solidFill>
                  <a:srgbClr val="FF6600"/>
                </a:solidFill>
                <a:ea typeface="Open Sans"/>
                <a:cs typeface="Open Sans"/>
              </a:rPr>
              <a:t>MS Teams (repository)</a:t>
            </a:r>
          </a:p>
        </p:txBody>
      </p:sp>
      <p:sp>
        <p:nvSpPr>
          <p:cNvPr id="2060" name="Rectangle 2059">
            <a:extLst>
              <a:ext uri="{FF2B5EF4-FFF2-40B4-BE49-F238E27FC236}">
                <a16:creationId xmlns:a16="http://schemas.microsoft.com/office/drawing/2014/main" id="{AE94E4EE-64EB-5589-A63C-30580BC63BF7}"/>
              </a:ext>
            </a:extLst>
          </p:cNvPr>
          <p:cNvSpPr/>
          <p:nvPr/>
        </p:nvSpPr>
        <p:spPr>
          <a:xfrm>
            <a:off x="6096001" y="124895"/>
            <a:ext cx="6070470" cy="847779"/>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grpSp>
        <p:nvGrpSpPr>
          <p:cNvPr id="2061" name="Group 2060">
            <a:extLst>
              <a:ext uri="{FF2B5EF4-FFF2-40B4-BE49-F238E27FC236}">
                <a16:creationId xmlns:a16="http://schemas.microsoft.com/office/drawing/2014/main" id="{1A77DF82-8817-40EB-A6D8-FD7817DC7795}"/>
              </a:ext>
            </a:extLst>
          </p:cNvPr>
          <p:cNvGrpSpPr/>
          <p:nvPr/>
        </p:nvGrpSpPr>
        <p:grpSpPr>
          <a:xfrm>
            <a:off x="7936414" y="191745"/>
            <a:ext cx="852263" cy="712807"/>
            <a:chOff x="5395036" y="4416542"/>
            <a:chExt cx="1741162" cy="1525103"/>
          </a:xfrm>
        </p:grpSpPr>
        <p:grpSp>
          <p:nvGrpSpPr>
            <p:cNvPr id="2062" name="Group 2061">
              <a:extLst>
                <a:ext uri="{FF2B5EF4-FFF2-40B4-BE49-F238E27FC236}">
                  <a16:creationId xmlns:a16="http://schemas.microsoft.com/office/drawing/2014/main" id="{B18E1E85-F614-B841-DFB0-B9E13E632F9A}"/>
                </a:ext>
              </a:extLst>
            </p:cNvPr>
            <p:cNvGrpSpPr/>
            <p:nvPr/>
          </p:nvGrpSpPr>
          <p:grpSpPr>
            <a:xfrm>
              <a:off x="5395036" y="4416542"/>
              <a:ext cx="1512070" cy="1525103"/>
              <a:chOff x="5395036" y="4416542"/>
              <a:chExt cx="1512070" cy="1525103"/>
            </a:xfrm>
          </p:grpSpPr>
          <p:sp>
            <p:nvSpPr>
              <p:cNvPr id="2064" name="Oval 2063">
                <a:extLst>
                  <a:ext uri="{FF2B5EF4-FFF2-40B4-BE49-F238E27FC236}">
                    <a16:creationId xmlns:a16="http://schemas.microsoft.com/office/drawing/2014/main" id="{1BAECE99-1786-9837-F416-6188D2CF25FC}"/>
                  </a:ext>
                </a:extLst>
              </p:cNvPr>
              <p:cNvSpPr/>
              <p:nvPr/>
            </p:nvSpPr>
            <p:spPr>
              <a:xfrm>
                <a:off x="5450718" y="4485257"/>
                <a:ext cx="1456388" cy="1456388"/>
              </a:xfrm>
              <a:prstGeom prst="ellipse">
                <a:avLst/>
              </a:prstGeom>
              <a:noFill/>
              <a:ln w="28575"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72912FF7-3E30-2CBF-C2D0-2A195BED3AFC}"/>
                  </a:ext>
                </a:extLst>
              </p:cNvPr>
              <p:cNvSpPr/>
              <p:nvPr/>
            </p:nvSpPr>
            <p:spPr>
              <a:xfrm>
                <a:off x="5395036" y="4416542"/>
                <a:ext cx="801314" cy="80131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3" name="Straight Arrow Connector 2062">
              <a:extLst>
                <a:ext uri="{FF2B5EF4-FFF2-40B4-BE49-F238E27FC236}">
                  <a16:creationId xmlns:a16="http://schemas.microsoft.com/office/drawing/2014/main" id="{6F1C42C2-B3BE-25C1-87D0-8B0CDE1CCCAA}"/>
                </a:ext>
              </a:extLst>
            </p:cNvPr>
            <p:cNvCxnSpPr>
              <a:stCxn id="2064" idx="6"/>
            </p:cNvCxnSpPr>
            <p:nvPr/>
          </p:nvCxnSpPr>
          <p:spPr>
            <a:xfrm>
              <a:off x="6907106" y="5213452"/>
              <a:ext cx="229092" cy="0"/>
            </a:xfrm>
            <a:prstGeom prst="straightConnector1">
              <a:avLst/>
            </a:prstGeom>
            <a:noFill/>
            <a:ln w="28575" cap="flat" cmpd="sng" algn="ctr">
              <a:solidFill>
                <a:srgbClr val="FFFFFF">
                  <a:lumMod val="65000"/>
                </a:srgbClr>
              </a:solidFill>
              <a:prstDash val="solid"/>
              <a:miter lim="800000"/>
              <a:tailEnd type="triangle"/>
            </a:ln>
            <a:effectLst/>
          </p:spPr>
        </p:cxnSp>
      </p:grpSp>
      <p:sp>
        <p:nvSpPr>
          <p:cNvPr id="2066" name="Oval 2065">
            <a:extLst>
              <a:ext uri="{FF2B5EF4-FFF2-40B4-BE49-F238E27FC236}">
                <a16:creationId xmlns:a16="http://schemas.microsoft.com/office/drawing/2014/main" id="{4AFC2850-C9AB-EB8B-EE8C-357972C49B50}"/>
              </a:ext>
            </a:extLst>
          </p:cNvPr>
          <p:cNvSpPr/>
          <p:nvPr/>
        </p:nvSpPr>
        <p:spPr>
          <a:xfrm>
            <a:off x="8022501" y="281179"/>
            <a:ext cx="596201" cy="569287"/>
          </a:xfrm>
          <a:prstGeom prst="ellipse">
            <a:avLst/>
          </a:prstGeom>
          <a:noFill/>
          <a:ln w="28575"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A7603F"/>
              </a:solidFill>
              <a:effectLst/>
              <a:uLnTx/>
              <a:uFillTx/>
              <a:latin typeface="Trebuchet MS" panose="020B0603020202020204"/>
              <a:ea typeface="+mn-ea"/>
              <a:cs typeface="+mn-cs"/>
            </a:endParaRPr>
          </a:p>
        </p:txBody>
      </p:sp>
      <p:sp>
        <p:nvSpPr>
          <p:cNvPr id="2067" name="TextBox 2066">
            <a:extLst>
              <a:ext uri="{FF2B5EF4-FFF2-40B4-BE49-F238E27FC236}">
                <a16:creationId xmlns:a16="http://schemas.microsoft.com/office/drawing/2014/main" id="{C7566C38-34EF-EEC2-F65D-62665F9F0F17}"/>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algn="ctr">
              <a:defRPr/>
            </a:pPr>
            <a:r>
              <a:rPr lang="en-US" sz="700">
                <a:solidFill>
                  <a:srgbClr val="FFFFFF">
                    <a:lumMod val="65000"/>
                  </a:srgbClr>
                </a:solidFill>
                <a:latin typeface="Trebuchet MS" panose="020B0603020202020204"/>
              </a:rPr>
              <a:t>SCIS</a:t>
            </a:r>
          </a:p>
        </p:txBody>
      </p:sp>
      <p:sp>
        <p:nvSpPr>
          <p:cNvPr id="115" name="TextBox 114">
            <a:extLst>
              <a:ext uri="{FF2B5EF4-FFF2-40B4-BE49-F238E27FC236}">
                <a16:creationId xmlns:a16="http://schemas.microsoft.com/office/drawing/2014/main" id="{B5135025-6BDA-BEC8-57F4-4C1C3C3C399E}"/>
              </a:ext>
            </a:extLst>
          </p:cNvPr>
          <p:cNvSpPr txBox="1"/>
          <p:nvPr/>
        </p:nvSpPr>
        <p:spPr>
          <a:xfrm>
            <a:off x="7945124" y="124895"/>
            <a:ext cx="211620" cy="276999"/>
          </a:xfrm>
          <a:prstGeom prst="rect">
            <a:avLst/>
          </a:prstGeom>
          <a:noFill/>
        </p:spPr>
        <p:txBody>
          <a:bodyPr wrap="square" rtlCol="0">
            <a:spAutoFit/>
          </a:bodyPr>
          <a:lstStyle/>
          <a:p>
            <a:pPr>
              <a:defRPr/>
            </a:pPr>
            <a:r>
              <a:rPr lang="en-US" sz="1200" b="1">
                <a:solidFill>
                  <a:srgbClr val="FFFFFF">
                    <a:lumMod val="65000"/>
                  </a:srgbClr>
                </a:solidFill>
                <a:latin typeface="Trebuchet MS" panose="020B0603020202020204"/>
              </a:rPr>
              <a:t>3</a:t>
            </a:r>
          </a:p>
        </p:txBody>
      </p:sp>
      <p:sp>
        <p:nvSpPr>
          <p:cNvPr id="2068" name="TextBox 2067">
            <a:extLst>
              <a:ext uri="{FF2B5EF4-FFF2-40B4-BE49-F238E27FC236}">
                <a16:creationId xmlns:a16="http://schemas.microsoft.com/office/drawing/2014/main" id="{86493AAA-0D25-6191-1F86-0E44F1386411}"/>
              </a:ext>
            </a:extLst>
          </p:cNvPr>
          <p:cNvSpPr txBox="1"/>
          <p:nvPr/>
        </p:nvSpPr>
        <p:spPr>
          <a:xfrm>
            <a:off x="359563" y="1595667"/>
            <a:ext cx="3027423"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Body)"/>
              </a:rPr>
              <a:t>What is the main communication channel for escalation events?</a:t>
            </a:r>
          </a:p>
          <a:p>
            <a:pPr marL="285750" indent="-285750">
              <a:buFont typeface="Wingdings" panose="05000000000000000000" pitchFamily="2" charset="2"/>
              <a:buChar char="Ø"/>
              <a:defRPr/>
            </a:pPr>
            <a:r>
              <a:rPr lang="en-US" sz="1200" b="1">
                <a:solidFill>
                  <a:srgbClr val="FF6600"/>
                </a:solidFill>
                <a:latin typeface="INTL Text Office Light (Body)"/>
              </a:rPr>
              <a:t>How to communicate escalation event statuses? </a:t>
            </a:r>
          </a:p>
          <a:p>
            <a:pPr marL="285750" indent="-285750">
              <a:buFont typeface="Wingdings" panose="05000000000000000000" pitchFamily="2" charset="2"/>
              <a:buChar char="Ø"/>
              <a:defRPr/>
            </a:pPr>
            <a:endParaRPr lang="en-US" sz="1200" b="1">
              <a:solidFill>
                <a:srgbClr val="0070C0"/>
              </a:solidFill>
              <a:latin typeface="INTL Text Office Light (Body)"/>
            </a:endParaRPr>
          </a:p>
          <a:p>
            <a:pPr marL="285750" indent="-285750">
              <a:buFont typeface="Wingdings" panose="05000000000000000000" pitchFamily="2" charset="2"/>
              <a:buChar char="Ø"/>
              <a:defRPr/>
            </a:pPr>
            <a:endParaRPr lang="en-US" sz="1200">
              <a:solidFill>
                <a:srgbClr val="333C42"/>
              </a:solidFill>
              <a:latin typeface="INTL Text Office Light (Body)"/>
            </a:endParaRPr>
          </a:p>
        </p:txBody>
      </p:sp>
      <p:sp>
        <p:nvSpPr>
          <p:cNvPr id="2069" name="TextBox 2068">
            <a:extLst>
              <a:ext uri="{FF2B5EF4-FFF2-40B4-BE49-F238E27FC236}">
                <a16:creationId xmlns:a16="http://schemas.microsoft.com/office/drawing/2014/main" id="{F435EE01-267C-0E57-477C-47D6E1E8DB9F}"/>
              </a:ext>
            </a:extLst>
          </p:cNvPr>
          <p:cNvSpPr txBox="1"/>
          <p:nvPr/>
        </p:nvSpPr>
        <p:spPr>
          <a:xfrm>
            <a:off x="7788866" y="5137812"/>
            <a:ext cx="4309872" cy="9541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1400" kern="0">
                <a:solidFill>
                  <a:srgbClr val="333C42"/>
                </a:solidFill>
                <a:ea typeface="Open Sans"/>
                <a:cs typeface="Open Sans"/>
              </a:rPr>
              <a:t>Command Center representatives (Managers)</a:t>
            </a:r>
          </a:p>
          <a:p>
            <a:pPr marL="285750" indent="-285750">
              <a:buFont typeface="Arial" panose="020B0604020202020204" pitchFamily="34" charset="0"/>
              <a:buChar char="•"/>
              <a:defRPr/>
            </a:pPr>
            <a:r>
              <a:rPr lang="en-US" sz="1400" kern="0">
                <a:solidFill>
                  <a:srgbClr val="333C42"/>
                </a:solidFill>
                <a:ea typeface="Open Sans"/>
                <a:cs typeface="Open Sans"/>
              </a:rPr>
              <a:t>SCIS representatives</a:t>
            </a:r>
          </a:p>
          <a:p>
            <a:pPr marL="285750" indent="-285750">
              <a:buFont typeface="Arial" panose="020B0604020202020204" pitchFamily="34" charset="0"/>
              <a:buChar char="•"/>
              <a:defRPr/>
            </a:pPr>
            <a:r>
              <a:rPr lang="en-US" sz="1400" kern="0">
                <a:solidFill>
                  <a:srgbClr val="333C42"/>
                </a:solidFill>
                <a:ea typeface="Open Sans"/>
                <a:cs typeface="Open Sans"/>
              </a:rPr>
              <a:t>Plant representatives (SC Manager / SC Supervisor) </a:t>
            </a:r>
          </a:p>
          <a:p>
            <a:pPr marL="285750" indent="-285750">
              <a:buFont typeface="Arial" panose="020B0604020202020204" pitchFamily="34" charset="0"/>
              <a:buChar char="•"/>
              <a:defRPr/>
            </a:pPr>
            <a:r>
              <a:rPr lang="en-US" sz="1400" kern="0">
                <a:solidFill>
                  <a:srgbClr val="333C42"/>
                </a:solidFill>
                <a:ea typeface="Open Sans"/>
                <a:cs typeface="Open Sans"/>
              </a:rPr>
              <a:t>Engineering representative</a:t>
            </a:r>
          </a:p>
        </p:txBody>
      </p:sp>
      <p:sp>
        <p:nvSpPr>
          <p:cNvPr id="2070" name="TextBox 2069">
            <a:extLst>
              <a:ext uri="{FF2B5EF4-FFF2-40B4-BE49-F238E27FC236}">
                <a16:creationId xmlns:a16="http://schemas.microsoft.com/office/drawing/2014/main" id="{161D07A3-2E85-9DC8-7313-10ECD287D51C}"/>
              </a:ext>
            </a:extLst>
          </p:cNvPr>
          <p:cNvSpPr txBox="1"/>
          <p:nvPr/>
        </p:nvSpPr>
        <p:spPr>
          <a:xfrm>
            <a:off x="6361719" y="4217364"/>
            <a:ext cx="1491545" cy="584775"/>
          </a:xfrm>
          <a:prstGeom prst="rect">
            <a:avLst/>
          </a:prstGeom>
          <a:noFill/>
        </p:spPr>
        <p:txBody>
          <a:bodyPr wrap="square" lIns="91440" tIns="45720" rIns="91440" bIns="45720" rtlCol="0" anchor="t">
            <a:spAutoFit/>
          </a:bodyPr>
          <a:lstStyle/>
          <a:p>
            <a:pPr>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Meeting duration</a:t>
            </a:r>
          </a:p>
        </p:txBody>
      </p:sp>
      <p:sp>
        <p:nvSpPr>
          <p:cNvPr id="2071" name="TextBox 2070">
            <a:extLst>
              <a:ext uri="{FF2B5EF4-FFF2-40B4-BE49-F238E27FC236}">
                <a16:creationId xmlns:a16="http://schemas.microsoft.com/office/drawing/2014/main" id="{6F2E3CA1-0040-CAEB-3911-7D31CAD84B85}"/>
              </a:ext>
            </a:extLst>
          </p:cNvPr>
          <p:cNvSpPr txBox="1"/>
          <p:nvPr/>
        </p:nvSpPr>
        <p:spPr>
          <a:xfrm>
            <a:off x="7877639" y="4204625"/>
            <a:ext cx="3488526" cy="738664"/>
          </a:xfrm>
          <a:prstGeom prst="rect">
            <a:avLst/>
          </a:prstGeom>
          <a:noFill/>
        </p:spPr>
        <p:txBody>
          <a:bodyPr wrap="square" lIns="91440" tIns="45720" rIns="91440" bIns="45720" rtlCol="0" anchor="t">
            <a:spAutoFit/>
          </a:bodyPr>
          <a:lstStyle/>
          <a:p>
            <a:pPr>
              <a:defRPr/>
            </a:pPr>
            <a:r>
              <a:rPr lang="en-US" sz="1400" kern="0">
                <a:solidFill>
                  <a:srgbClr val="333C42"/>
                </a:solidFill>
                <a:ea typeface="Open Sans"/>
                <a:cs typeface="Open Sans"/>
              </a:rPr>
              <a:t>2X meeting per day:  8.00 </a:t>
            </a:r>
            <a:r>
              <a:rPr lang="en-US" sz="1400" kern="0" err="1">
                <a:solidFill>
                  <a:srgbClr val="333C42"/>
                </a:solidFill>
                <a:ea typeface="Open Sans"/>
                <a:cs typeface="Open Sans"/>
              </a:rPr>
              <a:t>hrs</a:t>
            </a:r>
            <a:r>
              <a:rPr lang="en-US" sz="1400" kern="0">
                <a:solidFill>
                  <a:srgbClr val="333C42"/>
                </a:solidFill>
                <a:ea typeface="Open Sans"/>
                <a:cs typeface="Open Sans"/>
              </a:rPr>
              <a:t> CST</a:t>
            </a:r>
          </a:p>
          <a:p>
            <a:pPr>
              <a:defRPr/>
            </a:pPr>
            <a:r>
              <a:rPr lang="en-US" sz="1400" kern="0">
                <a:solidFill>
                  <a:srgbClr val="333C42"/>
                </a:solidFill>
                <a:ea typeface="Open Sans"/>
                <a:cs typeface="Open Sans"/>
              </a:rPr>
              <a:t>                                   15.30 </a:t>
            </a:r>
            <a:r>
              <a:rPr lang="en-US" sz="1400" kern="0" err="1">
                <a:solidFill>
                  <a:srgbClr val="333C42"/>
                </a:solidFill>
                <a:ea typeface="Open Sans"/>
                <a:cs typeface="Open Sans"/>
              </a:rPr>
              <a:t>hrs</a:t>
            </a:r>
            <a:r>
              <a:rPr lang="en-US" sz="1400" kern="0">
                <a:solidFill>
                  <a:srgbClr val="333C42"/>
                </a:solidFill>
                <a:ea typeface="Open Sans"/>
                <a:cs typeface="Open Sans"/>
              </a:rPr>
              <a:t> CST </a:t>
            </a:r>
          </a:p>
          <a:p>
            <a:pPr>
              <a:defRPr/>
            </a:pPr>
            <a:r>
              <a:rPr lang="en-US" sz="1400" kern="0">
                <a:solidFill>
                  <a:srgbClr val="333C42"/>
                </a:solidFill>
                <a:ea typeface="Open Sans"/>
                <a:cs typeface="Open Sans"/>
              </a:rPr>
              <a:t>30 min each meeting </a:t>
            </a:r>
          </a:p>
        </p:txBody>
      </p:sp>
      <p:sp>
        <p:nvSpPr>
          <p:cNvPr id="2072" name="TextBox 2071">
            <a:extLst>
              <a:ext uri="{FF2B5EF4-FFF2-40B4-BE49-F238E27FC236}">
                <a16:creationId xmlns:a16="http://schemas.microsoft.com/office/drawing/2014/main" id="{2532E895-159A-5136-2A77-E911B1E36ED8}"/>
              </a:ext>
            </a:extLst>
          </p:cNvPr>
          <p:cNvSpPr txBox="1"/>
          <p:nvPr/>
        </p:nvSpPr>
        <p:spPr>
          <a:xfrm>
            <a:off x="6323841" y="2426946"/>
            <a:ext cx="2111688" cy="584775"/>
          </a:xfrm>
          <a:prstGeom prst="rect">
            <a:avLst/>
          </a:prstGeom>
          <a:noFill/>
        </p:spPr>
        <p:txBody>
          <a:bodyPr wrap="square" lIns="91440" tIns="45720" rIns="91440" bIns="45720" rtlCol="0" anchor="t">
            <a:spAutoFit/>
          </a:bodyPr>
          <a:lstStyle/>
          <a:p>
            <a:pPr>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Meeting Objectives</a:t>
            </a:r>
          </a:p>
        </p:txBody>
      </p:sp>
      <p:sp>
        <p:nvSpPr>
          <p:cNvPr id="2073" name="TextBox 2072">
            <a:extLst>
              <a:ext uri="{FF2B5EF4-FFF2-40B4-BE49-F238E27FC236}">
                <a16:creationId xmlns:a16="http://schemas.microsoft.com/office/drawing/2014/main" id="{E2F235B8-0B59-A47D-8B81-F63922708AD5}"/>
              </a:ext>
            </a:extLst>
          </p:cNvPr>
          <p:cNvSpPr txBox="1"/>
          <p:nvPr/>
        </p:nvSpPr>
        <p:spPr>
          <a:xfrm>
            <a:off x="7795425" y="2411875"/>
            <a:ext cx="4041233" cy="160043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en-US" sz="1400" kern="0">
                <a:solidFill>
                  <a:srgbClr val="333C42"/>
                </a:solidFill>
                <a:ea typeface="Open Sans"/>
                <a:cs typeface="Open Sans"/>
              </a:rPr>
              <a:t>Escalation of top issues (MMARs / SAIs)</a:t>
            </a:r>
          </a:p>
          <a:p>
            <a:pPr marL="171450" indent="-171450">
              <a:buFont typeface="Arial" panose="020B0604020202020204" pitchFamily="34" charset="0"/>
              <a:buChar char="•"/>
              <a:defRPr/>
            </a:pPr>
            <a:r>
              <a:rPr lang="en-US" sz="1400" kern="0">
                <a:solidFill>
                  <a:srgbClr val="333C42"/>
                </a:solidFill>
                <a:ea typeface="Open Sans"/>
                <a:cs typeface="Open Sans"/>
              </a:rPr>
              <a:t>Provide critical events status from SCIS / CC to plants</a:t>
            </a:r>
          </a:p>
          <a:p>
            <a:pPr marL="171450" indent="-171450">
              <a:buFont typeface="Arial" panose="020B0604020202020204" pitchFamily="34" charset="0"/>
              <a:buChar char="•"/>
              <a:defRPr/>
            </a:pPr>
            <a:r>
              <a:rPr lang="en-US" sz="1400" kern="0">
                <a:solidFill>
                  <a:srgbClr val="333C42"/>
                </a:solidFill>
                <a:ea typeface="Open Sans"/>
                <a:cs typeface="Open Sans"/>
              </a:rPr>
              <a:t>Request support to other areas (Engineering / Logistics / Deviations)</a:t>
            </a:r>
          </a:p>
          <a:p>
            <a:pPr marL="171450" indent="-171450">
              <a:buFont typeface="Arial" panose="020B0604020202020204" pitchFamily="34" charset="0"/>
              <a:buChar char="•"/>
              <a:defRPr/>
            </a:pPr>
            <a:r>
              <a:rPr lang="en-US" sz="1400" kern="0">
                <a:solidFill>
                  <a:srgbClr val="333C42"/>
                </a:solidFill>
                <a:ea typeface="Open Sans"/>
                <a:cs typeface="Open Sans"/>
              </a:rPr>
              <a:t>Receive feedback from plant regarding impacts and severity from an escalation event   </a:t>
            </a:r>
          </a:p>
        </p:txBody>
      </p:sp>
      <p:sp>
        <p:nvSpPr>
          <p:cNvPr id="2077" name="Title 2">
            <a:extLst>
              <a:ext uri="{FF2B5EF4-FFF2-40B4-BE49-F238E27FC236}">
                <a16:creationId xmlns:a16="http://schemas.microsoft.com/office/drawing/2014/main" id="{8E522D7E-3774-D9A9-A3AA-27AABC473CF6}"/>
              </a:ext>
            </a:extLst>
          </p:cNvPr>
          <p:cNvSpPr txBox="1">
            <a:spLocks/>
          </p:cNvSpPr>
          <p:nvPr/>
        </p:nvSpPr>
        <p:spPr>
          <a:xfrm>
            <a:off x="272626" y="107593"/>
            <a:ext cx="6070470" cy="865082"/>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all" spc="0" normalizeH="0" baseline="0" noProof="0">
                <a:ln>
                  <a:noFill/>
                </a:ln>
                <a:solidFill>
                  <a:srgbClr val="333C42"/>
                </a:solidFill>
                <a:effectLst/>
                <a:uLnTx/>
                <a:uFillTx/>
                <a:latin typeface="INTL Headline Office" pitchFamily="2" charset="0"/>
                <a:ea typeface="INTL Headline Office" pitchFamily="2" charset="0"/>
                <a:cs typeface="INTL Headline Office" pitchFamily="2" charset="0"/>
              </a:rPr>
              <a:t>Level 3</a:t>
            </a:r>
            <a:br>
              <a:rPr kumimoji="0" lang="en-US" sz="1800" b="0" i="0" u="none" strike="noStrike" kern="1200" cap="all" spc="0" normalizeH="0" baseline="0" noProof="0">
                <a:ln>
                  <a:noFill/>
                </a:ln>
                <a:solidFill>
                  <a:srgbClr val="333C42"/>
                </a:solidFill>
                <a:effectLst/>
                <a:uLnTx/>
                <a:uFillTx/>
                <a:latin typeface="INTL Headline Office" pitchFamily="2" charset="0"/>
                <a:ea typeface="INTL Headline Office" pitchFamily="2" charset="0"/>
                <a:cs typeface="INTL Headline Office" pitchFamily="2" charset="0"/>
              </a:rPr>
            </a:br>
            <a:r>
              <a:rPr kumimoji="0" lang="en-US" sz="1800" b="0" i="0" u="none" strike="noStrike" kern="1200" cap="all" spc="0" normalizeH="0" baseline="0" noProof="0">
                <a:ln>
                  <a:noFill/>
                </a:ln>
                <a:solidFill>
                  <a:srgbClr val="333C42"/>
                </a:solidFill>
                <a:effectLst/>
                <a:uLnTx/>
                <a:uFillTx/>
                <a:latin typeface="INTL Headline Office" pitchFamily="2" charset="0"/>
                <a:ea typeface="INTL Headline Office" pitchFamily="2" charset="0"/>
                <a:cs typeface="INTL Headline Office" pitchFamily="2" charset="0"/>
              </a:rPr>
              <a:t>SCIS </a:t>
            </a:r>
            <a:r>
              <a:rPr kumimoji="0" lang="en-US" sz="1800" b="0" i="0" u="none" strike="noStrike" kern="1200" cap="none" spc="0" normalizeH="0" baseline="0" noProof="0">
                <a:ln>
                  <a:noFill/>
                </a:ln>
                <a:solidFill>
                  <a:srgbClr val="FFFFFF">
                    <a:lumMod val="65000"/>
                  </a:srgbClr>
                </a:solidFill>
                <a:effectLst/>
                <a:uLnTx/>
                <a:uFillTx/>
                <a:latin typeface="INTL Headline Office" pitchFamily="2" charset="0"/>
                <a:ea typeface="INTL Headline Office" pitchFamily="2" charset="0"/>
                <a:cs typeface="INTL Headline Office" pitchFamily="2" charset="0"/>
              </a:rPr>
              <a:t>| Killer Bee Meeting Structure</a:t>
            </a:r>
            <a:endParaRPr kumimoji="0" lang="en-US" sz="1800" b="0" i="0" u="none" strike="noStrike" kern="1200" cap="none" spc="0" normalizeH="0" baseline="0" noProof="0">
              <a:ln>
                <a:noFill/>
              </a:ln>
              <a:solidFill>
                <a:srgbClr val="0062A2"/>
              </a:solidFill>
              <a:effectLst/>
              <a:uLnTx/>
              <a:uFillTx/>
              <a:latin typeface="INTL Headline Office" pitchFamily="2" charset="0"/>
              <a:ea typeface="INTL Headline Office" pitchFamily="2" charset="0"/>
              <a:cs typeface="INTL Headline Office" pitchFamily="2" charset="0"/>
            </a:endParaRPr>
          </a:p>
        </p:txBody>
      </p:sp>
      <p:grpSp>
        <p:nvGrpSpPr>
          <p:cNvPr id="76" name="Group 75">
            <a:extLst>
              <a:ext uri="{FF2B5EF4-FFF2-40B4-BE49-F238E27FC236}">
                <a16:creationId xmlns:a16="http://schemas.microsoft.com/office/drawing/2014/main" id="{9CFB0BA9-DA2E-35ED-B59B-693203CFA196}"/>
              </a:ext>
            </a:extLst>
          </p:cNvPr>
          <p:cNvGrpSpPr/>
          <p:nvPr/>
        </p:nvGrpSpPr>
        <p:grpSpPr>
          <a:xfrm>
            <a:off x="528350" y="2715618"/>
            <a:ext cx="5620531" cy="2487873"/>
            <a:chOff x="6231563" y="2845225"/>
            <a:chExt cx="5620531" cy="2487873"/>
          </a:xfrm>
        </p:grpSpPr>
        <p:pic>
          <p:nvPicPr>
            <p:cNvPr id="2074" name="Picture 2073" descr="Graphical user interface, application&#10;&#10;Description automatically generated">
              <a:extLst>
                <a:ext uri="{FF2B5EF4-FFF2-40B4-BE49-F238E27FC236}">
                  <a16:creationId xmlns:a16="http://schemas.microsoft.com/office/drawing/2014/main" id="{1092E3B0-641C-BC0A-778E-E0ACCF611181}"/>
                </a:ext>
              </a:extLst>
            </p:cNvPr>
            <p:cNvPicPr>
              <a:picLocks noChangeAspect="1"/>
            </p:cNvPicPr>
            <p:nvPr/>
          </p:nvPicPr>
          <p:blipFill rotWithShape="1">
            <a:blip r:embed="rId8">
              <a:extLst>
                <a:ext uri="{28A0092B-C50C-407E-A947-70E740481C1C}">
                  <a14:useLocalDpi xmlns:a14="http://schemas.microsoft.com/office/drawing/2010/main" val="0"/>
                </a:ext>
              </a:extLst>
            </a:blip>
            <a:srcRect l="34095" t="27301" r="49871" b="50863"/>
            <a:stretch/>
          </p:blipFill>
          <p:spPr>
            <a:xfrm>
              <a:off x="8881385" y="3772080"/>
              <a:ext cx="331325" cy="414466"/>
            </a:xfrm>
            <a:prstGeom prst="rect">
              <a:avLst/>
            </a:prstGeom>
          </p:spPr>
        </p:pic>
        <p:sp>
          <p:nvSpPr>
            <p:cNvPr id="2075" name="TextBox 2074">
              <a:extLst>
                <a:ext uri="{FF2B5EF4-FFF2-40B4-BE49-F238E27FC236}">
                  <a16:creationId xmlns:a16="http://schemas.microsoft.com/office/drawing/2014/main" id="{856064E2-88AE-EFDB-3E50-5D087F9CAA6B}"/>
                </a:ext>
              </a:extLst>
            </p:cNvPr>
            <p:cNvSpPr txBox="1"/>
            <p:nvPr/>
          </p:nvSpPr>
          <p:spPr>
            <a:xfrm>
              <a:off x="8565839" y="4198660"/>
              <a:ext cx="951251" cy="19589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rgbClr val="333C42"/>
                  </a:solidFill>
                  <a:effectLst/>
                  <a:uLnTx/>
                  <a:uFillTx/>
                  <a:latin typeface="Avenir Next LT Pro"/>
                </a:rPr>
                <a:t>Supply Chain Improvement Services</a:t>
              </a:r>
            </a:p>
          </p:txBody>
        </p:sp>
        <p:pic>
          <p:nvPicPr>
            <p:cNvPr id="2076" name="Picture 2075" descr="Graphical user interface, application&#10;&#10;Description automatically generated">
              <a:extLst>
                <a:ext uri="{FF2B5EF4-FFF2-40B4-BE49-F238E27FC236}">
                  <a16:creationId xmlns:a16="http://schemas.microsoft.com/office/drawing/2014/main" id="{2573CAEE-8530-1D4E-9FEA-CA70E5338B9E}"/>
                </a:ext>
              </a:extLst>
            </p:cNvPr>
            <p:cNvPicPr>
              <a:picLocks noChangeAspect="1"/>
            </p:cNvPicPr>
            <p:nvPr/>
          </p:nvPicPr>
          <p:blipFill rotWithShape="1">
            <a:blip r:embed="rId8">
              <a:extLst>
                <a:ext uri="{28A0092B-C50C-407E-A947-70E740481C1C}">
                  <a14:useLocalDpi xmlns:a14="http://schemas.microsoft.com/office/drawing/2010/main" val="0"/>
                </a:ext>
              </a:extLst>
            </a:blip>
            <a:srcRect l="34526" t="6170" r="50391" b="76271"/>
            <a:stretch/>
          </p:blipFill>
          <p:spPr>
            <a:xfrm>
              <a:off x="6635101" y="3470436"/>
              <a:ext cx="336269" cy="359607"/>
            </a:xfrm>
            <a:prstGeom prst="rect">
              <a:avLst/>
            </a:prstGeom>
          </p:spPr>
        </p:pic>
        <p:sp>
          <p:nvSpPr>
            <p:cNvPr id="2078" name="TextBox 2077">
              <a:extLst>
                <a:ext uri="{FF2B5EF4-FFF2-40B4-BE49-F238E27FC236}">
                  <a16:creationId xmlns:a16="http://schemas.microsoft.com/office/drawing/2014/main" id="{430478F6-9B96-9927-02BB-59C7A9D00B43}"/>
                </a:ext>
              </a:extLst>
            </p:cNvPr>
            <p:cNvSpPr txBox="1"/>
            <p:nvPr/>
          </p:nvSpPr>
          <p:spPr>
            <a:xfrm>
              <a:off x="6403605" y="3889332"/>
              <a:ext cx="816950" cy="9794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rgbClr val="333C42"/>
                  </a:solidFill>
                  <a:effectLst/>
                  <a:uLnTx/>
                  <a:uFillTx/>
                  <a:latin typeface="Avenir Next LT Pro"/>
                </a:rPr>
                <a:t>Material Planning</a:t>
              </a:r>
            </a:p>
          </p:txBody>
        </p:sp>
        <p:sp>
          <p:nvSpPr>
            <p:cNvPr id="2079" name="TextBox 2078">
              <a:extLst>
                <a:ext uri="{FF2B5EF4-FFF2-40B4-BE49-F238E27FC236}">
                  <a16:creationId xmlns:a16="http://schemas.microsoft.com/office/drawing/2014/main" id="{F99079D2-6F3D-F579-401C-6534C8D93E06}"/>
                </a:ext>
              </a:extLst>
            </p:cNvPr>
            <p:cNvSpPr txBox="1"/>
            <p:nvPr/>
          </p:nvSpPr>
          <p:spPr>
            <a:xfrm>
              <a:off x="10718473" y="4198660"/>
              <a:ext cx="794031" cy="19589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rgbClr val="333C42"/>
                  </a:solidFill>
                  <a:effectLst/>
                  <a:uLnTx/>
                  <a:uFillTx/>
                  <a:latin typeface="Avenir Next LT Pro"/>
                </a:rPr>
                <a:t>Command Center Manager</a:t>
              </a:r>
            </a:p>
          </p:txBody>
        </p:sp>
        <p:pic>
          <p:nvPicPr>
            <p:cNvPr id="65" name="Picture 64">
              <a:extLst>
                <a:ext uri="{FF2B5EF4-FFF2-40B4-BE49-F238E27FC236}">
                  <a16:creationId xmlns:a16="http://schemas.microsoft.com/office/drawing/2014/main" id="{D551406D-6783-2370-333C-D8F126BE48CA}"/>
                </a:ext>
              </a:extLst>
            </p:cNvPr>
            <p:cNvPicPr>
              <a:picLocks noChangeAspect="1"/>
            </p:cNvPicPr>
            <p:nvPr/>
          </p:nvPicPr>
          <p:blipFill rotWithShape="1">
            <a:blip r:embed="rId9"/>
            <a:srcRect l="52430" t="29579" r="42681" b="60914"/>
            <a:stretch/>
          </p:blipFill>
          <p:spPr>
            <a:xfrm>
              <a:off x="10947117" y="3813076"/>
              <a:ext cx="343736" cy="330810"/>
            </a:xfrm>
            <a:prstGeom prst="rect">
              <a:avLst/>
            </a:prstGeom>
          </p:spPr>
        </p:pic>
        <p:sp>
          <p:nvSpPr>
            <p:cNvPr id="73" name="Arrow: Down 72">
              <a:extLst>
                <a:ext uri="{FF2B5EF4-FFF2-40B4-BE49-F238E27FC236}">
                  <a16:creationId xmlns:a16="http://schemas.microsoft.com/office/drawing/2014/main" id="{D53C4C95-0C27-C756-8A3F-567243905C1E}"/>
                </a:ext>
              </a:extLst>
            </p:cNvPr>
            <p:cNvSpPr/>
            <p:nvPr/>
          </p:nvSpPr>
          <p:spPr>
            <a:xfrm rot="16200000">
              <a:off x="9886758" y="3741367"/>
              <a:ext cx="414465" cy="968145"/>
            </a:xfrm>
            <a:prstGeom prst="downArrow">
              <a:avLst/>
            </a:prstGeom>
            <a:solidFill>
              <a:srgbClr val="415E30">
                <a:lumMod val="60000"/>
                <a:lumOff val="40000"/>
              </a:srgbClr>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venir Next LT Pro"/>
                  <a:ea typeface="+mn-ea"/>
                  <a:cs typeface="+mn-cs"/>
                </a:rPr>
                <a:t>Escalation</a:t>
              </a:r>
            </a:p>
          </p:txBody>
        </p:sp>
        <p:sp>
          <p:nvSpPr>
            <p:cNvPr id="75" name="Rectangle: Rounded Corners 74">
              <a:extLst>
                <a:ext uri="{FF2B5EF4-FFF2-40B4-BE49-F238E27FC236}">
                  <a16:creationId xmlns:a16="http://schemas.microsoft.com/office/drawing/2014/main" id="{7373629B-2131-46F2-178E-4057E39C54A2}"/>
                </a:ext>
              </a:extLst>
            </p:cNvPr>
            <p:cNvSpPr/>
            <p:nvPr/>
          </p:nvSpPr>
          <p:spPr>
            <a:xfrm>
              <a:off x="8547534" y="3688712"/>
              <a:ext cx="3229354" cy="1305290"/>
            </a:xfrm>
            <a:prstGeom prst="roundRect">
              <a:avLst/>
            </a:prstGeom>
            <a:noFill/>
            <a:ln w="28575" cap="flat" cmpd="sng" algn="ctr">
              <a:solidFill>
                <a:srgbClr val="FFFFFF">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77" name="TextBox 76">
              <a:extLst>
                <a:ext uri="{FF2B5EF4-FFF2-40B4-BE49-F238E27FC236}">
                  <a16:creationId xmlns:a16="http://schemas.microsoft.com/office/drawing/2014/main" id="{EC9D3C79-165B-C495-4C32-E8B02B1C4819}"/>
                </a:ext>
              </a:extLst>
            </p:cNvPr>
            <p:cNvSpPr txBox="1"/>
            <p:nvPr/>
          </p:nvSpPr>
          <p:spPr>
            <a:xfrm>
              <a:off x="7463133" y="3274498"/>
              <a:ext cx="2915976" cy="261610"/>
            </a:xfrm>
            <a:prstGeom prst="rect">
              <a:avLst/>
            </a:prstGeom>
            <a:noFill/>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62A2"/>
                  </a:solidFill>
                  <a:effectLst/>
                  <a:uLnTx/>
                  <a:uFillTx/>
                </a:rPr>
                <a:t>Escalation event (MMAR / SAI)</a:t>
              </a:r>
              <a:endParaRPr kumimoji="0" lang="en-US" sz="1100" b="0" i="0" u="none" strike="noStrike" kern="0" cap="none" spc="0" normalizeH="0" baseline="0" noProof="0">
                <a:ln>
                  <a:noFill/>
                </a:ln>
                <a:solidFill>
                  <a:srgbClr val="333C42"/>
                </a:solidFill>
                <a:effectLst/>
                <a:uLnTx/>
                <a:uFillTx/>
              </a:endParaRPr>
            </a:p>
          </p:txBody>
        </p:sp>
        <p:sp>
          <p:nvSpPr>
            <p:cNvPr id="78" name="TextBox 77">
              <a:extLst>
                <a:ext uri="{FF2B5EF4-FFF2-40B4-BE49-F238E27FC236}">
                  <a16:creationId xmlns:a16="http://schemas.microsoft.com/office/drawing/2014/main" id="{61937004-1AC5-7E01-5414-3791BD19FFD6}"/>
                </a:ext>
              </a:extLst>
            </p:cNvPr>
            <p:cNvSpPr txBox="1"/>
            <p:nvPr/>
          </p:nvSpPr>
          <p:spPr>
            <a:xfrm>
              <a:off x="6622766" y="4749260"/>
              <a:ext cx="347450" cy="9794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rgbClr val="333C42"/>
                  </a:solidFill>
                  <a:effectLst/>
                  <a:uLnTx/>
                  <a:uFillTx/>
                  <a:latin typeface="Avenir Next LT Pro"/>
                </a:rPr>
                <a:t>Supplier</a:t>
              </a:r>
            </a:p>
          </p:txBody>
        </p:sp>
        <p:pic>
          <p:nvPicPr>
            <p:cNvPr id="79" name="Picture 78">
              <a:extLst>
                <a:ext uri="{FF2B5EF4-FFF2-40B4-BE49-F238E27FC236}">
                  <a16:creationId xmlns:a16="http://schemas.microsoft.com/office/drawing/2014/main" id="{B88C84CA-3446-4AA0-D297-4C8ECB78E035}"/>
                </a:ext>
              </a:extLst>
            </p:cNvPr>
            <p:cNvPicPr>
              <a:picLocks noChangeAspect="1"/>
            </p:cNvPicPr>
            <p:nvPr/>
          </p:nvPicPr>
          <p:blipFill rotWithShape="1">
            <a:blip r:embed="rId10"/>
            <a:srcRect t="87163" b="5274"/>
            <a:stretch/>
          </p:blipFill>
          <p:spPr>
            <a:xfrm>
              <a:off x="6533100" y="4386234"/>
              <a:ext cx="527786" cy="311343"/>
            </a:xfrm>
            <a:prstGeom prst="rect">
              <a:avLst/>
            </a:prstGeom>
          </p:spPr>
        </p:pic>
        <p:pic>
          <p:nvPicPr>
            <p:cNvPr id="80" name="Picture 6" descr="Tada Cognitive Solutions Named a 2021 'Cool Vendor' by Gartner">
              <a:extLst>
                <a:ext uri="{FF2B5EF4-FFF2-40B4-BE49-F238E27FC236}">
                  <a16:creationId xmlns:a16="http://schemas.microsoft.com/office/drawing/2014/main" id="{04A3A647-D19F-EBA1-E60C-5E492B3ED6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35942" b="-637"/>
            <a:stretch/>
          </p:blipFill>
          <p:spPr bwMode="auto">
            <a:xfrm>
              <a:off x="7714184" y="4222658"/>
              <a:ext cx="733762" cy="12694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Rounded Corners 80">
              <a:extLst>
                <a:ext uri="{FF2B5EF4-FFF2-40B4-BE49-F238E27FC236}">
                  <a16:creationId xmlns:a16="http://schemas.microsoft.com/office/drawing/2014/main" id="{94CC0968-8D41-271A-BA3B-A703C01C5FD6}"/>
                </a:ext>
              </a:extLst>
            </p:cNvPr>
            <p:cNvSpPr/>
            <p:nvPr/>
          </p:nvSpPr>
          <p:spPr>
            <a:xfrm>
              <a:off x="7328024" y="3533899"/>
              <a:ext cx="4524070" cy="1799199"/>
            </a:xfrm>
            <a:prstGeom prst="roundRect">
              <a:avLst/>
            </a:prstGeom>
            <a:noFill/>
            <a:ln w="28575" cap="flat" cmpd="sng" algn="ctr">
              <a:solidFill>
                <a:srgbClr val="FFFFFF">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82" name="Arrow: Down 81">
              <a:extLst>
                <a:ext uri="{FF2B5EF4-FFF2-40B4-BE49-F238E27FC236}">
                  <a16:creationId xmlns:a16="http://schemas.microsoft.com/office/drawing/2014/main" id="{B5C6911F-CA01-E69E-7832-CD3F85101BC8}"/>
                </a:ext>
              </a:extLst>
            </p:cNvPr>
            <p:cNvSpPr/>
            <p:nvPr/>
          </p:nvSpPr>
          <p:spPr>
            <a:xfrm rot="16200000">
              <a:off x="6856339" y="3711922"/>
              <a:ext cx="386108" cy="1130402"/>
            </a:xfrm>
            <a:prstGeom prst="downArrow">
              <a:avLst/>
            </a:prstGeom>
            <a:solidFill>
              <a:srgbClr val="415E30">
                <a:lumMod val="60000"/>
                <a:lumOff val="40000"/>
              </a:srgbClr>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venir Next LT Pro"/>
                  <a:ea typeface="+mn-ea"/>
                  <a:cs typeface="+mn-cs"/>
                </a:rPr>
                <a:t>Escalation</a:t>
              </a:r>
            </a:p>
          </p:txBody>
        </p:sp>
        <p:sp>
          <p:nvSpPr>
            <p:cNvPr id="83" name="TextBox 82">
              <a:extLst>
                <a:ext uri="{FF2B5EF4-FFF2-40B4-BE49-F238E27FC236}">
                  <a16:creationId xmlns:a16="http://schemas.microsoft.com/office/drawing/2014/main" id="{ECF13526-B6CD-D466-3B51-170C74402BEA}"/>
                </a:ext>
              </a:extLst>
            </p:cNvPr>
            <p:cNvSpPr txBox="1"/>
            <p:nvPr/>
          </p:nvSpPr>
          <p:spPr>
            <a:xfrm>
              <a:off x="8964932" y="4734497"/>
              <a:ext cx="2401947" cy="430887"/>
            </a:xfrm>
            <a:prstGeom prst="rect">
              <a:avLst/>
            </a:prstGeom>
            <a:solidFill>
              <a:srgbClr val="FFFFFF"/>
            </a:solidFill>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D4383"/>
                  </a:solidFill>
                  <a:effectLst/>
                  <a:uLnTx/>
                  <a:uFillTx/>
                  <a:latin typeface="Avenir Next LT Pro"/>
                </a:rPr>
                <a:t>Communication of critical escalation events</a:t>
              </a:r>
            </a:p>
          </p:txBody>
        </p:sp>
        <p:grpSp>
          <p:nvGrpSpPr>
            <p:cNvPr id="84" name="Group 83">
              <a:extLst>
                <a:ext uri="{FF2B5EF4-FFF2-40B4-BE49-F238E27FC236}">
                  <a16:creationId xmlns:a16="http://schemas.microsoft.com/office/drawing/2014/main" id="{DD39D379-2F95-4736-177F-714CE513C8F8}"/>
                </a:ext>
              </a:extLst>
            </p:cNvPr>
            <p:cNvGrpSpPr/>
            <p:nvPr/>
          </p:nvGrpSpPr>
          <p:grpSpPr>
            <a:xfrm>
              <a:off x="8783676" y="4642978"/>
              <a:ext cx="647922" cy="598356"/>
              <a:chOff x="7193353" y="3575061"/>
              <a:chExt cx="1077354" cy="995010"/>
            </a:xfrm>
          </p:grpSpPr>
          <p:sp>
            <p:nvSpPr>
              <p:cNvPr id="90" name="Oval 89">
                <a:extLst>
                  <a:ext uri="{FF2B5EF4-FFF2-40B4-BE49-F238E27FC236}">
                    <a16:creationId xmlns:a16="http://schemas.microsoft.com/office/drawing/2014/main" id="{42F5A45E-7FF6-7835-90E3-1C3DAD50E1B3}"/>
                  </a:ext>
                </a:extLst>
              </p:cNvPr>
              <p:cNvSpPr/>
              <p:nvPr/>
            </p:nvSpPr>
            <p:spPr>
              <a:xfrm>
                <a:off x="7193353" y="3575061"/>
                <a:ext cx="1077354" cy="995010"/>
              </a:xfrm>
              <a:prstGeom prst="ellipse">
                <a:avLst/>
              </a:prstGeom>
              <a:solidFill>
                <a:srgbClr val="FFFFFF"/>
              </a:solidFill>
              <a:ln w="28575" cap="flat" cmpd="sng" algn="ctr">
                <a:solidFill>
                  <a:srgbClr val="019ADD"/>
                </a:solidFill>
                <a:prstDash val="solid"/>
                <a:miter lim="800000"/>
              </a:ln>
              <a:effectLst>
                <a:outerShdw blurRad="698500" dist="698500" dir="10800000" algn="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333C42"/>
                  </a:solidFill>
                  <a:effectLst/>
                  <a:uLnTx/>
                  <a:uFillTx/>
                  <a:latin typeface="Avenir Next LT Pro"/>
                  <a:ea typeface="+mn-ea"/>
                  <a:cs typeface="+mn-cs"/>
                </a:endParaRPr>
              </a:p>
            </p:txBody>
          </p:sp>
          <p:sp>
            <p:nvSpPr>
              <p:cNvPr id="93" name="TextBox 92">
                <a:extLst>
                  <a:ext uri="{FF2B5EF4-FFF2-40B4-BE49-F238E27FC236}">
                    <a16:creationId xmlns:a16="http://schemas.microsoft.com/office/drawing/2014/main" id="{09D972B6-AF62-22E4-24CB-BCBF9D9A858D}"/>
                  </a:ext>
                </a:extLst>
              </p:cNvPr>
              <p:cNvSpPr txBox="1"/>
              <p:nvPr/>
            </p:nvSpPr>
            <p:spPr>
              <a:xfrm>
                <a:off x="7367119" y="3746859"/>
                <a:ext cx="754172" cy="460623"/>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900" b="1" i="0" u="none" strike="noStrike" kern="0" cap="none" spc="0" normalizeH="0" baseline="0" noProof="0">
                    <a:ln>
                      <a:noFill/>
                    </a:ln>
                    <a:solidFill>
                      <a:srgbClr val="0070C0"/>
                    </a:solidFill>
                    <a:effectLst/>
                    <a:uLnTx/>
                    <a:uFillTx/>
                    <a:latin typeface="Avenir Next LT Pro"/>
                    <a:cs typeface="Segoe UI" panose="020B0502040204020203" pitchFamily="34" charset="0"/>
                  </a:rPr>
                  <a:t>Killer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900" b="1" i="0" u="none" strike="noStrike" kern="0" cap="none" spc="0" normalizeH="0" baseline="0" noProof="0">
                    <a:ln>
                      <a:noFill/>
                    </a:ln>
                    <a:solidFill>
                      <a:srgbClr val="0070C0"/>
                    </a:solidFill>
                    <a:effectLst/>
                    <a:uLnTx/>
                    <a:uFillTx/>
                    <a:latin typeface="Avenir Next LT Pro"/>
                    <a:cs typeface="Segoe UI" panose="020B0502040204020203" pitchFamily="34" charset="0"/>
                  </a:rPr>
                  <a:t>Bee</a:t>
                </a:r>
              </a:p>
            </p:txBody>
          </p:sp>
          <p:pic>
            <p:nvPicPr>
              <p:cNvPr id="95" name="Picture 94">
                <a:hlinkClick r:id="" action="ppaction://noaction"/>
                <a:extLst>
                  <a:ext uri="{FF2B5EF4-FFF2-40B4-BE49-F238E27FC236}">
                    <a16:creationId xmlns:a16="http://schemas.microsoft.com/office/drawing/2014/main" id="{E7FA1F67-6CF4-66D5-E585-B2549640D54F}"/>
                  </a:ext>
                </a:extLst>
              </p:cNvPr>
              <p:cNvPicPr>
                <a:picLocks noChangeAspect="1"/>
              </p:cNvPicPr>
              <p:nvPr/>
            </p:nvPicPr>
            <p:blipFill>
              <a:blip r:embed="rId12">
                <a:duotone>
                  <a:srgbClr val="0062A2">
                    <a:shade val="45000"/>
                    <a:satMod val="135000"/>
                  </a:srgbClr>
                  <a:prstClr val="white"/>
                </a:duotone>
              </a:blip>
              <a:stretch>
                <a:fillRect/>
              </a:stretch>
            </p:blipFill>
            <p:spPr>
              <a:xfrm>
                <a:off x="7582879" y="4196772"/>
                <a:ext cx="317832" cy="293539"/>
              </a:xfrm>
              <a:prstGeom prst="rect">
                <a:avLst/>
              </a:prstGeom>
            </p:spPr>
          </p:pic>
        </p:grpSp>
        <p:sp>
          <p:nvSpPr>
            <p:cNvPr id="89" name="Rectangle: Rounded Corners 88">
              <a:extLst>
                <a:ext uri="{FF2B5EF4-FFF2-40B4-BE49-F238E27FC236}">
                  <a16:creationId xmlns:a16="http://schemas.microsoft.com/office/drawing/2014/main" id="{BEA2F873-3F64-98AB-FCEF-549D7E1FFCC7}"/>
                </a:ext>
              </a:extLst>
            </p:cNvPr>
            <p:cNvSpPr/>
            <p:nvPr/>
          </p:nvSpPr>
          <p:spPr>
            <a:xfrm>
              <a:off x="6231563" y="2845225"/>
              <a:ext cx="3498103" cy="417159"/>
            </a:xfrm>
            <a:prstGeom prst="roundRect">
              <a:avLst>
                <a:gd name="adj" fmla="val 50000"/>
              </a:avLst>
            </a:prstGeom>
            <a:solidFill>
              <a:srgbClr val="415E30"/>
            </a:solidFill>
            <a:ln w="12700" cap="flat" cmpd="sng" algn="ctr">
              <a:noFill/>
              <a:prstDash val="solid"/>
              <a:miter lim="800000"/>
            </a:ln>
            <a:effectLst/>
          </p:spPr>
          <p:txBody>
            <a:bodyPr lIns="162000" tIns="45720" rIns="16200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FFFFFF"/>
                  </a:solidFill>
                  <a:effectLst/>
                  <a:uLnTx/>
                  <a:uFillTx/>
                  <a:latin typeface="INTL Headline"/>
                  <a:ea typeface="Open Sans"/>
                  <a:cs typeface="Open Sans"/>
                </a:rPr>
                <a:t>High level process flow</a:t>
              </a:r>
            </a:p>
          </p:txBody>
        </p:sp>
      </p:grpSp>
      <p:sp>
        <p:nvSpPr>
          <p:cNvPr id="288" name="TextBox 287">
            <a:extLst>
              <a:ext uri="{FF2B5EF4-FFF2-40B4-BE49-F238E27FC236}">
                <a16:creationId xmlns:a16="http://schemas.microsoft.com/office/drawing/2014/main" id="{85EE66D2-77C1-F69A-97BA-51A1277BB790}"/>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292" name="TextBox 291">
            <a:extLst>
              <a:ext uri="{FF2B5EF4-FFF2-40B4-BE49-F238E27FC236}">
                <a16:creationId xmlns:a16="http://schemas.microsoft.com/office/drawing/2014/main" id="{E83478EE-A8B2-D943-94EC-ABD330CF545D}"/>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Tree>
    <p:extLst>
      <p:ext uri="{BB962C8B-B14F-4D97-AF65-F5344CB8AC3E}">
        <p14:creationId xmlns:p14="http://schemas.microsoft.com/office/powerpoint/2010/main" val="407184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99617EC-3645-FD5D-66A7-4DD2728019DF}"/>
              </a:ext>
            </a:extLst>
          </p:cNvPr>
          <p:cNvGraphicFramePr>
            <a:graphicFrameLocks noChangeAspect="1"/>
          </p:cNvGraphicFramePr>
          <p:nvPr>
            <p:custDataLst>
              <p:tags r:id="rId1"/>
            </p:custDataLst>
            <p:extLst>
              <p:ext uri="{D42A27DB-BD31-4B8C-83A1-F6EECF244321}">
                <p14:modId xmlns:p14="http://schemas.microsoft.com/office/powerpoint/2010/main" val="2909897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think-cell data - do not delete" hidden="1">
                        <a:extLst>
                          <a:ext uri="{FF2B5EF4-FFF2-40B4-BE49-F238E27FC236}">
                            <a16:creationId xmlns:a16="http://schemas.microsoft.com/office/drawing/2014/main" id="{599617EC-3645-FD5D-66A7-4DD2728019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2">
            <a:extLst>
              <a:ext uri="{FF2B5EF4-FFF2-40B4-BE49-F238E27FC236}">
                <a16:creationId xmlns:a16="http://schemas.microsoft.com/office/drawing/2014/main" id="{74BBD775-3736-9623-CB79-023C16918158}"/>
              </a:ext>
            </a:extLst>
          </p:cNvPr>
          <p:cNvSpPr txBox="1">
            <a:spLocks/>
          </p:cNvSpPr>
          <p:nvPr/>
        </p:nvSpPr>
        <p:spPr>
          <a:xfrm>
            <a:off x="1946966" y="1627805"/>
            <a:ext cx="8826348" cy="4466996"/>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6000">
                <a:solidFill>
                  <a:srgbClr val="FF6600"/>
                </a:solidFill>
              </a:rPr>
              <a:t>Q&amp;A</a:t>
            </a:r>
            <a:r>
              <a:rPr lang="en-US" sz="13800">
                <a:solidFill>
                  <a:srgbClr val="FF6600"/>
                </a:solidFill>
              </a:rPr>
              <a:t>	</a:t>
            </a:r>
            <a:r>
              <a:rPr lang="en-US" sz="13800"/>
              <a:t>	</a:t>
            </a:r>
            <a:br>
              <a:rPr lang="en-US" sz="8000"/>
            </a:br>
            <a:r>
              <a:rPr lang="en-US" sz="8000">
                <a:solidFill>
                  <a:schemeClr val="bg1">
                    <a:lumMod val="65000"/>
                  </a:schemeClr>
                </a:solidFill>
              </a:rPr>
              <a:t>					</a:t>
            </a:r>
          </a:p>
        </p:txBody>
      </p:sp>
      <p:sp>
        <p:nvSpPr>
          <p:cNvPr id="12" name="Title 2">
            <a:extLst>
              <a:ext uri="{FF2B5EF4-FFF2-40B4-BE49-F238E27FC236}">
                <a16:creationId xmlns:a16="http://schemas.microsoft.com/office/drawing/2014/main" id="{587FE98A-41FA-10B3-4D4F-E232962678A5}"/>
              </a:ext>
            </a:extLst>
          </p:cNvPr>
          <p:cNvSpPr>
            <a:spLocks noGrp="1"/>
          </p:cNvSpPr>
          <p:nvPr>
            <p:ph type="title"/>
          </p:nvPr>
        </p:nvSpPr>
        <p:spPr>
          <a:xfrm>
            <a:off x="4863998" y="2427318"/>
            <a:ext cx="5547488" cy="1001682"/>
          </a:xfrm>
        </p:spPr>
        <p:txBody>
          <a:bodyPr vert="horz"/>
          <a:lstStyle/>
          <a:p>
            <a:r>
              <a:rPr lang="en-US" sz="3200">
                <a:solidFill>
                  <a:schemeClr val="bg1">
                    <a:lumMod val="65000"/>
                  </a:schemeClr>
                </a:solidFill>
              </a:rPr>
              <a:t>Thank you for your participation!</a:t>
            </a:r>
          </a:p>
        </p:txBody>
      </p:sp>
      <p:sp>
        <p:nvSpPr>
          <p:cNvPr id="27" name="TextBox 26">
            <a:extLst>
              <a:ext uri="{FF2B5EF4-FFF2-40B4-BE49-F238E27FC236}">
                <a16:creationId xmlns:a16="http://schemas.microsoft.com/office/drawing/2014/main" id="{0E6D9FF7-829F-D34A-250F-23BF5C2757E1}"/>
              </a:ext>
            </a:extLst>
          </p:cNvPr>
          <p:cNvSpPr txBox="1"/>
          <p:nvPr/>
        </p:nvSpPr>
        <p:spPr>
          <a:xfrm>
            <a:off x="2833019" y="170696"/>
            <a:ext cx="6765601" cy="369332"/>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7C7D7C"/>
                </a:solidFill>
                <a:effectLst/>
                <a:uLnTx/>
                <a:uFillTx/>
                <a:latin typeface="+mj-lt"/>
                <a:ea typeface="+mn-ea"/>
                <a:cs typeface="Arial"/>
              </a:rPr>
              <a:t>Escalation Management Process</a:t>
            </a:r>
          </a:p>
        </p:txBody>
      </p:sp>
      <p:pic>
        <p:nvPicPr>
          <p:cNvPr id="3" name="Picture 2">
            <a:extLst>
              <a:ext uri="{FF2B5EF4-FFF2-40B4-BE49-F238E27FC236}">
                <a16:creationId xmlns:a16="http://schemas.microsoft.com/office/drawing/2014/main" id="{A6ED01A7-E507-9A92-3C52-6D91E834C878}"/>
              </a:ext>
            </a:extLst>
          </p:cNvPr>
          <p:cNvPicPr>
            <a:picLocks noChangeAspect="1"/>
          </p:cNvPicPr>
          <p:nvPr/>
        </p:nvPicPr>
        <p:blipFill>
          <a:blip r:embed="rId6"/>
          <a:stretch>
            <a:fillRect/>
          </a:stretch>
        </p:blipFill>
        <p:spPr>
          <a:xfrm>
            <a:off x="229036" y="225772"/>
            <a:ext cx="2481287" cy="249958"/>
          </a:xfrm>
          <a:prstGeom prst="rect">
            <a:avLst/>
          </a:prstGeom>
        </p:spPr>
      </p:pic>
      <p:sp>
        <p:nvSpPr>
          <p:cNvPr id="2" name="Slide Number Placeholder 1">
            <a:extLst>
              <a:ext uri="{FF2B5EF4-FFF2-40B4-BE49-F238E27FC236}">
                <a16:creationId xmlns:a16="http://schemas.microsoft.com/office/drawing/2014/main" id="{4D8F29AA-77FB-B814-C8D1-7E421FF451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283091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821AC6C-0979-D093-CE4A-3C8018B45713}"/>
              </a:ext>
            </a:extLst>
          </p:cNvPr>
          <p:cNvGraphicFramePr>
            <a:graphicFrameLocks noChangeAspect="1"/>
          </p:cNvGraphicFramePr>
          <p:nvPr>
            <p:custDataLst>
              <p:tags r:id="rId1"/>
            </p:custDataLst>
            <p:extLst>
              <p:ext uri="{D42A27DB-BD31-4B8C-83A1-F6EECF244321}">
                <p14:modId xmlns:p14="http://schemas.microsoft.com/office/powerpoint/2010/main" val="3772129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8821AC6C-0979-D093-CE4A-3C8018B457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128AA36F-FEFF-738F-271E-9C98E519A107}"/>
              </a:ext>
            </a:extLst>
          </p:cNvPr>
          <p:cNvSpPr/>
          <p:nvPr/>
        </p:nvSpPr>
        <p:spPr>
          <a:xfrm>
            <a:off x="2339921" y="1885317"/>
            <a:ext cx="7329180" cy="3330950"/>
          </a:xfrm>
          <a:prstGeom prst="roundRect">
            <a:avLst>
              <a:gd name="adj" fmla="val 7143"/>
            </a:avLst>
          </a:prstGeom>
          <a:solidFill>
            <a:schemeClr val="accent1"/>
          </a:solidFill>
          <a:ln>
            <a:noFill/>
          </a:ln>
          <a:effectLst>
            <a:outerShdw blurRad="76200" dist="63500" dir="8100000" sx="97000" sy="97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INTL Text Light" pitchFamily="50" charset="0"/>
              <a:ea typeface="INTL Text Light" pitchFamily="50" charset="0"/>
              <a:cs typeface="INTL Text Light" pitchFamily="50" charset="0"/>
            </a:endParaRPr>
          </a:p>
        </p:txBody>
      </p:sp>
      <p:grpSp>
        <p:nvGrpSpPr>
          <p:cNvPr id="8" name="Group 7">
            <a:extLst>
              <a:ext uri="{FF2B5EF4-FFF2-40B4-BE49-F238E27FC236}">
                <a16:creationId xmlns:a16="http://schemas.microsoft.com/office/drawing/2014/main" id="{161B3E8D-919F-6F35-352E-1D6CFE56AC81}"/>
              </a:ext>
            </a:extLst>
          </p:cNvPr>
          <p:cNvGrpSpPr/>
          <p:nvPr/>
        </p:nvGrpSpPr>
        <p:grpSpPr>
          <a:xfrm rot="18900000">
            <a:off x="968117" y="2024609"/>
            <a:ext cx="755704" cy="453731"/>
            <a:chOff x="1845940" y="-1453672"/>
            <a:chExt cx="1296144" cy="778216"/>
          </a:xfrm>
          <a:solidFill>
            <a:schemeClr val="tx1"/>
          </a:solidFill>
        </p:grpSpPr>
        <p:sp>
          <p:nvSpPr>
            <p:cNvPr id="9" name="Rectangle 8">
              <a:extLst>
                <a:ext uri="{FF2B5EF4-FFF2-40B4-BE49-F238E27FC236}">
                  <a16:creationId xmlns:a16="http://schemas.microsoft.com/office/drawing/2014/main" id="{17D8BFFA-09CB-1128-247E-AD330C9803D5}"/>
                </a:ext>
              </a:extLst>
            </p:cNvPr>
            <p:cNvSpPr/>
            <p:nvPr/>
          </p:nvSpPr>
          <p:spPr>
            <a:xfrm>
              <a:off x="1845940" y="-963488"/>
              <a:ext cx="1296144"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0" name="Rectangle 9">
              <a:extLst>
                <a:ext uri="{FF2B5EF4-FFF2-40B4-BE49-F238E27FC236}">
                  <a16:creationId xmlns:a16="http://schemas.microsoft.com/office/drawing/2014/main" id="{EC47F68A-F76B-9D9A-A7F8-BEC2D79C743A}"/>
                </a:ext>
              </a:extLst>
            </p:cNvPr>
            <p:cNvSpPr/>
            <p:nvPr/>
          </p:nvSpPr>
          <p:spPr>
            <a:xfrm rot="5400000">
              <a:off x="1600848" y="-1208580"/>
              <a:ext cx="778216"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grpSp>
      <p:sp>
        <p:nvSpPr>
          <p:cNvPr id="11" name="TextBox 10">
            <a:extLst>
              <a:ext uri="{FF2B5EF4-FFF2-40B4-BE49-F238E27FC236}">
                <a16:creationId xmlns:a16="http://schemas.microsoft.com/office/drawing/2014/main" id="{8532F5E1-2F5B-7F98-E1FE-F70E25CB7070}"/>
              </a:ext>
            </a:extLst>
          </p:cNvPr>
          <p:cNvSpPr txBox="1"/>
          <p:nvPr/>
        </p:nvSpPr>
        <p:spPr>
          <a:xfrm>
            <a:off x="2626274" y="1961671"/>
            <a:ext cx="6097772" cy="36933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kumimoji="0" lang="en-US" sz="1800" b="0" i="0" u="none" strike="noStrike" kern="1200" cap="none" spc="0" normalizeH="0" baseline="0" noProof="0">
                <a:ln>
                  <a:noFill/>
                </a:ln>
                <a:solidFill>
                  <a:schemeClr val="bg1"/>
                </a:solidFill>
                <a:effectLst/>
                <a:uLnTx/>
                <a:uFillTx/>
                <a:latin typeface="INTL Text Light" pitchFamily="50" charset="0"/>
                <a:ea typeface="INTL Text Light" pitchFamily="50" charset="0"/>
                <a:cs typeface="INTL Text Light" pitchFamily="50" charset="0"/>
              </a:rPr>
              <a:t>What </a:t>
            </a:r>
            <a:r>
              <a:rPr lang="en-US">
                <a:solidFill>
                  <a:schemeClr val="bg1"/>
                </a:solidFill>
                <a:latin typeface="INTL Text Light" pitchFamily="50" charset="0"/>
                <a:ea typeface="INTL Text Light" pitchFamily="50" charset="0"/>
                <a:cs typeface="INTL Text Light" pitchFamily="50" charset="0"/>
              </a:rPr>
              <a:t>is the expected outcome after </a:t>
            </a:r>
            <a:r>
              <a:rPr kumimoji="0" lang="en-US" sz="1800" b="0" i="0" u="none" strike="noStrike" kern="1200" cap="none" spc="0" normalizeH="0" baseline="0" noProof="0">
                <a:ln>
                  <a:noFill/>
                </a:ln>
                <a:solidFill>
                  <a:schemeClr val="bg1"/>
                </a:solidFill>
                <a:effectLst/>
                <a:uLnTx/>
                <a:uFillTx/>
                <a:latin typeface="INTL Text Light" pitchFamily="50" charset="0"/>
                <a:ea typeface="INTL Text Light" pitchFamily="50" charset="0"/>
                <a:cs typeface="INTL Text Light" pitchFamily="50" charset="0"/>
              </a:rPr>
              <a:t>the session?</a:t>
            </a:r>
            <a:r>
              <a:rPr lang="en-US">
                <a:solidFill>
                  <a:schemeClr val="bg1"/>
                </a:solidFill>
                <a:latin typeface="INTL Text Light" pitchFamily="50" charset="0"/>
                <a:ea typeface="INTL Text Light" pitchFamily="50" charset="0"/>
                <a:cs typeface="INTL Text Light" pitchFamily="50" charset="0"/>
              </a:rPr>
              <a:t> </a:t>
            </a:r>
            <a:endParaRPr kumimoji="0" lang="en-US" sz="1800" b="0" i="0" u="none" strike="noStrike" kern="1200" cap="none" spc="0" normalizeH="0" baseline="0" noProof="0">
              <a:ln>
                <a:noFill/>
              </a:ln>
              <a:solidFill>
                <a:schemeClr val="bg1"/>
              </a:solidFill>
              <a:effectLst/>
              <a:uLnTx/>
              <a:uFillTx/>
              <a:latin typeface="INTL Text Light" pitchFamily="50" charset="0"/>
              <a:ea typeface="INTL Text Light" pitchFamily="50" charset="0"/>
              <a:cs typeface="INTL Text Light" pitchFamily="50" charset="0"/>
            </a:endParaRPr>
          </a:p>
        </p:txBody>
      </p:sp>
      <p:sp>
        <p:nvSpPr>
          <p:cNvPr id="12" name="Arrow: Bent 11">
            <a:extLst>
              <a:ext uri="{FF2B5EF4-FFF2-40B4-BE49-F238E27FC236}">
                <a16:creationId xmlns:a16="http://schemas.microsoft.com/office/drawing/2014/main" id="{AA0A7405-22F0-6A27-4E07-89521F31CD5A}"/>
              </a:ext>
            </a:extLst>
          </p:cNvPr>
          <p:cNvSpPr/>
          <p:nvPr/>
        </p:nvSpPr>
        <p:spPr>
          <a:xfrm flipV="1">
            <a:off x="2635429" y="2650177"/>
            <a:ext cx="705670" cy="761630"/>
          </a:xfrm>
          <a:prstGeom prst="bentArrow">
            <a:avLst>
              <a:gd name="adj1" fmla="val 30970"/>
              <a:gd name="adj2" fmla="val 25000"/>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endParaRPr>
          </a:p>
        </p:txBody>
      </p:sp>
      <p:sp>
        <p:nvSpPr>
          <p:cNvPr id="13" name="Rectangle: Rounded Corners 12">
            <a:extLst>
              <a:ext uri="{FF2B5EF4-FFF2-40B4-BE49-F238E27FC236}">
                <a16:creationId xmlns:a16="http://schemas.microsoft.com/office/drawing/2014/main" id="{088DF7B8-EF5D-BE6E-2389-EAADC809DC84}"/>
              </a:ext>
            </a:extLst>
          </p:cNvPr>
          <p:cNvSpPr/>
          <p:nvPr/>
        </p:nvSpPr>
        <p:spPr>
          <a:xfrm>
            <a:off x="3443610" y="2667370"/>
            <a:ext cx="6681282" cy="1577578"/>
          </a:xfrm>
          <a:prstGeom prst="roundRect">
            <a:avLst>
              <a:gd name="adj" fmla="val 7143"/>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INTL Text Light" pitchFamily="50" charset="0"/>
              <a:ea typeface="INTL Text Light" pitchFamily="50" charset="0"/>
              <a:cs typeface="INTL Text Light" pitchFamily="50" charset="0"/>
            </a:endParaRPr>
          </a:p>
        </p:txBody>
      </p:sp>
      <p:sp>
        <p:nvSpPr>
          <p:cNvPr id="14" name="TextBox 13">
            <a:extLst>
              <a:ext uri="{FF2B5EF4-FFF2-40B4-BE49-F238E27FC236}">
                <a16:creationId xmlns:a16="http://schemas.microsoft.com/office/drawing/2014/main" id="{FC30F896-6E1D-6F5E-95CB-B8635BD3BEEC}"/>
              </a:ext>
            </a:extLst>
          </p:cNvPr>
          <p:cNvSpPr txBox="1"/>
          <p:nvPr/>
        </p:nvSpPr>
        <p:spPr>
          <a:xfrm>
            <a:off x="3443610" y="2770103"/>
            <a:ext cx="6225491" cy="1323439"/>
          </a:xfrm>
          <a:prstGeom prst="rect">
            <a:avLst/>
          </a:prstGeom>
          <a:noFill/>
        </p:spPr>
        <p:txBody>
          <a:bodyPr wrap="square" lIns="91440" tIns="45720" rIns="91440" bIns="45720" anchor="t">
            <a:spAutoFit/>
          </a:bodyPr>
          <a:lstStyle/>
          <a:p>
            <a:pPr>
              <a:defRPr/>
            </a:pPr>
            <a:r>
              <a:rPr kumimoji="0" lang="en-US" sz="1600" b="1" i="0" u="none" strike="noStrike" kern="1200" cap="none" spc="0" normalizeH="0" baseline="0" noProof="0">
                <a:ln>
                  <a:noFill/>
                </a:ln>
                <a:effectLst/>
                <a:uLnTx/>
                <a:uFillTx/>
                <a:latin typeface="INTL Text Light" pitchFamily="50" charset="0"/>
                <a:ea typeface="INTL Text Light" pitchFamily="50" charset="0"/>
                <a:cs typeface="INTL Text Light" pitchFamily="50" charset="0"/>
              </a:rPr>
              <a:t>Proposed message</a:t>
            </a:r>
            <a:r>
              <a:rPr lang="en-US" sz="1600" b="1">
                <a:latin typeface="INTL Text Light" pitchFamily="50" charset="0"/>
                <a:ea typeface="INTL Text Light" pitchFamily="50" charset="0"/>
                <a:cs typeface="INTL Text Light" pitchFamily="50" charset="0"/>
              </a:rPr>
              <a:t> </a:t>
            </a:r>
            <a:endParaRPr kumimoji="0" lang="en-US" sz="1600" b="1" i="0" u="none" strike="noStrike" kern="1200" cap="none" spc="0" normalizeH="0" baseline="0" noProof="0">
              <a:ln>
                <a:noFill/>
              </a:ln>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	- Present team and corresponding scopes</a:t>
            </a:r>
            <a:endParaRPr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333C42"/>
                </a:solidFill>
                <a:latin typeface="INTL Text Light" pitchFamily="50" charset="0"/>
                <a:ea typeface="INTL Text Light" pitchFamily="50" charset="0"/>
                <a:cs typeface="INTL Text Light" pitchFamily="50" charset="0"/>
              </a:rPr>
              <a:t>	- </a:t>
            </a: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Explain the escalation process</a:t>
            </a:r>
            <a:endParaRPr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endParaRPr>
          </a:p>
          <a:p>
            <a:pPr>
              <a:defRPr/>
            </a:pP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	-</a:t>
            </a:r>
            <a:r>
              <a:rPr lang="en-US" sz="1600">
                <a:solidFill>
                  <a:srgbClr val="333C42"/>
                </a:solidFill>
                <a:latin typeface="INTL Text Light" pitchFamily="50" charset="0"/>
                <a:ea typeface="INTL Text Light" pitchFamily="50" charset="0"/>
                <a:cs typeface="INTL Text Light" pitchFamily="50" charset="0"/>
              </a:rPr>
              <a:t> Discuss examples</a:t>
            </a: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 of what to do and what </a:t>
            </a:r>
            <a:r>
              <a:rPr lang="en-US" sz="1600">
                <a:solidFill>
                  <a:srgbClr val="333C42"/>
                </a:solidFill>
                <a:latin typeface="INTL Text Light" pitchFamily="50" charset="0"/>
                <a:ea typeface="INTL Text Light" pitchFamily="50" charset="0"/>
                <a:cs typeface="INTL Text Light" pitchFamily="50" charset="0"/>
              </a:rPr>
              <a:t>not</a:t>
            </a: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 to do</a:t>
            </a:r>
            <a:endParaRPr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	- Open discussion for questions and suggestions</a:t>
            </a:r>
            <a:endParaRPr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endParaRPr>
          </a:p>
        </p:txBody>
      </p:sp>
      <p:sp>
        <p:nvSpPr>
          <p:cNvPr id="15" name="Rectangle: Rounded Corners 14">
            <a:extLst>
              <a:ext uri="{FF2B5EF4-FFF2-40B4-BE49-F238E27FC236}">
                <a16:creationId xmlns:a16="http://schemas.microsoft.com/office/drawing/2014/main" id="{689E555B-BB8B-B0F5-DF4C-E28BDA7C3872}"/>
              </a:ext>
            </a:extLst>
          </p:cNvPr>
          <p:cNvSpPr/>
          <p:nvPr/>
        </p:nvSpPr>
        <p:spPr>
          <a:xfrm>
            <a:off x="3443610" y="4301140"/>
            <a:ext cx="6681282" cy="1320402"/>
          </a:xfrm>
          <a:prstGeom prst="roundRect">
            <a:avLst>
              <a:gd name="adj" fmla="val 6471"/>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INTL Text Light" pitchFamily="50" charset="0"/>
              <a:ea typeface="INTL Text Light" pitchFamily="50" charset="0"/>
              <a:cs typeface="INTL Text Light" pitchFamily="50" charset="0"/>
            </a:endParaRPr>
          </a:p>
        </p:txBody>
      </p:sp>
      <p:sp>
        <p:nvSpPr>
          <p:cNvPr id="16" name="Arrow: Bent 15">
            <a:extLst>
              <a:ext uri="{FF2B5EF4-FFF2-40B4-BE49-F238E27FC236}">
                <a16:creationId xmlns:a16="http://schemas.microsoft.com/office/drawing/2014/main" id="{0B29FD93-8D12-0A34-9AE0-B9DBD8FD198D}"/>
              </a:ext>
            </a:extLst>
          </p:cNvPr>
          <p:cNvSpPr/>
          <p:nvPr/>
        </p:nvSpPr>
        <p:spPr>
          <a:xfrm flipV="1">
            <a:off x="2635428" y="3141552"/>
            <a:ext cx="624085" cy="1798292"/>
          </a:xfrm>
          <a:prstGeom prst="bentArrow">
            <a:avLst>
              <a:gd name="adj1" fmla="val 40230"/>
              <a:gd name="adj2" fmla="val 31482"/>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endParaRPr>
          </a:p>
        </p:txBody>
      </p:sp>
      <p:sp>
        <p:nvSpPr>
          <p:cNvPr id="17" name="TextBox 16">
            <a:extLst>
              <a:ext uri="{FF2B5EF4-FFF2-40B4-BE49-F238E27FC236}">
                <a16:creationId xmlns:a16="http://schemas.microsoft.com/office/drawing/2014/main" id="{33F9CD40-8BEB-EBB7-445E-57189083E6B4}"/>
              </a:ext>
            </a:extLst>
          </p:cNvPr>
          <p:cNvSpPr txBox="1"/>
          <p:nvPr/>
        </p:nvSpPr>
        <p:spPr>
          <a:xfrm>
            <a:off x="3443610" y="4347681"/>
            <a:ext cx="6029945"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INTL Text Light" pitchFamily="50" charset="0"/>
                <a:ea typeface="INTL Text Light" pitchFamily="50" charset="0"/>
                <a:cs typeface="INTL Text Light" pitchFamily="50" charset="0"/>
              </a:rPr>
              <a:t>Support Needed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2A2"/>
                </a:solidFill>
                <a:effectLst/>
                <a:uLnTx/>
                <a:uFillTx/>
                <a:latin typeface="INTL Text Light" pitchFamily="50" charset="0"/>
                <a:ea typeface="INTL Text Light" pitchFamily="50" charset="0"/>
                <a:cs typeface="INTL Text Light" pitchFamily="50" charset="0"/>
              </a:rPr>
              <a:t>	- </a:t>
            </a: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Cascade message to entire material planner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33C42"/>
                </a:solidFill>
                <a:effectLst/>
                <a:uLnTx/>
                <a:uFillTx/>
                <a:latin typeface="INTL Text Light" pitchFamily="50" charset="0"/>
                <a:ea typeface="INTL Text Light" pitchFamily="50" charset="0"/>
                <a:cs typeface="INTL Text Light" pitchFamily="50" charset="0"/>
              </a:rPr>
              <a:t>	- Execute escalation process </a:t>
            </a:r>
          </a:p>
        </p:txBody>
      </p:sp>
      <p:sp>
        <p:nvSpPr>
          <p:cNvPr id="26" name="TextBox 25">
            <a:extLst>
              <a:ext uri="{FF2B5EF4-FFF2-40B4-BE49-F238E27FC236}">
                <a16:creationId xmlns:a16="http://schemas.microsoft.com/office/drawing/2014/main" id="{52559EB3-4580-B38F-62AD-D903AC094D60}"/>
              </a:ext>
            </a:extLst>
          </p:cNvPr>
          <p:cNvSpPr txBox="1"/>
          <p:nvPr/>
        </p:nvSpPr>
        <p:spPr>
          <a:xfrm>
            <a:off x="401210" y="889610"/>
            <a:ext cx="6765601"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C7D7C"/>
                </a:solidFill>
                <a:effectLst/>
                <a:uLnTx/>
                <a:uFillTx/>
                <a:latin typeface="+mj-lt"/>
                <a:ea typeface="+mn-ea"/>
                <a:cs typeface="Arial"/>
              </a:rPr>
              <a:t>Escalation Management Process</a:t>
            </a:r>
            <a:r>
              <a:rPr lang="en-US" sz="2000" b="1">
                <a:solidFill>
                  <a:srgbClr val="7C7D7C"/>
                </a:solidFill>
                <a:latin typeface="+mj-lt"/>
                <a:cs typeface="Arial"/>
              </a:rPr>
              <a:t>: </a:t>
            </a:r>
            <a:r>
              <a:rPr kumimoji="0" lang="en-US" sz="2000" b="1" i="0" u="none" strike="noStrike" kern="1200" cap="none" spc="0" normalizeH="0" baseline="0" noProof="0">
                <a:ln>
                  <a:noFill/>
                </a:ln>
                <a:solidFill>
                  <a:srgbClr val="7C7D7C"/>
                </a:solidFill>
                <a:effectLst/>
                <a:uLnTx/>
                <a:uFillTx/>
                <a:latin typeface="+mj-lt"/>
                <a:ea typeface="+mn-ea"/>
                <a:cs typeface="Arial"/>
              </a:rPr>
              <a:t>Training objective</a:t>
            </a:r>
          </a:p>
        </p:txBody>
      </p:sp>
      <p:pic>
        <p:nvPicPr>
          <p:cNvPr id="20" name="Picture 19">
            <a:extLst>
              <a:ext uri="{FF2B5EF4-FFF2-40B4-BE49-F238E27FC236}">
                <a16:creationId xmlns:a16="http://schemas.microsoft.com/office/drawing/2014/main" id="{3E219DB1-4A3D-1C29-47A4-1019C0814910}"/>
              </a:ext>
            </a:extLst>
          </p:cNvPr>
          <p:cNvPicPr>
            <a:picLocks noChangeAspect="1"/>
          </p:cNvPicPr>
          <p:nvPr/>
        </p:nvPicPr>
        <p:blipFill>
          <a:blip r:embed="rId6"/>
          <a:stretch>
            <a:fillRect/>
          </a:stretch>
        </p:blipFill>
        <p:spPr>
          <a:xfrm>
            <a:off x="130199" y="219091"/>
            <a:ext cx="2481287" cy="249958"/>
          </a:xfrm>
          <a:prstGeom prst="rect">
            <a:avLst/>
          </a:prstGeom>
        </p:spPr>
      </p:pic>
      <p:sp>
        <p:nvSpPr>
          <p:cNvPr id="2" name="Slide Number Placeholder 1">
            <a:extLst>
              <a:ext uri="{FF2B5EF4-FFF2-40B4-BE49-F238E27FC236}">
                <a16:creationId xmlns:a16="http://schemas.microsoft.com/office/drawing/2014/main" id="{CBED49BB-5D7B-BFCD-0068-CD302F6E265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4" name="TextBox 3">
            <a:extLst>
              <a:ext uri="{FF2B5EF4-FFF2-40B4-BE49-F238E27FC236}">
                <a16:creationId xmlns:a16="http://schemas.microsoft.com/office/drawing/2014/main" id="{F9F48EEE-856D-BC06-14D9-EB0854414297}"/>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dm</a:t>
            </a:r>
          </a:p>
        </p:txBody>
      </p:sp>
    </p:spTree>
    <p:extLst>
      <p:ext uri="{BB962C8B-B14F-4D97-AF65-F5344CB8AC3E}">
        <p14:creationId xmlns:p14="http://schemas.microsoft.com/office/powerpoint/2010/main" val="3112334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FF6377-25DC-B0CC-72FE-9A9BC4EFF75C}"/>
              </a:ext>
            </a:extLst>
          </p:cNvPr>
          <p:cNvSpPr>
            <a:spLocks noGrp="1"/>
          </p:cNvSpPr>
          <p:nvPr>
            <p:ph type="body" sz="quarter" idx="13"/>
          </p:nvPr>
        </p:nvSpPr>
        <p:spPr/>
        <p:txBody>
          <a:bodyPr/>
          <a:lstStyle/>
          <a:p>
            <a:r>
              <a:rPr lang="en-US">
                <a:solidFill>
                  <a:schemeClr val="bg1"/>
                </a:solidFill>
              </a:rPr>
              <a:t>APPENDIX</a:t>
            </a:r>
          </a:p>
        </p:txBody>
      </p:sp>
      <p:sp>
        <p:nvSpPr>
          <p:cNvPr id="2" name="Slide Number Placeholder 1">
            <a:extLst>
              <a:ext uri="{FF2B5EF4-FFF2-40B4-BE49-F238E27FC236}">
                <a16:creationId xmlns:a16="http://schemas.microsoft.com/office/drawing/2014/main" id="{5BEC879B-CEE2-2EFF-7E50-A0B154ED1245}"/>
              </a:ext>
            </a:extLst>
          </p:cNvPr>
          <p:cNvSpPr>
            <a:spLocks noGrp="1"/>
          </p:cNvSpPr>
          <p:nvPr>
            <p:ph type="sldNum"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670886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A52C-17CB-2BEB-A993-3D8657C6284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0CA5E0F-3453-B48D-893B-A72E4E00F19C}"/>
              </a:ext>
            </a:extLst>
          </p:cNvPr>
          <p:cNvGraphicFramePr>
            <a:graphicFrameLocks noChangeAspect="1"/>
          </p:cNvGraphicFramePr>
          <p:nvPr>
            <p:custDataLst>
              <p:tags r:id="rId1"/>
            </p:custDataLst>
            <p:extLst>
              <p:ext uri="{D42A27DB-BD31-4B8C-83A1-F6EECF244321}">
                <p14:modId xmlns:p14="http://schemas.microsoft.com/office/powerpoint/2010/main" val="103766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40CA5E0F-3453-B48D-893B-A72E4E00F1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0D853F4D-12C2-3CDC-9E28-47CF0E69438A}"/>
              </a:ext>
            </a:extLst>
          </p:cNvPr>
          <p:cNvSpPr/>
          <p:nvPr/>
        </p:nvSpPr>
        <p:spPr>
          <a:xfrm>
            <a:off x="11290300" y="1828652"/>
            <a:ext cx="746676" cy="4624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26" name="TextBox 25">
            <a:extLst>
              <a:ext uri="{FF2B5EF4-FFF2-40B4-BE49-F238E27FC236}">
                <a16:creationId xmlns:a16="http://schemas.microsoft.com/office/drawing/2014/main" id="{DB4D1178-21CC-4CED-C2EC-7A0ADB845164}"/>
              </a:ext>
            </a:extLst>
          </p:cNvPr>
          <p:cNvSpPr txBox="1"/>
          <p:nvPr/>
        </p:nvSpPr>
        <p:spPr>
          <a:xfrm>
            <a:off x="515510" y="482499"/>
            <a:ext cx="10038190"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C7D7C"/>
                </a:solidFill>
                <a:effectLst/>
                <a:uLnTx/>
                <a:uFillTx/>
                <a:latin typeface="INTL Headline Office"/>
                <a:ea typeface="+mn-ea"/>
                <a:cs typeface="Arial"/>
              </a:rPr>
              <a:t>COMMAND CENTER: </a:t>
            </a:r>
            <a:r>
              <a:rPr kumimoji="0" lang="en-US" sz="2000" i="0" u="none" strike="noStrike" kern="1200" cap="none" spc="0" normalizeH="0" baseline="0" noProof="0">
                <a:ln>
                  <a:noFill/>
                </a:ln>
                <a:solidFill>
                  <a:srgbClr val="7C7D7C"/>
                </a:solidFill>
                <a:effectLst/>
                <a:uLnTx/>
                <a:uFillTx/>
                <a:latin typeface="INTL Headline Office"/>
                <a:ea typeface="+mn-ea"/>
                <a:cs typeface="Arial"/>
              </a:rPr>
              <a:t>SUPPLY AND DEMAND MODEL</a:t>
            </a:r>
          </a:p>
        </p:txBody>
      </p:sp>
      <p:pic>
        <p:nvPicPr>
          <p:cNvPr id="20" name="Picture 19">
            <a:extLst>
              <a:ext uri="{FF2B5EF4-FFF2-40B4-BE49-F238E27FC236}">
                <a16:creationId xmlns:a16="http://schemas.microsoft.com/office/drawing/2014/main" id="{03D099BC-6F4D-ACE4-E897-E395FD81FD6C}"/>
              </a:ext>
            </a:extLst>
          </p:cNvPr>
          <p:cNvPicPr>
            <a:picLocks noChangeAspect="1"/>
          </p:cNvPicPr>
          <p:nvPr/>
        </p:nvPicPr>
        <p:blipFill>
          <a:blip r:embed="rId6"/>
          <a:stretch>
            <a:fillRect/>
          </a:stretch>
        </p:blipFill>
        <p:spPr>
          <a:xfrm>
            <a:off x="130199" y="219091"/>
            <a:ext cx="2481287" cy="249958"/>
          </a:xfrm>
          <a:prstGeom prst="rect">
            <a:avLst/>
          </a:prstGeom>
        </p:spPr>
      </p:pic>
      <p:sp>
        <p:nvSpPr>
          <p:cNvPr id="2" name="Slide Number Placeholder 1">
            <a:extLst>
              <a:ext uri="{FF2B5EF4-FFF2-40B4-BE49-F238E27FC236}">
                <a16:creationId xmlns:a16="http://schemas.microsoft.com/office/drawing/2014/main" id="{955EDEEF-FC1B-4E45-B0A8-7B0067640C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4" name="Rectangle: Rounded Corners 3">
            <a:extLst>
              <a:ext uri="{FF2B5EF4-FFF2-40B4-BE49-F238E27FC236}">
                <a16:creationId xmlns:a16="http://schemas.microsoft.com/office/drawing/2014/main" id="{579718E2-56FD-1858-2CEE-98D2A1376BEF}"/>
              </a:ext>
            </a:extLst>
          </p:cNvPr>
          <p:cNvSpPr/>
          <p:nvPr/>
        </p:nvSpPr>
        <p:spPr>
          <a:xfrm>
            <a:off x="272051" y="1495019"/>
            <a:ext cx="7048637" cy="4966420"/>
          </a:xfrm>
          <a:prstGeom prst="roundRect">
            <a:avLst>
              <a:gd name="adj" fmla="val 2521"/>
            </a:avLst>
          </a:prstGeom>
          <a:solidFill>
            <a:srgbClr val="FFFFFF"/>
          </a:solidFill>
          <a:ln w="63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mj-lt"/>
              <a:ea typeface="+mn-ea"/>
              <a:cs typeface="+mn-cs"/>
            </a:endParaRPr>
          </a:p>
        </p:txBody>
      </p:sp>
      <p:graphicFrame>
        <p:nvGraphicFramePr>
          <p:cNvPr id="5" name="Chart 4">
            <a:extLst>
              <a:ext uri="{FF2B5EF4-FFF2-40B4-BE49-F238E27FC236}">
                <a16:creationId xmlns:a16="http://schemas.microsoft.com/office/drawing/2014/main" id="{7F4C1A97-F6EF-B9E3-2FB3-E42418320F78}"/>
              </a:ext>
            </a:extLst>
          </p:cNvPr>
          <p:cNvGraphicFramePr>
            <a:graphicFrameLocks/>
          </p:cNvGraphicFramePr>
          <p:nvPr>
            <p:extLst>
              <p:ext uri="{D42A27DB-BD31-4B8C-83A1-F6EECF244321}">
                <p14:modId xmlns:p14="http://schemas.microsoft.com/office/powerpoint/2010/main" val="3132287615"/>
              </p:ext>
            </p:extLst>
          </p:nvPr>
        </p:nvGraphicFramePr>
        <p:xfrm>
          <a:off x="822675" y="2103464"/>
          <a:ext cx="5526093" cy="3437290"/>
        </p:xfrm>
        <a:graphic>
          <a:graphicData uri="http://schemas.openxmlformats.org/drawingml/2006/chart">
            <c:chart xmlns:c="http://schemas.openxmlformats.org/drawingml/2006/chart" xmlns:r="http://schemas.openxmlformats.org/officeDocument/2006/relationships" r:id="rId7"/>
          </a:graphicData>
        </a:graphic>
      </p:graphicFrame>
      <p:sp>
        <p:nvSpPr>
          <p:cNvPr id="7" name="Callout: Bent Line 6">
            <a:extLst>
              <a:ext uri="{FF2B5EF4-FFF2-40B4-BE49-F238E27FC236}">
                <a16:creationId xmlns:a16="http://schemas.microsoft.com/office/drawing/2014/main" id="{BC241988-B3A0-370E-C7F7-24A4FAEF3EB5}"/>
              </a:ext>
            </a:extLst>
          </p:cNvPr>
          <p:cNvSpPr/>
          <p:nvPr/>
        </p:nvSpPr>
        <p:spPr>
          <a:xfrm flipH="1">
            <a:off x="3501418" y="2627477"/>
            <a:ext cx="1290796" cy="390483"/>
          </a:xfrm>
          <a:prstGeom prst="borderCallout2">
            <a:avLst>
              <a:gd name="adj1" fmla="val 18750"/>
              <a:gd name="adj2" fmla="val -8333"/>
              <a:gd name="adj3" fmla="val 18750"/>
              <a:gd name="adj4" fmla="val -16667"/>
              <a:gd name="adj5" fmla="val 293131"/>
              <a:gd name="adj6" fmla="val -1690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Avenir Next LT Pro" panose="020B0504020202020204" pitchFamily="34" charset="0"/>
              </a:rPr>
              <a:t>Week of July 4</a:t>
            </a:r>
            <a:r>
              <a:rPr lang="en-US" sz="1200" baseline="30000">
                <a:solidFill>
                  <a:schemeClr val="tx1"/>
                </a:solidFill>
                <a:latin typeface="Avenir Next LT Pro" panose="020B0504020202020204" pitchFamily="34" charset="0"/>
              </a:rPr>
              <a:t>th</a:t>
            </a:r>
            <a:r>
              <a:rPr lang="en-US" sz="1200">
                <a:solidFill>
                  <a:schemeClr val="tx1"/>
                </a:solidFill>
                <a:latin typeface="Avenir Next LT Pro" panose="020B0504020202020204" pitchFamily="34" charset="0"/>
              </a:rPr>
              <a:t> Shut down </a:t>
            </a:r>
          </a:p>
        </p:txBody>
      </p:sp>
      <p:sp>
        <p:nvSpPr>
          <p:cNvPr id="18" name="Trapezoid 17">
            <a:extLst>
              <a:ext uri="{FF2B5EF4-FFF2-40B4-BE49-F238E27FC236}">
                <a16:creationId xmlns:a16="http://schemas.microsoft.com/office/drawing/2014/main" id="{F9F96DB9-314A-F004-9AE3-5C0B12E44A42}"/>
              </a:ext>
            </a:extLst>
          </p:cNvPr>
          <p:cNvSpPr/>
          <p:nvPr/>
        </p:nvSpPr>
        <p:spPr>
          <a:xfrm rot="5400000">
            <a:off x="5617800" y="3458903"/>
            <a:ext cx="4756255" cy="978408"/>
          </a:xfrm>
          <a:prstGeom prst="trapezoid">
            <a:avLst>
              <a:gd name="adj" fmla="val 1768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9" name="Picture 18">
            <a:extLst>
              <a:ext uri="{FF2B5EF4-FFF2-40B4-BE49-F238E27FC236}">
                <a16:creationId xmlns:a16="http://schemas.microsoft.com/office/drawing/2014/main" id="{2208325E-F8C0-95E1-6623-80EEC1EA6479}"/>
              </a:ext>
            </a:extLst>
          </p:cNvPr>
          <p:cNvPicPr>
            <a:picLocks noChangeAspect="1"/>
          </p:cNvPicPr>
          <p:nvPr/>
        </p:nvPicPr>
        <p:blipFill>
          <a:blip r:embed="rId8"/>
          <a:stretch>
            <a:fillRect/>
          </a:stretch>
        </p:blipFill>
        <p:spPr>
          <a:xfrm>
            <a:off x="8718017" y="2980941"/>
            <a:ext cx="3371919" cy="1912114"/>
          </a:xfrm>
          <a:prstGeom prst="rect">
            <a:avLst/>
          </a:prstGeom>
          <a:effectLst>
            <a:outerShdw blurRad="63500" sx="102000" sy="102000" algn="ctr" rotWithShape="0">
              <a:prstClr val="black">
                <a:alpha val="40000"/>
              </a:prstClr>
            </a:outerShdw>
          </a:effectLst>
        </p:spPr>
      </p:pic>
      <p:sp>
        <p:nvSpPr>
          <p:cNvPr id="21" name="Rectangle: Rounded Corners 20">
            <a:extLst>
              <a:ext uri="{FF2B5EF4-FFF2-40B4-BE49-F238E27FC236}">
                <a16:creationId xmlns:a16="http://schemas.microsoft.com/office/drawing/2014/main" id="{52BEFD7D-F8E2-44C8-CD5D-116C03D2644A}"/>
              </a:ext>
            </a:extLst>
          </p:cNvPr>
          <p:cNvSpPr/>
          <p:nvPr/>
        </p:nvSpPr>
        <p:spPr>
          <a:xfrm>
            <a:off x="8525487" y="3313107"/>
            <a:ext cx="2294638" cy="1346200"/>
          </a:xfrm>
          <a:prstGeom prst="roundRect">
            <a:avLst>
              <a:gd name="adj" fmla="val 268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8818225-C2F8-6A98-E5D3-F306049BAD6A}"/>
              </a:ext>
            </a:extLst>
          </p:cNvPr>
          <p:cNvSpPr txBox="1"/>
          <p:nvPr/>
        </p:nvSpPr>
        <p:spPr>
          <a:xfrm>
            <a:off x="8760985" y="2442811"/>
            <a:ext cx="3381375" cy="369332"/>
          </a:xfrm>
          <a:prstGeom prst="rect">
            <a:avLst/>
          </a:prstGeom>
          <a:noFill/>
        </p:spPr>
        <p:txBody>
          <a:bodyPr wrap="square">
            <a:spAutoFit/>
          </a:bodyPr>
          <a:lstStyle/>
          <a:p>
            <a:pPr>
              <a:spcBef>
                <a:spcPts val="100"/>
              </a:spcBef>
              <a:spcAft>
                <a:spcPts val="100"/>
              </a:spcAft>
              <a:defRPr/>
            </a:pPr>
            <a:r>
              <a:rPr lang="en-US" sz="1800" b="1" cap="none" spc="0">
                <a:solidFill>
                  <a:srgbClr val="00B0F0"/>
                </a:solidFill>
                <a:latin typeface="Avenir Next LT Pro" panose="020B0504020202020204" pitchFamily="34" charset="0"/>
                <a:cs typeface="Arial"/>
              </a:rPr>
              <a:t>SUPPLY-DEMAND SECTION</a:t>
            </a:r>
          </a:p>
        </p:txBody>
      </p:sp>
      <p:sp>
        <p:nvSpPr>
          <p:cNvPr id="23" name="Callout: Bent Line 22">
            <a:extLst>
              <a:ext uri="{FF2B5EF4-FFF2-40B4-BE49-F238E27FC236}">
                <a16:creationId xmlns:a16="http://schemas.microsoft.com/office/drawing/2014/main" id="{9077015D-5B40-2F2D-1972-1A640D92265A}"/>
              </a:ext>
            </a:extLst>
          </p:cNvPr>
          <p:cNvSpPr/>
          <p:nvPr/>
        </p:nvSpPr>
        <p:spPr>
          <a:xfrm>
            <a:off x="2740724" y="5486877"/>
            <a:ext cx="5526093" cy="1322306"/>
          </a:xfrm>
          <a:prstGeom prst="borderCallout2">
            <a:avLst>
              <a:gd name="adj1" fmla="val 6177"/>
              <a:gd name="adj2" fmla="val -2316"/>
              <a:gd name="adj3" fmla="val 6875"/>
              <a:gd name="adj4" fmla="val -15664"/>
              <a:gd name="adj5" fmla="val -165655"/>
              <a:gd name="adj6" fmla="val -15488"/>
            </a:avLst>
          </a:prstGeom>
          <a:solidFill>
            <a:srgbClr val="DDF6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b="1">
                <a:solidFill>
                  <a:srgbClr val="0070C0"/>
                </a:solidFill>
              </a:rPr>
              <a:t>Blue Line:</a:t>
            </a:r>
          </a:p>
          <a:p>
            <a:r>
              <a:rPr lang="en-US" sz="1100">
                <a:solidFill>
                  <a:schemeClr val="tx1"/>
                </a:solidFill>
                <a:sym typeface="Wingdings" panose="05000000000000000000" pitchFamily="2" charset="2"/>
              </a:rPr>
              <a:t>Real shipping performance driven by ASNs</a:t>
            </a:r>
          </a:p>
          <a:p>
            <a:r>
              <a:rPr lang="en-US" sz="1100" b="1">
                <a:solidFill>
                  <a:schemeClr val="tx1"/>
                </a:solidFill>
                <a:sym typeface="Wingdings" panose="05000000000000000000" pitchFamily="2" charset="2"/>
              </a:rPr>
              <a:t>Source: </a:t>
            </a:r>
          </a:p>
          <a:p>
            <a:r>
              <a:rPr lang="en-US" sz="1100">
                <a:solidFill>
                  <a:schemeClr val="tx1"/>
                </a:solidFill>
                <a:sym typeface="Wingdings" panose="05000000000000000000" pitchFamily="2" charset="2"/>
              </a:rPr>
              <a:t>EDI 856 ASN (TADA / International Reference Portal) </a:t>
            </a:r>
          </a:p>
          <a:p>
            <a:r>
              <a:rPr lang="en-US" sz="1100" b="1">
                <a:solidFill>
                  <a:schemeClr val="tx1"/>
                </a:solidFill>
                <a:sym typeface="Wingdings" panose="05000000000000000000" pitchFamily="2" charset="2"/>
              </a:rPr>
              <a:t>Notes: </a:t>
            </a:r>
          </a:p>
          <a:p>
            <a:r>
              <a:rPr lang="en-US" sz="1100">
                <a:solidFill>
                  <a:schemeClr val="tx1"/>
                </a:solidFill>
                <a:sym typeface="Wingdings" panose="05000000000000000000" pitchFamily="2" charset="2"/>
              </a:rPr>
              <a:t>ASNs just available for non-LN International locations</a:t>
            </a:r>
          </a:p>
          <a:p>
            <a:r>
              <a:rPr lang="en-US">
                <a:solidFill>
                  <a:schemeClr val="tx1"/>
                </a:solidFill>
                <a:sym typeface="Wingdings" panose="05000000000000000000" pitchFamily="2" charset="2"/>
              </a:rPr>
              <a:t>If ASNs not available, then use supplier (shipments) / planner (receipts)</a:t>
            </a:r>
            <a:endParaRPr lang="en-US" sz="1100">
              <a:solidFill>
                <a:schemeClr val="tx1"/>
              </a:solidFill>
              <a:sym typeface="Wingdings" panose="05000000000000000000" pitchFamily="2" charset="2"/>
            </a:endParaRPr>
          </a:p>
        </p:txBody>
      </p:sp>
      <p:sp>
        <p:nvSpPr>
          <p:cNvPr id="24" name="Callout: Bent Line 23">
            <a:extLst>
              <a:ext uri="{FF2B5EF4-FFF2-40B4-BE49-F238E27FC236}">
                <a16:creationId xmlns:a16="http://schemas.microsoft.com/office/drawing/2014/main" id="{054A60E0-725A-EC73-BF6C-E36A99D8A7A5}"/>
              </a:ext>
            </a:extLst>
          </p:cNvPr>
          <p:cNvSpPr/>
          <p:nvPr/>
        </p:nvSpPr>
        <p:spPr>
          <a:xfrm>
            <a:off x="5660344" y="931818"/>
            <a:ext cx="3838023" cy="1277245"/>
          </a:xfrm>
          <a:prstGeom prst="borderCallout2">
            <a:avLst>
              <a:gd name="adj1" fmla="val 18750"/>
              <a:gd name="adj2" fmla="val -8333"/>
              <a:gd name="adj3" fmla="val 18750"/>
              <a:gd name="adj4" fmla="val -16667"/>
              <a:gd name="adj5" fmla="val 188564"/>
              <a:gd name="adj6" fmla="val -16578"/>
            </a:avLst>
          </a:prstGeom>
          <a:solidFill>
            <a:srgbClr val="FFEFE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b="1">
                <a:solidFill>
                  <a:srgbClr val="FF0000"/>
                </a:solidFill>
              </a:rPr>
              <a:t>Red Line</a:t>
            </a:r>
          </a:p>
          <a:p>
            <a:r>
              <a:rPr lang="en-US">
                <a:solidFill>
                  <a:schemeClr val="tx1"/>
                </a:solidFill>
                <a:sym typeface="Wingdings" panose="05000000000000000000" pitchFamily="2" charset="2"/>
              </a:rPr>
              <a:t>International demand</a:t>
            </a:r>
            <a:endParaRPr lang="en-US" sz="1100">
              <a:solidFill>
                <a:schemeClr val="tx1"/>
              </a:solidFill>
              <a:sym typeface="Wingdings" panose="05000000000000000000" pitchFamily="2" charset="2"/>
            </a:endParaRPr>
          </a:p>
          <a:p>
            <a:r>
              <a:rPr lang="en-US" sz="1100" b="1">
                <a:solidFill>
                  <a:schemeClr val="tx1"/>
                </a:solidFill>
                <a:sym typeface="Wingdings" panose="05000000000000000000" pitchFamily="2" charset="2"/>
              </a:rPr>
              <a:t>Source: </a:t>
            </a:r>
          </a:p>
          <a:p>
            <a:r>
              <a:rPr lang="en-US" sz="1100">
                <a:solidFill>
                  <a:schemeClr val="tx1"/>
                </a:solidFill>
                <a:sym typeface="Wingdings" panose="05000000000000000000" pitchFamily="2" charset="2"/>
              </a:rPr>
              <a:t>EDI </a:t>
            </a:r>
            <a:r>
              <a:rPr lang="en-US">
                <a:solidFill>
                  <a:schemeClr val="tx1"/>
                </a:solidFill>
                <a:sym typeface="Wingdings" panose="05000000000000000000" pitchFamily="2" charset="2"/>
              </a:rPr>
              <a:t>830 / 866  </a:t>
            </a:r>
            <a:r>
              <a:rPr lang="en-US" sz="1100">
                <a:solidFill>
                  <a:schemeClr val="tx1"/>
                </a:solidFill>
                <a:sym typeface="Wingdings" panose="05000000000000000000" pitchFamily="2" charset="2"/>
              </a:rPr>
              <a:t> (TADA Portal  / Command Center) </a:t>
            </a:r>
          </a:p>
          <a:p>
            <a:r>
              <a:rPr lang="en-US">
                <a:solidFill>
                  <a:schemeClr val="tx1"/>
                </a:solidFill>
                <a:sym typeface="Wingdings" panose="05000000000000000000" pitchFamily="2" charset="2"/>
              </a:rPr>
              <a:t>Power EDI 830</a:t>
            </a:r>
            <a:r>
              <a:rPr lang="en-US" sz="1100">
                <a:solidFill>
                  <a:schemeClr val="tx1"/>
                </a:solidFill>
                <a:sym typeface="Wingdings" panose="05000000000000000000" pitchFamily="2" charset="2"/>
              </a:rPr>
              <a:t> (52 weeks)</a:t>
            </a:r>
          </a:p>
          <a:p>
            <a:r>
              <a:rPr lang="en-US" sz="1100" b="1">
                <a:solidFill>
                  <a:schemeClr val="tx1"/>
                </a:solidFill>
                <a:sym typeface="Wingdings" panose="05000000000000000000" pitchFamily="2" charset="2"/>
              </a:rPr>
              <a:t>Notes: </a:t>
            </a:r>
          </a:p>
          <a:p>
            <a:r>
              <a:rPr lang="en-US" sz="1100">
                <a:solidFill>
                  <a:schemeClr val="tx1"/>
                </a:solidFill>
                <a:sym typeface="Wingdings" panose="05000000000000000000" pitchFamily="2" charset="2"/>
              </a:rPr>
              <a:t>Demand available for LN and non-LN International locations</a:t>
            </a:r>
          </a:p>
        </p:txBody>
      </p:sp>
      <p:sp>
        <p:nvSpPr>
          <p:cNvPr id="25" name="TextBox 24">
            <a:extLst>
              <a:ext uri="{FF2B5EF4-FFF2-40B4-BE49-F238E27FC236}">
                <a16:creationId xmlns:a16="http://schemas.microsoft.com/office/drawing/2014/main" id="{5C65262A-C69D-CD48-AAF6-AF6C811D3997}"/>
              </a:ext>
            </a:extLst>
          </p:cNvPr>
          <p:cNvSpPr txBox="1"/>
          <p:nvPr/>
        </p:nvSpPr>
        <p:spPr>
          <a:xfrm>
            <a:off x="8950659" y="4991473"/>
            <a:ext cx="3036555" cy="990015"/>
          </a:xfrm>
          <a:prstGeom prst="rect">
            <a:avLst/>
          </a:prstGeom>
          <a:noFill/>
        </p:spPr>
        <p:txBody>
          <a:bodyPr wrap="square">
            <a:spAutoFit/>
          </a:bodyPr>
          <a:lstStyle/>
          <a:p>
            <a:pPr>
              <a:spcBef>
                <a:spcPts val="100"/>
              </a:spcBef>
              <a:spcAft>
                <a:spcPts val="100"/>
              </a:spcAft>
              <a:defRPr/>
            </a:pPr>
            <a:endParaRPr lang="en-US" sz="1100" cap="none" spc="0">
              <a:solidFill>
                <a:srgbClr val="1D3B64"/>
              </a:solidFill>
              <a:latin typeface="Avenir Next LT Pro" panose="020B0504020202020204" pitchFamily="34" charset="0"/>
              <a:cs typeface="Arial"/>
            </a:endParaRPr>
          </a:p>
          <a:p>
            <a:pPr>
              <a:spcBef>
                <a:spcPts val="100"/>
              </a:spcBef>
              <a:spcAft>
                <a:spcPts val="100"/>
              </a:spcAft>
              <a:defRPr/>
            </a:pPr>
            <a:r>
              <a:rPr lang="en-US" sz="1100" b="1" cap="none" spc="0">
                <a:solidFill>
                  <a:srgbClr val="1D3B64"/>
                </a:solidFill>
                <a:latin typeface="Avenir Next LT Pro" panose="020B0504020202020204" pitchFamily="34" charset="0"/>
                <a:cs typeface="Arial"/>
              </a:rPr>
              <a:t>Message boxes</a:t>
            </a:r>
          </a:p>
          <a:p>
            <a:pPr>
              <a:spcBef>
                <a:spcPts val="100"/>
              </a:spcBef>
              <a:spcAft>
                <a:spcPts val="100"/>
              </a:spcAft>
              <a:defRPr/>
            </a:pPr>
            <a:r>
              <a:rPr lang="en-US" sz="1100" cap="none" spc="0">
                <a:solidFill>
                  <a:srgbClr val="1D3B64"/>
                </a:solidFill>
                <a:latin typeface="Avenir Next LT Pro" panose="020B0504020202020204" pitchFamily="34" charset="0"/>
                <a:cs typeface="Arial"/>
              </a:rPr>
              <a:t>- Only as required to highlight a shift or key point on the chart like incremental impact to supply</a:t>
            </a:r>
          </a:p>
        </p:txBody>
      </p:sp>
      <p:sp>
        <p:nvSpPr>
          <p:cNvPr id="27" name="Oval 26">
            <a:extLst>
              <a:ext uri="{FF2B5EF4-FFF2-40B4-BE49-F238E27FC236}">
                <a16:creationId xmlns:a16="http://schemas.microsoft.com/office/drawing/2014/main" id="{49A23129-55F0-F160-8670-65FD5E688BD4}"/>
              </a:ext>
            </a:extLst>
          </p:cNvPr>
          <p:cNvSpPr/>
          <p:nvPr/>
        </p:nvSpPr>
        <p:spPr>
          <a:xfrm>
            <a:off x="8718017" y="5225221"/>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7</a:t>
            </a:r>
          </a:p>
        </p:txBody>
      </p:sp>
      <p:sp>
        <p:nvSpPr>
          <p:cNvPr id="28" name="Rectangle: Rounded Corners 27">
            <a:extLst>
              <a:ext uri="{FF2B5EF4-FFF2-40B4-BE49-F238E27FC236}">
                <a16:creationId xmlns:a16="http://schemas.microsoft.com/office/drawing/2014/main" id="{4D1D3968-0165-CF04-B446-5CA11A3248BC}"/>
              </a:ext>
            </a:extLst>
          </p:cNvPr>
          <p:cNvSpPr/>
          <p:nvPr/>
        </p:nvSpPr>
        <p:spPr>
          <a:xfrm>
            <a:off x="3428667" y="2586412"/>
            <a:ext cx="1474707" cy="504559"/>
          </a:xfrm>
          <a:prstGeom prst="roundRect">
            <a:avLst>
              <a:gd name="adj" fmla="val 268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E31C213-D4D2-1C3B-64A7-5D2503051259}"/>
              </a:ext>
            </a:extLst>
          </p:cNvPr>
          <p:cNvSpPr/>
          <p:nvPr/>
        </p:nvSpPr>
        <p:spPr>
          <a:xfrm>
            <a:off x="4832112" y="2747251"/>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7</a:t>
            </a:r>
          </a:p>
        </p:txBody>
      </p:sp>
      <p:sp>
        <p:nvSpPr>
          <p:cNvPr id="30" name="Callout: Bent Line 29">
            <a:extLst>
              <a:ext uri="{FF2B5EF4-FFF2-40B4-BE49-F238E27FC236}">
                <a16:creationId xmlns:a16="http://schemas.microsoft.com/office/drawing/2014/main" id="{8A71E252-F0DE-7675-BC7F-C0BBC0BF675B}"/>
              </a:ext>
            </a:extLst>
          </p:cNvPr>
          <p:cNvSpPr/>
          <p:nvPr/>
        </p:nvSpPr>
        <p:spPr>
          <a:xfrm flipH="1">
            <a:off x="255592" y="1542857"/>
            <a:ext cx="2485132" cy="1438084"/>
          </a:xfrm>
          <a:prstGeom prst="borderCallout2">
            <a:avLst>
              <a:gd name="adj1" fmla="val 18750"/>
              <a:gd name="adj2" fmla="val -8333"/>
              <a:gd name="adj3" fmla="val 18750"/>
              <a:gd name="adj4" fmla="val -16667"/>
              <a:gd name="adj5" fmla="val 141085"/>
              <a:gd name="adj6" fmla="val -17230"/>
            </a:avLst>
          </a:prstGeom>
          <a:solidFill>
            <a:srgbClr val="DEDEDE"/>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b="1">
                <a:solidFill>
                  <a:schemeClr val="bg1">
                    <a:lumMod val="50000"/>
                  </a:schemeClr>
                </a:solidFill>
              </a:rPr>
              <a:t>Grey bars</a:t>
            </a:r>
          </a:p>
          <a:p>
            <a:r>
              <a:rPr lang="en-US" sz="1100">
                <a:solidFill>
                  <a:schemeClr val="tx1"/>
                </a:solidFill>
                <a:sym typeface="Wingdings" panose="05000000000000000000" pitchFamily="2" charset="2"/>
              </a:rPr>
              <a:t>Supplier shipping plan or  allocation to International business</a:t>
            </a:r>
          </a:p>
          <a:p>
            <a:r>
              <a:rPr lang="en-US" sz="1100" b="1">
                <a:solidFill>
                  <a:schemeClr val="tx1"/>
                </a:solidFill>
                <a:sym typeface="Wingdings" panose="05000000000000000000" pitchFamily="2" charset="2"/>
              </a:rPr>
              <a:t>Source: </a:t>
            </a:r>
          </a:p>
          <a:p>
            <a:r>
              <a:rPr lang="en-US" sz="1100">
                <a:solidFill>
                  <a:schemeClr val="tx1"/>
                </a:solidFill>
                <a:sym typeface="Wingdings" panose="05000000000000000000" pitchFamily="2" charset="2"/>
              </a:rPr>
              <a:t>Supplier</a:t>
            </a:r>
          </a:p>
          <a:p>
            <a:r>
              <a:rPr lang="en-US" sz="1100" b="1">
                <a:solidFill>
                  <a:schemeClr val="tx1"/>
                </a:solidFill>
                <a:sym typeface="Wingdings" panose="05000000000000000000" pitchFamily="2" charset="2"/>
              </a:rPr>
              <a:t>Notes: </a:t>
            </a:r>
          </a:p>
          <a:p>
            <a:r>
              <a:rPr lang="en-US">
                <a:solidFill>
                  <a:schemeClr val="tx1"/>
                </a:solidFill>
                <a:sym typeface="Wingdings" panose="05000000000000000000" pitchFamily="2" charset="2"/>
              </a:rPr>
              <a:t>Average past real supply can help to validate upcoming plans</a:t>
            </a:r>
            <a:endParaRPr lang="en-US" sz="1100">
              <a:solidFill>
                <a:schemeClr val="tx1"/>
              </a:solidFill>
              <a:sym typeface="Wingdings" panose="05000000000000000000" pitchFamily="2" charset="2"/>
            </a:endParaRPr>
          </a:p>
          <a:p>
            <a:r>
              <a:rPr lang="en-US" sz="1100">
                <a:solidFill>
                  <a:schemeClr val="tx1"/>
                </a:solidFill>
                <a:sym typeface="Wingdings" panose="05000000000000000000" pitchFamily="2" charset="2"/>
              </a:rPr>
              <a:t> </a:t>
            </a:r>
          </a:p>
        </p:txBody>
      </p:sp>
      <p:sp>
        <p:nvSpPr>
          <p:cNvPr id="31" name="Rectangle: Rounded Corners 30">
            <a:extLst>
              <a:ext uri="{FF2B5EF4-FFF2-40B4-BE49-F238E27FC236}">
                <a16:creationId xmlns:a16="http://schemas.microsoft.com/office/drawing/2014/main" id="{2DBBC1AE-67F4-B6FA-29C6-CFE2E27F035C}"/>
              </a:ext>
            </a:extLst>
          </p:cNvPr>
          <p:cNvSpPr/>
          <p:nvPr/>
        </p:nvSpPr>
        <p:spPr>
          <a:xfrm>
            <a:off x="1259532" y="4080406"/>
            <a:ext cx="3274291" cy="254182"/>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llout: Bent Line 31">
            <a:extLst>
              <a:ext uri="{FF2B5EF4-FFF2-40B4-BE49-F238E27FC236}">
                <a16:creationId xmlns:a16="http://schemas.microsoft.com/office/drawing/2014/main" id="{8DC26846-0A7B-5CBA-CA64-775F615576BF}"/>
              </a:ext>
            </a:extLst>
          </p:cNvPr>
          <p:cNvSpPr/>
          <p:nvPr/>
        </p:nvSpPr>
        <p:spPr>
          <a:xfrm>
            <a:off x="281915" y="5634495"/>
            <a:ext cx="2357191" cy="840325"/>
          </a:xfrm>
          <a:prstGeom prst="borderCallout2">
            <a:avLst>
              <a:gd name="adj1" fmla="val -8728"/>
              <a:gd name="adj2" fmla="val 41860"/>
              <a:gd name="adj3" fmla="val -99957"/>
              <a:gd name="adj4" fmla="val 41959"/>
              <a:gd name="adj5" fmla="val -154369"/>
              <a:gd name="adj6" fmla="val 42375"/>
            </a:avLst>
          </a:prstGeom>
          <a:solidFill>
            <a:srgbClr val="333C42">
              <a:alpha val="40000"/>
            </a:srgbClr>
          </a:solidFill>
          <a:ln w="28575">
            <a:solidFill>
              <a:srgbClr val="1B405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b="1">
                <a:solidFill>
                  <a:sysClr val="windowText" lastClr="000000"/>
                </a:solidFill>
              </a:rPr>
              <a:t>Time frame</a:t>
            </a:r>
          </a:p>
          <a:p>
            <a:r>
              <a:rPr lang="en-US">
                <a:solidFill>
                  <a:sysClr val="windowText" lastClr="000000"/>
                </a:solidFill>
              </a:rPr>
              <a:t>Time frame can be either daily or weekly, depending on the impact closeness of the disruption</a:t>
            </a:r>
            <a:endParaRPr lang="en-US" sz="1100">
              <a:solidFill>
                <a:sysClr val="windowText" lastClr="000000"/>
              </a:solidFill>
            </a:endParaRPr>
          </a:p>
        </p:txBody>
      </p:sp>
      <p:sp>
        <p:nvSpPr>
          <p:cNvPr id="33" name="Callout: Bent Line 32">
            <a:extLst>
              <a:ext uri="{FF2B5EF4-FFF2-40B4-BE49-F238E27FC236}">
                <a16:creationId xmlns:a16="http://schemas.microsoft.com/office/drawing/2014/main" id="{D7C86C0B-C416-A25F-CCBB-22468CE86CB3}"/>
              </a:ext>
            </a:extLst>
          </p:cNvPr>
          <p:cNvSpPr/>
          <p:nvPr/>
        </p:nvSpPr>
        <p:spPr>
          <a:xfrm>
            <a:off x="5940882" y="3368400"/>
            <a:ext cx="2376775" cy="1277244"/>
          </a:xfrm>
          <a:prstGeom prst="borderCallout2">
            <a:avLst>
              <a:gd name="adj1" fmla="val 18750"/>
              <a:gd name="adj2" fmla="val -8333"/>
              <a:gd name="adj3" fmla="val 18750"/>
              <a:gd name="adj4" fmla="val -16667"/>
              <a:gd name="adj5" fmla="val 111010"/>
              <a:gd name="adj6" fmla="val -16643"/>
            </a:avLst>
          </a:prstGeom>
          <a:solidFill>
            <a:srgbClr val="FFF6D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b="1">
                <a:solidFill>
                  <a:srgbClr val="FFC000"/>
                </a:solidFill>
              </a:rPr>
              <a:t>Yello</a:t>
            </a:r>
            <a:r>
              <a:rPr lang="en-US" b="1">
                <a:solidFill>
                  <a:srgbClr val="FFC000"/>
                </a:solidFill>
              </a:rPr>
              <a:t>w Line</a:t>
            </a:r>
            <a:endParaRPr lang="en-US" sz="1100" b="1">
              <a:solidFill>
                <a:srgbClr val="FFC000"/>
              </a:solidFill>
            </a:endParaRPr>
          </a:p>
          <a:p>
            <a:r>
              <a:rPr lang="en-US" sz="1100">
                <a:solidFill>
                  <a:schemeClr val="tx1"/>
                </a:solidFill>
                <a:sym typeface="Wingdings" panose="05000000000000000000" pitchFamily="2" charset="2"/>
              </a:rPr>
              <a:t>Supply – Demand balance</a:t>
            </a:r>
          </a:p>
          <a:p>
            <a:r>
              <a:rPr lang="en-US" sz="1100" b="1">
                <a:solidFill>
                  <a:schemeClr val="tx1"/>
                </a:solidFill>
                <a:sym typeface="Wingdings" panose="05000000000000000000" pitchFamily="2" charset="2"/>
              </a:rPr>
              <a:t>Source: </a:t>
            </a:r>
          </a:p>
          <a:p>
            <a:r>
              <a:rPr lang="en-US" sz="1100">
                <a:solidFill>
                  <a:schemeClr val="tx1"/>
                </a:solidFill>
                <a:sym typeface="Wingdings" panose="05000000000000000000" pitchFamily="2" charset="2"/>
              </a:rPr>
              <a:t>Calculated field</a:t>
            </a:r>
          </a:p>
          <a:p>
            <a:r>
              <a:rPr lang="en-US" sz="1100" b="1">
                <a:solidFill>
                  <a:schemeClr val="tx1"/>
                </a:solidFill>
                <a:sym typeface="Wingdings" panose="05000000000000000000" pitchFamily="2" charset="2"/>
              </a:rPr>
              <a:t>Notes: </a:t>
            </a:r>
          </a:p>
          <a:p>
            <a:r>
              <a:rPr lang="en-US" sz="1100">
                <a:solidFill>
                  <a:schemeClr val="tx1"/>
                </a:solidFill>
                <a:sym typeface="Wingdings" panose="05000000000000000000" pitchFamily="2" charset="2"/>
              </a:rPr>
              <a:t>Positive  Covered</a:t>
            </a:r>
          </a:p>
          <a:p>
            <a:r>
              <a:rPr lang="en-US" sz="1100">
                <a:solidFill>
                  <a:schemeClr val="tx1"/>
                </a:solidFill>
                <a:sym typeface="Wingdings" panose="05000000000000000000" pitchFamily="2" charset="2"/>
              </a:rPr>
              <a:t> Negative  Supply disruption</a:t>
            </a:r>
          </a:p>
        </p:txBody>
      </p:sp>
    </p:spTree>
    <p:extLst>
      <p:ext uri="{BB962C8B-B14F-4D97-AF65-F5344CB8AC3E}">
        <p14:creationId xmlns:p14="http://schemas.microsoft.com/office/powerpoint/2010/main" val="91650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3BC46-CD55-4FD7-DC28-9AC4CF275DCA}"/>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73BB673-D591-3CE2-5E7C-0E06D3B6DE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473BB673-D591-3CE2-5E7C-0E06D3B6DE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C09EF13B-280F-1CE8-4366-1C2777BC7FDD}"/>
              </a:ext>
            </a:extLst>
          </p:cNvPr>
          <p:cNvSpPr/>
          <p:nvPr/>
        </p:nvSpPr>
        <p:spPr>
          <a:xfrm>
            <a:off x="11290300" y="1828652"/>
            <a:ext cx="746676" cy="4624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26" name="TextBox 25">
            <a:extLst>
              <a:ext uri="{FF2B5EF4-FFF2-40B4-BE49-F238E27FC236}">
                <a16:creationId xmlns:a16="http://schemas.microsoft.com/office/drawing/2014/main" id="{F6F52C31-5CDD-51AA-A2B4-D5366D397666}"/>
              </a:ext>
            </a:extLst>
          </p:cNvPr>
          <p:cNvSpPr txBox="1"/>
          <p:nvPr/>
        </p:nvSpPr>
        <p:spPr>
          <a:xfrm>
            <a:off x="515510" y="482499"/>
            <a:ext cx="10038190"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C7D7C"/>
                </a:solidFill>
                <a:effectLst/>
                <a:uLnTx/>
                <a:uFillTx/>
                <a:latin typeface="INTL Headline Office"/>
                <a:ea typeface="+mn-ea"/>
                <a:cs typeface="Arial"/>
              </a:rPr>
              <a:t>COMMAND CENTER: </a:t>
            </a:r>
            <a:r>
              <a:rPr kumimoji="0" lang="en-US" sz="2000" i="0" u="none" strike="noStrike" kern="1200" cap="none" spc="0" normalizeH="0" baseline="0" noProof="0">
                <a:ln>
                  <a:noFill/>
                </a:ln>
                <a:solidFill>
                  <a:srgbClr val="7C7D7C"/>
                </a:solidFill>
                <a:effectLst/>
                <a:uLnTx/>
                <a:uFillTx/>
                <a:latin typeface="INTL Headline Office"/>
                <a:ea typeface="+mn-ea"/>
                <a:cs typeface="Arial"/>
              </a:rPr>
              <a:t>SUPPLY AND DEMAND REPORT</a:t>
            </a:r>
          </a:p>
        </p:txBody>
      </p:sp>
      <p:pic>
        <p:nvPicPr>
          <p:cNvPr id="20" name="Picture 19">
            <a:extLst>
              <a:ext uri="{FF2B5EF4-FFF2-40B4-BE49-F238E27FC236}">
                <a16:creationId xmlns:a16="http://schemas.microsoft.com/office/drawing/2014/main" id="{0EC63A3F-79B5-2411-24A1-22343EA85F3A}"/>
              </a:ext>
            </a:extLst>
          </p:cNvPr>
          <p:cNvPicPr>
            <a:picLocks noChangeAspect="1"/>
          </p:cNvPicPr>
          <p:nvPr/>
        </p:nvPicPr>
        <p:blipFill>
          <a:blip r:embed="rId6"/>
          <a:stretch>
            <a:fillRect/>
          </a:stretch>
        </p:blipFill>
        <p:spPr>
          <a:xfrm>
            <a:off x="130199" y="219091"/>
            <a:ext cx="2481287" cy="249958"/>
          </a:xfrm>
          <a:prstGeom prst="rect">
            <a:avLst/>
          </a:prstGeom>
        </p:spPr>
      </p:pic>
      <p:sp>
        <p:nvSpPr>
          <p:cNvPr id="2" name="Slide Number Placeholder 1">
            <a:extLst>
              <a:ext uri="{FF2B5EF4-FFF2-40B4-BE49-F238E27FC236}">
                <a16:creationId xmlns:a16="http://schemas.microsoft.com/office/drawing/2014/main" id="{AE47D6F0-130B-E185-1806-348162C4057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6" name="Picture 5">
            <a:extLst>
              <a:ext uri="{FF2B5EF4-FFF2-40B4-BE49-F238E27FC236}">
                <a16:creationId xmlns:a16="http://schemas.microsoft.com/office/drawing/2014/main" id="{1C7E426E-3855-49DD-9543-3EAB98120F6A}"/>
              </a:ext>
            </a:extLst>
          </p:cNvPr>
          <p:cNvPicPr>
            <a:picLocks noChangeAspect="1"/>
          </p:cNvPicPr>
          <p:nvPr/>
        </p:nvPicPr>
        <p:blipFill>
          <a:blip r:embed="rId7"/>
          <a:stretch>
            <a:fillRect/>
          </a:stretch>
        </p:blipFill>
        <p:spPr>
          <a:xfrm>
            <a:off x="4800353" y="1016134"/>
            <a:ext cx="5148791" cy="2919725"/>
          </a:xfrm>
          <a:prstGeom prst="rect">
            <a:avLst/>
          </a:prstGeom>
          <a:effectLst>
            <a:outerShdw blurRad="63500" sx="102000" sy="102000" algn="ctr" rotWithShape="0">
              <a:prstClr val="black">
                <a:alpha val="40000"/>
              </a:prstClr>
            </a:outerShdw>
          </a:effectLst>
        </p:spPr>
      </p:pic>
      <p:sp>
        <p:nvSpPr>
          <p:cNvPr id="8" name="Content Placeholder 1">
            <a:extLst>
              <a:ext uri="{FF2B5EF4-FFF2-40B4-BE49-F238E27FC236}">
                <a16:creationId xmlns:a16="http://schemas.microsoft.com/office/drawing/2014/main" id="{01A78197-7D38-755E-74BD-04E554337207}"/>
              </a:ext>
            </a:extLst>
          </p:cNvPr>
          <p:cNvSpPr txBox="1">
            <a:spLocks/>
          </p:cNvSpPr>
          <p:nvPr/>
        </p:nvSpPr>
        <p:spPr>
          <a:xfrm>
            <a:off x="4139458" y="4119536"/>
            <a:ext cx="4966330" cy="2667398"/>
          </a:xfrm>
          <a:prstGeom prst="rect">
            <a:avLst/>
          </a:prstGeom>
        </p:spPr>
        <p:txBody>
          <a:bodyPr vert="horz" lIns="0" tIns="0" rIns="0" bIns="0" rtlCol="0" anchor="b">
            <a:noAutofit/>
          </a:bodyPr>
          <a:lstStyle>
            <a:defPPr>
              <a:defRPr lang="en-US"/>
            </a:defPPr>
            <a:lvl1pPr marL="0" algn="ctr" defTabSz="914400" rtl="0" eaLnBrk="1" latinLnBrk="0" hangingPunct="1">
              <a:defRPr sz="600" kern="1200" cap="all" baseline="0">
                <a:solidFill>
                  <a:schemeClr val="tx1"/>
                </a:solidFill>
                <a:latin typeface="INTL Headline Office Light" pitchFamily="2" charset="0"/>
                <a:ea typeface="INTL Headline Office Light" pitchFamily="2" charset="0"/>
                <a:cs typeface="INTL Headline Office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spcAft>
                <a:spcPts val="100"/>
              </a:spcAft>
              <a:defRPr/>
            </a:pPr>
            <a:r>
              <a:rPr lang="en-US" sz="1100" b="1" cap="none">
                <a:solidFill>
                  <a:srgbClr val="FF0000"/>
                </a:solidFill>
                <a:latin typeface="Avenir Next LT Pro" panose="020B0504020202020204" pitchFamily="34" charset="0"/>
                <a:cs typeface="Arial"/>
              </a:rPr>
              <a:t>SUMMARY, CONSTRAINTS &amp; RECOVERY ACTIONS</a:t>
            </a:r>
          </a:p>
          <a:p>
            <a:pPr>
              <a:spcBef>
                <a:spcPts val="100"/>
              </a:spcBef>
              <a:spcAft>
                <a:spcPts val="100"/>
              </a:spcAft>
              <a:defRPr/>
            </a:pPr>
            <a:r>
              <a:rPr lang="en-US" sz="1100" cap="none">
                <a:solidFill>
                  <a:srgbClr val="FF9900"/>
                </a:solidFill>
                <a:latin typeface="Avenir Next LT Pro" panose="020B0504020202020204" pitchFamily="34" charset="0"/>
                <a:cs typeface="Arial"/>
              </a:rPr>
              <a:t>Orange font </a:t>
            </a:r>
            <a:r>
              <a:rPr lang="en-US" sz="1100" cap="none">
                <a:solidFill>
                  <a:srgbClr val="1D3B64"/>
                </a:solidFill>
                <a:latin typeface="Avenir Next LT Pro" panose="020B0504020202020204" pitchFamily="34" charset="0"/>
                <a:cs typeface="Arial"/>
              </a:rPr>
              <a:t>reserved for significant, help needed, or decision required</a:t>
            </a:r>
          </a:p>
          <a:p>
            <a:pPr>
              <a:spcBef>
                <a:spcPts val="100"/>
              </a:spcBef>
              <a:spcAft>
                <a:spcPts val="100"/>
              </a:spcAft>
              <a:defRPr/>
            </a:pPr>
            <a:r>
              <a:rPr lang="en-US" sz="1100" b="1" cap="none">
                <a:solidFill>
                  <a:srgbClr val="1D3B64"/>
                </a:solidFill>
                <a:latin typeface="Avenir Next LT Pro" panose="020B0504020202020204" pitchFamily="34" charset="0"/>
                <a:cs typeface="Arial"/>
              </a:rPr>
              <a:t>   Summary: </a:t>
            </a:r>
          </a:p>
          <a:p>
            <a:pPr>
              <a:spcBef>
                <a:spcPts val="100"/>
              </a:spcBef>
              <a:spcAft>
                <a:spcPts val="100"/>
              </a:spcAft>
              <a:defRPr/>
            </a:pPr>
            <a:r>
              <a:rPr lang="en-US" sz="1100" cap="none">
                <a:solidFill>
                  <a:srgbClr val="1D3B64"/>
                </a:solidFill>
                <a:latin typeface="Avenir Next LT Pro" panose="020B0504020202020204" pitchFamily="34" charset="0"/>
                <a:cs typeface="Arial"/>
              </a:rPr>
              <a:t>- What is the key issue? Use bullets </a:t>
            </a:r>
          </a:p>
          <a:p>
            <a:pPr>
              <a:spcBef>
                <a:spcPts val="100"/>
              </a:spcBef>
              <a:spcAft>
                <a:spcPts val="100"/>
              </a:spcAft>
              <a:defRPr/>
            </a:pPr>
            <a:r>
              <a:rPr lang="en-US" sz="1100" cap="none">
                <a:solidFill>
                  <a:srgbClr val="1D3B64"/>
                </a:solidFill>
                <a:latin typeface="Avenir Next LT Pro" panose="020B0504020202020204" pitchFamily="34" charset="0"/>
                <a:cs typeface="Arial"/>
              </a:rPr>
              <a:t>- What are the most current key developments? </a:t>
            </a:r>
          </a:p>
          <a:p>
            <a:pPr>
              <a:spcBef>
                <a:spcPts val="100"/>
              </a:spcBef>
              <a:spcAft>
                <a:spcPts val="100"/>
              </a:spcAft>
              <a:defRPr/>
            </a:pPr>
            <a:r>
              <a:rPr lang="en-US" sz="1100" cap="none">
                <a:solidFill>
                  <a:srgbClr val="1D3B64"/>
                </a:solidFill>
                <a:latin typeface="Avenir Next LT Pro" panose="020B0504020202020204" pitchFamily="34" charset="0"/>
                <a:cs typeface="Arial"/>
              </a:rPr>
              <a:t>- Use as few words as possible to convey the message</a:t>
            </a:r>
          </a:p>
          <a:p>
            <a:pPr>
              <a:spcBef>
                <a:spcPts val="100"/>
              </a:spcBef>
              <a:spcAft>
                <a:spcPts val="100"/>
              </a:spcAft>
              <a:defRPr/>
            </a:pPr>
            <a:r>
              <a:rPr lang="en-US" sz="1100" b="1" cap="none">
                <a:solidFill>
                  <a:srgbClr val="1D3B64"/>
                </a:solidFill>
                <a:latin typeface="Avenir Next LT Pro" panose="020B0504020202020204" pitchFamily="34" charset="0"/>
                <a:cs typeface="Arial"/>
              </a:rPr>
              <a:t>   Constraints: </a:t>
            </a:r>
          </a:p>
          <a:p>
            <a:pPr>
              <a:spcBef>
                <a:spcPts val="100"/>
              </a:spcBef>
              <a:spcAft>
                <a:spcPts val="100"/>
              </a:spcAft>
              <a:defRPr/>
            </a:pPr>
            <a:r>
              <a:rPr lang="en-US" sz="1100" cap="none">
                <a:solidFill>
                  <a:srgbClr val="1D3B64"/>
                </a:solidFill>
                <a:latin typeface="Avenir Next LT Pro" panose="020B0504020202020204" pitchFamily="34" charset="0"/>
                <a:cs typeface="Arial"/>
              </a:rPr>
              <a:t>- Brief description of root cause </a:t>
            </a:r>
          </a:p>
          <a:p>
            <a:pPr>
              <a:spcBef>
                <a:spcPts val="100"/>
              </a:spcBef>
              <a:spcAft>
                <a:spcPts val="100"/>
              </a:spcAft>
              <a:defRPr/>
            </a:pPr>
            <a:r>
              <a:rPr lang="en-US" sz="1100" cap="none">
                <a:solidFill>
                  <a:srgbClr val="1D3B64"/>
                </a:solidFill>
                <a:latin typeface="Avenir Next LT Pro" panose="020B0504020202020204" pitchFamily="34" charset="0"/>
                <a:cs typeface="Arial"/>
              </a:rPr>
              <a:t>- What is preventing to continue with needed material supply? </a:t>
            </a:r>
          </a:p>
          <a:p>
            <a:pPr>
              <a:spcBef>
                <a:spcPts val="100"/>
              </a:spcBef>
              <a:spcAft>
                <a:spcPts val="100"/>
              </a:spcAft>
              <a:defRPr/>
            </a:pPr>
            <a:r>
              <a:rPr lang="en-US" sz="1100" cap="none">
                <a:solidFill>
                  <a:srgbClr val="1D3B64"/>
                </a:solidFill>
                <a:latin typeface="Avenir Next LT Pro" panose="020B0504020202020204" pitchFamily="34" charset="0"/>
                <a:cs typeface="Arial"/>
              </a:rPr>
              <a:t>(material, machine, manpower)</a:t>
            </a:r>
          </a:p>
          <a:p>
            <a:pPr>
              <a:spcBef>
                <a:spcPts val="100"/>
              </a:spcBef>
              <a:spcAft>
                <a:spcPts val="100"/>
              </a:spcAft>
              <a:defRPr/>
            </a:pPr>
            <a:r>
              <a:rPr lang="en-US" sz="1100" b="1" cap="none">
                <a:solidFill>
                  <a:srgbClr val="1D3B64"/>
                </a:solidFill>
                <a:latin typeface="Avenir Next LT Pro" panose="020B0504020202020204" pitchFamily="34" charset="0"/>
                <a:cs typeface="Arial"/>
              </a:rPr>
              <a:t>   Recovery actions: </a:t>
            </a:r>
          </a:p>
          <a:p>
            <a:pPr>
              <a:spcBef>
                <a:spcPts val="100"/>
              </a:spcBef>
              <a:spcAft>
                <a:spcPts val="100"/>
              </a:spcAft>
              <a:defRPr/>
            </a:pPr>
            <a:r>
              <a:rPr lang="en-US" sz="1100" cap="none">
                <a:solidFill>
                  <a:srgbClr val="1D3B64"/>
                </a:solidFill>
                <a:latin typeface="Avenir Next LT Pro" panose="020B0504020202020204" pitchFamily="34" charset="0"/>
                <a:cs typeface="Arial"/>
              </a:rPr>
              <a:t>- Specific actions that provide incremental improvement</a:t>
            </a:r>
          </a:p>
          <a:p>
            <a:pPr>
              <a:spcBef>
                <a:spcPts val="100"/>
              </a:spcBef>
              <a:spcAft>
                <a:spcPts val="100"/>
              </a:spcAft>
              <a:defRPr/>
            </a:pPr>
            <a:r>
              <a:rPr lang="en-US" sz="1100" cap="none">
                <a:solidFill>
                  <a:srgbClr val="1D3B64"/>
                </a:solidFill>
                <a:latin typeface="Avenir Next LT Pro" panose="020B0504020202020204" pitchFamily="34" charset="0"/>
                <a:cs typeface="Arial"/>
              </a:rPr>
              <a:t>	</a:t>
            </a:r>
            <a:r>
              <a:rPr lang="en-US" sz="1100" b="1" cap="none">
                <a:solidFill>
                  <a:srgbClr val="1D3B64"/>
                </a:solidFill>
                <a:latin typeface="Avenir Next LT Pro" panose="020B0504020202020204" pitchFamily="34" charset="0"/>
                <a:cs typeface="Arial"/>
              </a:rPr>
              <a:t>DO</a:t>
            </a:r>
            <a:r>
              <a:rPr lang="en-US" sz="1100" cap="none">
                <a:solidFill>
                  <a:srgbClr val="1D3B64"/>
                </a:solidFill>
                <a:latin typeface="Avenir Next LT Pro" panose="020B0504020202020204" pitchFamily="34" charset="0"/>
                <a:cs typeface="Arial"/>
              </a:rPr>
              <a:t> include action, date, incremental quantity/week executed</a:t>
            </a:r>
          </a:p>
          <a:p>
            <a:pPr>
              <a:spcBef>
                <a:spcPts val="100"/>
              </a:spcBef>
              <a:spcAft>
                <a:spcPts val="100"/>
              </a:spcAft>
              <a:defRPr/>
            </a:pPr>
            <a:r>
              <a:rPr lang="en-US" sz="1100" cap="none">
                <a:solidFill>
                  <a:srgbClr val="1D3B64"/>
                </a:solidFill>
                <a:latin typeface="Avenir Next LT Pro" panose="020B0504020202020204" pitchFamily="34" charset="0"/>
                <a:cs typeface="Arial"/>
              </a:rPr>
              <a:t>	</a:t>
            </a:r>
            <a:r>
              <a:rPr lang="en-US" sz="1100" b="1" cap="none">
                <a:solidFill>
                  <a:srgbClr val="1D3B64"/>
                </a:solidFill>
                <a:latin typeface="Avenir Next LT Pro" panose="020B0504020202020204" pitchFamily="34" charset="0"/>
                <a:cs typeface="Arial"/>
              </a:rPr>
              <a:t>DON´T</a:t>
            </a:r>
            <a:r>
              <a:rPr lang="en-US" sz="1100" cap="none">
                <a:solidFill>
                  <a:srgbClr val="1D3B64"/>
                </a:solidFill>
                <a:latin typeface="Avenir Next LT Pro" panose="020B0504020202020204" pitchFamily="34" charset="0"/>
                <a:cs typeface="Arial"/>
              </a:rPr>
              <a:t> include actions not impacting recovery (meetings)</a:t>
            </a:r>
            <a:endParaRPr lang="en-US" sz="1100" cap="none">
              <a:latin typeface="+mj-lt"/>
            </a:endParaRPr>
          </a:p>
        </p:txBody>
      </p:sp>
      <p:sp>
        <p:nvSpPr>
          <p:cNvPr id="9" name="Content Placeholder 1">
            <a:extLst>
              <a:ext uri="{FF2B5EF4-FFF2-40B4-BE49-F238E27FC236}">
                <a16:creationId xmlns:a16="http://schemas.microsoft.com/office/drawing/2014/main" id="{2B1C9198-038C-57ED-1EEF-0C4EE0717AAA}"/>
              </a:ext>
            </a:extLst>
          </p:cNvPr>
          <p:cNvSpPr txBox="1">
            <a:spLocks/>
          </p:cNvSpPr>
          <p:nvPr/>
        </p:nvSpPr>
        <p:spPr>
          <a:xfrm>
            <a:off x="454940" y="4117662"/>
            <a:ext cx="3406073" cy="213580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900" kern="1200" cap="all" spc="300" baseline="0">
                <a:solidFill>
                  <a:schemeClr val="tx1"/>
                </a:solidFill>
                <a:latin typeface="+mn-lt"/>
                <a:ea typeface="+mn-ea"/>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lnSpc>
                <a:spcPct val="100000"/>
              </a:lnSpc>
              <a:spcBef>
                <a:spcPts val="100"/>
              </a:spcBef>
              <a:spcAft>
                <a:spcPts val="100"/>
              </a:spcAft>
              <a:buClrTx/>
              <a:buSzTx/>
              <a:tabLst/>
              <a:defRPr/>
            </a:pPr>
            <a:r>
              <a:rPr lang="en-US" sz="1100" b="1" cap="none" spc="0">
                <a:solidFill>
                  <a:srgbClr val="00B050"/>
                </a:solidFill>
                <a:latin typeface="Avenir Next LT Pro" panose="020B0504020202020204" pitchFamily="34" charset="0"/>
                <a:cs typeface="Arial"/>
              </a:rPr>
              <a:t>GENERAL INFORMATION</a:t>
            </a:r>
          </a:p>
          <a:p>
            <a:pPr marR="0" lvl="0" fontAlgn="auto">
              <a:lnSpc>
                <a:spcPct val="100000"/>
              </a:lnSpc>
              <a:spcBef>
                <a:spcPts val="100"/>
              </a:spcBef>
              <a:spcAft>
                <a:spcPts val="100"/>
              </a:spcAft>
              <a:buClrTx/>
              <a:buSzTx/>
              <a:tabLst/>
              <a:defRPr/>
            </a:pPr>
            <a:r>
              <a:rPr lang="en-US" sz="1100" b="1" cap="none" spc="0">
                <a:solidFill>
                  <a:srgbClr val="1D3B64"/>
                </a:solidFill>
                <a:latin typeface="Avenir Next LT Pro" panose="020B0504020202020204" pitchFamily="34" charset="0"/>
                <a:cs typeface="Arial"/>
              </a:rPr>
              <a:t>Title:  </a:t>
            </a:r>
          </a:p>
          <a:p>
            <a:pPr marR="0" lvl="0" fontAlgn="auto">
              <a:lnSpc>
                <a:spcPct val="100000"/>
              </a:lnSpc>
              <a:spcBef>
                <a:spcPts val="100"/>
              </a:spcBef>
              <a:spcAft>
                <a:spcPts val="100"/>
              </a:spcAft>
              <a:buClrTx/>
              <a:buSzTx/>
              <a:tabLst/>
              <a:defRPr/>
            </a:pPr>
            <a:r>
              <a:rPr lang="en-US" sz="1100" cap="none" spc="0">
                <a:solidFill>
                  <a:srgbClr val="1D3B64"/>
                </a:solidFill>
                <a:latin typeface="Avenir Next LT Pro" panose="020B0504020202020204" pitchFamily="34" charset="0"/>
                <a:cs typeface="Arial"/>
              </a:rPr>
              <a:t>Supplier Name and Product family</a:t>
            </a:r>
          </a:p>
          <a:p>
            <a:pPr marR="0" lvl="0" fontAlgn="auto">
              <a:lnSpc>
                <a:spcPct val="100000"/>
              </a:lnSpc>
              <a:spcBef>
                <a:spcPts val="100"/>
              </a:spcBef>
              <a:spcAft>
                <a:spcPts val="100"/>
              </a:spcAft>
              <a:buClrTx/>
              <a:buSzTx/>
              <a:tabLst/>
              <a:defRPr/>
            </a:pPr>
            <a:r>
              <a:rPr lang="en-US" sz="1100" b="1" cap="none" spc="0">
                <a:solidFill>
                  <a:srgbClr val="1D3B64"/>
                </a:solidFill>
                <a:latin typeface="Avenir Next LT Pro" panose="020B0504020202020204" pitchFamily="34" charset="0"/>
                <a:cs typeface="Arial"/>
              </a:rPr>
              <a:t>Photo of product: </a:t>
            </a:r>
          </a:p>
          <a:p>
            <a:pPr marR="0" lvl="0" fontAlgn="auto">
              <a:lnSpc>
                <a:spcPct val="100000"/>
              </a:lnSpc>
              <a:spcBef>
                <a:spcPts val="100"/>
              </a:spcBef>
              <a:spcAft>
                <a:spcPts val="100"/>
              </a:spcAft>
              <a:buClrTx/>
              <a:buSzTx/>
              <a:tabLst/>
              <a:defRPr/>
            </a:pPr>
            <a:r>
              <a:rPr lang="en-US" sz="1100" cap="none" spc="0">
                <a:solidFill>
                  <a:srgbClr val="1D3B64"/>
                </a:solidFill>
                <a:latin typeface="Avenir Next LT Pro" panose="020B0504020202020204" pitchFamily="34" charset="0"/>
                <a:cs typeface="Arial"/>
              </a:rPr>
              <a:t>Upper right-hand corner with border</a:t>
            </a:r>
          </a:p>
          <a:p>
            <a:pPr marR="0" lvl="0" fontAlgn="auto">
              <a:lnSpc>
                <a:spcPct val="100000"/>
              </a:lnSpc>
              <a:spcBef>
                <a:spcPts val="100"/>
              </a:spcBef>
              <a:spcAft>
                <a:spcPts val="100"/>
              </a:spcAft>
              <a:buClrTx/>
              <a:buSzTx/>
              <a:tabLst/>
              <a:defRPr/>
            </a:pPr>
            <a:r>
              <a:rPr lang="en-US" sz="1100" b="1" cap="none" spc="0">
                <a:solidFill>
                  <a:srgbClr val="1D3B64"/>
                </a:solidFill>
                <a:latin typeface="Avenir Next LT Pro" panose="020B0504020202020204" pitchFamily="34" charset="0"/>
                <a:cs typeface="Arial"/>
              </a:rPr>
              <a:t>Header: </a:t>
            </a:r>
          </a:p>
          <a:p>
            <a:pPr marR="0" lvl="0" fontAlgn="auto">
              <a:lnSpc>
                <a:spcPct val="100000"/>
              </a:lnSpc>
              <a:spcBef>
                <a:spcPts val="100"/>
              </a:spcBef>
              <a:spcAft>
                <a:spcPts val="100"/>
              </a:spcAft>
              <a:buClrTx/>
              <a:buSzTx/>
              <a:tabLst/>
              <a:defRPr/>
            </a:pPr>
            <a:r>
              <a:rPr lang="en-US" sz="1100" cap="none" spc="0">
                <a:solidFill>
                  <a:srgbClr val="1D3B64"/>
                </a:solidFill>
                <a:latin typeface="Avenir Next LT Pro" panose="020B0504020202020204" pitchFamily="34" charset="0"/>
                <a:cs typeface="Arial"/>
              </a:rPr>
              <a:t>Dark blue background with white font explaining the </a:t>
            </a:r>
            <a:r>
              <a:rPr lang="en-US" sz="1100" u="sng" cap="none" spc="0">
                <a:solidFill>
                  <a:srgbClr val="1D3B64"/>
                </a:solidFill>
                <a:latin typeface="Avenir Next LT Pro" panose="020B0504020202020204" pitchFamily="34" charset="0"/>
                <a:cs typeface="Arial"/>
              </a:rPr>
              <a:t>main </a:t>
            </a:r>
            <a:r>
              <a:rPr lang="en-US" sz="1100" cap="none" spc="0">
                <a:solidFill>
                  <a:srgbClr val="1D3B64"/>
                </a:solidFill>
                <a:latin typeface="Avenir Next LT Pro" panose="020B0504020202020204" pitchFamily="34" charset="0"/>
                <a:cs typeface="Arial"/>
              </a:rPr>
              <a:t>takeaway message of the slide</a:t>
            </a:r>
          </a:p>
          <a:p>
            <a:pPr marL="171450" marR="0" lvl="0" indent="-171450" fontAlgn="auto">
              <a:lnSpc>
                <a:spcPct val="100000"/>
              </a:lnSpc>
              <a:spcBef>
                <a:spcPts val="100"/>
              </a:spcBef>
              <a:spcAft>
                <a:spcPts val="100"/>
              </a:spcAft>
              <a:buClrTx/>
              <a:buSzTx/>
              <a:buFont typeface="Arial" panose="020B0604020202020204" pitchFamily="34" charset="0"/>
              <a:buChar char="•"/>
              <a:tabLst/>
              <a:defRPr/>
            </a:pPr>
            <a:r>
              <a:rPr lang="en-US" sz="1100" cap="none" spc="0">
                <a:solidFill>
                  <a:srgbClr val="1D3B64"/>
                </a:solidFill>
                <a:latin typeface="Avenir Next LT Pro" panose="020B0504020202020204" pitchFamily="34" charset="0"/>
                <a:cs typeface="Arial"/>
              </a:rPr>
              <a:t>What would the headline read when opening a newspaper? </a:t>
            </a:r>
          </a:p>
          <a:p>
            <a:pPr marL="171450" marR="0" lvl="0" indent="-171450" fontAlgn="auto">
              <a:lnSpc>
                <a:spcPct val="100000"/>
              </a:lnSpc>
              <a:spcBef>
                <a:spcPts val="100"/>
              </a:spcBef>
              <a:spcAft>
                <a:spcPts val="100"/>
              </a:spcAft>
              <a:buClrTx/>
              <a:buSzTx/>
              <a:buFont typeface="Arial" panose="020B0604020202020204" pitchFamily="34" charset="0"/>
              <a:buChar char="•"/>
              <a:tabLst/>
              <a:defRPr/>
            </a:pPr>
            <a:r>
              <a:rPr lang="en-US" sz="1100" cap="none" spc="0">
                <a:solidFill>
                  <a:srgbClr val="1D3B64"/>
                </a:solidFill>
                <a:latin typeface="Avenir Next LT Pro" panose="020B0504020202020204" pitchFamily="34" charset="0"/>
                <a:cs typeface="Arial"/>
              </a:rPr>
              <a:t>Key issues and key recovery action separated by half colon</a:t>
            </a:r>
          </a:p>
        </p:txBody>
      </p:sp>
      <p:sp>
        <p:nvSpPr>
          <p:cNvPr id="10" name="TextBox 9">
            <a:extLst>
              <a:ext uri="{FF2B5EF4-FFF2-40B4-BE49-F238E27FC236}">
                <a16:creationId xmlns:a16="http://schemas.microsoft.com/office/drawing/2014/main" id="{BF934E47-EAD2-AFD2-AB24-E3DD6A7C1547}"/>
              </a:ext>
            </a:extLst>
          </p:cNvPr>
          <p:cNvSpPr txBox="1"/>
          <p:nvPr/>
        </p:nvSpPr>
        <p:spPr>
          <a:xfrm>
            <a:off x="10981756" y="2253600"/>
            <a:ext cx="1210244" cy="671979"/>
          </a:xfrm>
          <a:prstGeom prst="rect">
            <a:avLst/>
          </a:prstGeom>
          <a:noFill/>
        </p:spPr>
        <p:txBody>
          <a:bodyPr wrap="square">
            <a:spAutoFit/>
          </a:bodyPr>
          <a:lstStyle/>
          <a:p>
            <a:pPr marR="0" lvl="0" fontAlgn="auto">
              <a:lnSpc>
                <a:spcPct val="100000"/>
              </a:lnSpc>
              <a:spcBef>
                <a:spcPts val="100"/>
              </a:spcBef>
              <a:spcAft>
                <a:spcPts val="100"/>
              </a:spcAft>
              <a:buClrTx/>
              <a:buSzTx/>
              <a:tabLst/>
              <a:defRPr/>
            </a:pPr>
            <a:r>
              <a:rPr lang="en-US" sz="1200" b="1" cap="none" spc="0">
                <a:latin typeface="Avenir Next LT Pro" panose="020B0504020202020204" pitchFamily="34" charset="0"/>
                <a:cs typeface="Arial"/>
              </a:rPr>
              <a:t>General: </a:t>
            </a:r>
          </a:p>
          <a:p>
            <a:pPr marR="0" lvl="0" fontAlgn="auto">
              <a:lnSpc>
                <a:spcPct val="100000"/>
              </a:lnSpc>
              <a:spcBef>
                <a:spcPts val="100"/>
              </a:spcBef>
              <a:spcAft>
                <a:spcPts val="100"/>
              </a:spcAft>
              <a:buClrTx/>
              <a:buSzTx/>
              <a:tabLst/>
              <a:defRPr/>
            </a:pPr>
            <a:r>
              <a:rPr lang="en-US" sz="1200" cap="none" spc="0">
                <a:latin typeface="Avenir Next LT Pro" panose="020B0504020202020204" pitchFamily="34" charset="0"/>
                <a:cs typeface="Arial"/>
              </a:rPr>
              <a:t>Font: Avenir Next LT Pro</a:t>
            </a:r>
          </a:p>
        </p:txBody>
      </p:sp>
      <p:sp>
        <p:nvSpPr>
          <p:cNvPr id="11" name="Oval 10">
            <a:extLst>
              <a:ext uri="{FF2B5EF4-FFF2-40B4-BE49-F238E27FC236}">
                <a16:creationId xmlns:a16="http://schemas.microsoft.com/office/drawing/2014/main" id="{3109315F-5F02-FD0A-89A5-CB9F1F56A728}"/>
              </a:ext>
            </a:extLst>
          </p:cNvPr>
          <p:cNvSpPr/>
          <p:nvPr/>
        </p:nvSpPr>
        <p:spPr>
          <a:xfrm>
            <a:off x="156011" y="4254540"/>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1</a:t>
            </a:r>
          </a:p>
        </p:txBody>
      </p:sp>
      <p:sp>
        <p:nvSpPr>
          <p:cNvPr id="12" name="Oval 11">
            <a:extLst>
              <a:ext uri="{FF2B5EF4-FFF2-40B4-BE49-F238E27FC236}">
                <a16:creationId xmlns:a16="http://schemas.microsoft.com/office/drawing/2014/main" id="{37EFD93F-58BA-5722-289F-931DBF62101F}"/>
              </a:ext>
            </a:extLst>
          </p:cNvPr>
          <p:cNvSpPr/>
          <p:nvPr/>
        </p:nvSpPr>
        <p:spPr>
          <a:xfrm>
            <a:off x="156011" y="4703927"/>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2</a:t>
            </a:r>
          </a:p>
        </p:txBody>
      </p:sp>
      <p:sp>
        <p:nvSpPr>
          <p:cNvPr id="13" name="Oval 12">
            <a:extLst>
              <a:ext uri="{FF2B5EF4-FFF2-40B4-BE49-F238E27FC236}">
                <a16:creationId xmlns:a16="http://schemas.microsoft.com/office/drawing/2014/main" id="{368B6D3F-D773-A96D-DB7B-B56DF2C03560}"/>
              </a:ext>
            </a:extLst>
          </p:cNvPr>
          <p:cNvSpPr/>
          <p:nvPr/>
        </p:nvSpPr>
        <p:spPr>
          <a:xfrm>
            <a:off x="156011" y="5122974"/>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3</a:t>
            </a:r>
          </a:p>
        </p:txBody>
      </p:sp>
      <p:sp>
        <p:nvSpPr>
          <p:cNvPr id="14" name="Rectangle: Rounded Corners 13">
            <a:extLst>
              <a:ext uri="{FF2B5EF4-FFF2-40B4-BE49-F238E27FC236}">
                <a16:creationId xmlns:a16="http://schemas.microsoft.com/office/drawing/2014/main" id="{2BA91EF7-0BD3-9007-6C0D-B64390661D8A}"/>
              </a:ext>
            </a:extLst>
          </p:cNvPr>
          <p:cNvSpPr/>
          <p:nvPr/>
        </p:nvSpPr>
        <p:spPr>
          <a:xfrm>
            <a:off x="4536060" y="1052863"/>
            <a:ext cx="2265191" cy="15804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FE4C1AB-D71B-0D2F-E3AC-352F7F1DA136}"/>
              </a:ext>
            </a:extLst>
          </p:cNvPr>
          <p:cNvSpPr/>
          <p:nvPr/>
        </p:nvSpPr>
        <p:spPr>
          <a:xfrm>
            <a:off x="4470145" y="1038869"/>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1</a:t>
            </a:r>
          </a:p>
        </p:txBody>
      </p:sp>
      <p:sp>
        <p:nvSpPr>
          <p:cNvPr id="16" name="Rectangle: Rounded Corners 15">
            <a:extLst>
              <a:ext uri="{FF2B5EF4-FFF2-40B4-BE49-F238E27FC236}">
                <a16:creationId xmlns:a16="http://schemas.microsoft.com/office/drawing/2014/main" id="{9AD8C3CC-6C33-5746-EDD3-147E3205664F}"/>
              </a:ext>
            </a:extLst>
          </p:cNvPr>
          <p:cNvSpPr/>
          <p:nvPr/>
        </p:nvSpPr>
        <p:spPr>
          <a:xfrm>
            <a:off x="9315981" y="1001617"/>
            <a:ext cx="660416" cy="580920"/>
          </a:xfrm>
          <a:prstGeom prst="roundRect">
            <a:avLst>
              <a:gd name="adj" fmla="val 648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BB30FDC-3154-3E22-8AC2-07DBA9EF14F2}"/>
              </a:ext>
            </a:extLst>
          </p:cNvPr>
          <p:cNvSpPr/>
          <p:nvPr/>
        </p:nvSpPr>
        <p:spPr>
          <a:xfrm>
            <a:off x="4536061" y="1225387"/>
            <a:ext cx="4606897" cy="15804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50D60B1-7B80-EB3D-96B8-1DF0718705BC}"/>
              </a:ext>
            </a:extLst>
          </p:cNvPr>
          <p:cNvSpPr/>
          <p:nvPr/>
        </p:nvSpPr>
        <p:spPr>
          <a:xfrm>
            <a:off x="4470145" y="1225387"/>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3</a:t>
            </a:r>
          </a:p>
        </p:txBody>
      </p:sp>
      <p:sp>
        <p:nvSpPr>
          <p:cNvPr id="36" name="Rectangle: Rounded Corners 35">
            <a:extLst>
              <a:ext uri="{FF2B5EF4-FFF2-40B4-BE49-F238E27FC236}">
                <a16:creationId xmlns:a16="http://schemas.microsoft.com/office/drawing/2014/main" id="{F145C933-00BC-6BBF-CD9A-B52A4F739E0B}"/>
              </a:ext>
            </a:extLst>
          </p:cNvPr>
          <p:cNvSpPr/>
          <p:nvPr/>
        </p:nvSpPr>
        <p:spPr>
          <a:xfrm>
            <a:off x="4536061" y="1537308"/>
            <a:ext cx="3426304" cy="1829651"/>
          </a:xfrm>
          <a:prstGeom prst="roundRect">
            <a:avLst>
              <a:gd name="adj" fmla="val 268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3CCBE21-AA23-625F-14CC-02E5D5B0CEDD}"/>
              </a:ext>
            </a:extLst>
          </p:cNvPr>
          <p:cNvSpPr/>
          <p:nvPr/>
        </p:nvSpPr>
        <p:spPr>
          <a:xfrm>
            <a:off x="7981041" y="1421118"/>
            <a:ext cx="2323835" cy="585784"/>
          </a:xfrm>
          <a:prstGeom prst="roundRect">
            <a:avLst>
              <a:gd name="adj" fmla="val 97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82F7A71-3E8B-2FA1-B10B-26B2D523E05F}"/>
              </a:ext>
            </a:extLst>
          </p:cNvPr>
          <p:cNvSpPr/>
          <p:nvPr/>
        </p:nvSpPr>
        <p:spPr>
          <a:xfrm>
            <a:off x="4637468" y="3797366"/>
            <a:ext cx="1271331" cy="161826"/>
          </a:xfrm>
          <a:prstGeom prst="roundRect">
            <a:avLst>
              <a:gd name="adj" fmla="val 2155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786D74F1-D4CE-4388-5176-95C5BB854D33}"/>
              </a:ext>
            </a:extLst>
          </p:cNvPr>
          <p:cNvSpPr/>
          <p:nvPr/>
        </p:nvSpPr>
        <p:spPr>
          <a:xfrm>
            <a:off x="7981041" y="2105797"/>
            <a:ext cx="2323835" cy="611805"/>
          </a:xfrm>
          <a:prstGeom prst="roundRect">
            <a:avLst>
              <a:gd name="adj" fmla="val 97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19C8206-770B-3CA5-1BF5-6C90578F72C5}"/>
              </a:ext>
            </a:extLst>
          </p:cNvPr>
          <p:cNvSpPr/>
          <p:nvPr/>
        </p:nvSpPr>
        <p:spPr>
          <a:xfrm>
            <a:off x="7981041" y="2748065"/>
            <a:ext cx="2323835" cy="729651"/>
          </a:xfrm>
          <a:prstGeom prst="roundRect">
            <a:avLst>
              <a:gd name="adj" fmla="val 97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9A27FBE-0514-3C07-FFA1-FE5D75AB0FE5}"/>
              </a:ext>
            </a:extLst>
          </p:cNvPr>
          <p:cNvSpPr txBox="1"/>
          <p:nvPr/>
        </p:nvSpPr>
        <p:spPr>
          <a:xfrm>
            <a:off x="9142958" y="4083055"/>
            <a:ext cx="3036555" cy="1938992"/>
          </a:xfrm>
          <a:prstGeom prst="rect">
            <a:avLst/>
          </a:prstGeom>
          <a:noFill/>
        </p:spPr>
        <p:txBody>
          <a:bodyPr wrap="square">
            <a:spAutoFit/>
          </a:bodyPr>
          <a:lstStyle/>
          <a:p>
            <a:pPr>
              <a:spcBef>
                <a:spcPts val="100"/>
              </a:spcBef>
              <a:spcAft>
                <a:spcPts val="100"/>
              </a:spcAft>
              <a:defRPr/>
            </a:pPr>
            <a:r>
              <a:rPr lang="en-US" sz="1100" b="1" cap="none" spc="0">
                <a:solidFill>
                  <a:srgbClr val="00B0F0"/>
                </a:solidFill>
                <a:latin typeface="Avenir Next LT Pro" panose="020B0504020202020204" pitchFamily="34" charset="0"/>
                <a:cs typeface="Arial"/>
              </a:rPr>
              <a:t>SUPPLY-DEMAND SECTION</a:t>
            </a:r>
          </a:p>
          <a:p>
            <a:pPr>
              <a:spcBef>
                <a:spcPts val="100"/>
              </a:spcBef>
              <a:spcAft>
                <a:spcPts val="100"/>
              </a:spcAft>
              <a:defRPr/>
            </a:pPr>
            <a:r>
              <a:rPr lang="en-US" sz="1100">
                <a:solidFill>
                  <a:srgbClr val="1D3B64"/>
                </a:solidFill>
                <a:latin typeface="Avenir Next LT Pro" panose="020B0504020202020204" pitchFamily="34" charset="0"/>
                <a:cs typeface="Arial"/>
              </a:rPr>
              <a:t>Graph need to be pasted as an editable object (not a picture),</a:t>
            </a:r>
          </a:p>
          <a:p>
            <a:pPr>
              <a:spcBef>
                <a:spcPts val="100"/>
              </a:spcBef>
              <a:spcAft>
                <a:spcPts val="100"/>
              </a:spcAft>
              <a:defRPr/>
            </a:pPr>
            <a:endParaRPr lang="en-US" sz="1100" cap="none" spc="0">
              <a:solidFill>
                <a:srgbClr val="1D3B64"/>
              </a:solidFill>
              <a:latin typeface="Avenir Next LT Pro" panose="020B0504020202020204" pitchFamily="34" charset="0"/>
              <a:cs typeface="Arial"/>
            </a:endParaRPr>
          </a:p>
          <a:p>
            <a:pPr>
              <a:spcBef>
                <a:spcPts val="100"/>
              </a:spcBef>
              <a:spcAft>
                <a:spcPts val="100"/>
              </a:spcAft>
              <a:defRPr/>
            </a:pPr>
            <a:r>
              <a:rPr lang="en-US" sz="1100" b="1" cap="none" spc="0">
                <a:solidFill>
                  <a:srgbClr val="1D3B64"/>
                </a:solidFill>
                <a:latin typeface="Avenir Next LT Pro" panose="020B0504020202020204" pitchFamily="34" charset="0"/>
                <a:cs typeface="Arial"/>
              </a:rPr>
              <a:t>Message boxes</a:t>
            </a:r>
          </a:p>
          <a:p>
            <a:pPr>
              <a:spcBef>
                <a:spcPts val="100"/>
              </a:spcBef>
              <a:spcAft>
                <a:spcPts val="100"/>
              </a:spcAft>
              <a:defRPr/>
            </a:pPr>
            <a:r>
              <a:rPr lang="en-US" sz="1100" cap="none" spc="0">
                <a:solidFill>
                  <a:srgbClr val="1D3B64"/>
                </a:solidFill>
                <a:latin typeface="Avenir Next LT Pro" panose="020B0504020202020204" pitchFamily="34" charset="0"/>
                <a:cs typeface="Arial"/>
              </a:rPr>
              <a:t>- Only as required to highlight a shift or key point on the chart like incremental impact to supply</a:t>
            </a:r>
          </a:p>
          <a:p>
            <a:pPr>
              <a:spcBef>
                <a:spcPts val="100"/>
              </a:spcBef>
              <a:spcAft>
                <a:spcPts val="100"/>
              </a:spcAft>
              <a:defRPr/>
            </a:pPr>
            <a:r>
              <a:rPr lang="en-US" sz="1100" b="1" cap="none" spc="0">
                <a:solidFill>
                  <a:srgbClr val="1D3B64"/>
                </a:solidFill>
                <a:latin typeface="Avenir Next LT Pro" panose="020B0504020202020204" pitchFamily="34" charset="0"/>
                <a:cs typeface="Arial"/>
              </a:rPr>
              <a:t>Date updated</a:t>
            </a:r>
            <a:r>
              <a:rPr lang="en-US" sz="1100" cap="none" spc="0">
                <a:solidFill>
                  <a:srgbClr val="1D3B64"/>
                </a:solidFill>
                <a:latin typeface="Avenir Next LT Pro" panose="020B0504020202020204" pitchFamily="34" charset="0"/>
                <a:cs typeface="Arial"/>
              </a:rPr>
              <a:t>:</a:t>
            </a:r>
          </a:p>
          <a:p>
            <a:pPr>
              <a:spcBef>
                <a:spcPts val="100"/>
              </a:spcBef>
              <a:spcAft>
                <a:spcPts val="100"/>
              </a:spcAft>
              <a:defRPr/>
            </a:pPr>
            <a:r>
              <a:rPr lang="en-US" sz="1100" cap="none" spc="0">
                <a:solidFill>
                  <a:srgbClr val="1D3B64"/>
                </a:solidFill>
                <a:latin typeface="Avenir Next LT Pro" panose="020B0504020202020204" pitchFamily="34" charset="0"/>
                <a:cs typeface="Arial"/>
              </a:rPr>
              <a:t>- </a:t>
            </a:r>
            <a:r>
              <a:rPr lang="en-US" sz="1100" cap="none" spc="0">
                <a:solidFill>
                  <a:srgbClr val="0070C0"/>
                </a:solidFill>
                <a:latin typeface="Avenir Next LT Pro" panose="020B0504020202020204" pitchFamily="34" charset="0"/>
                <a:cs typeface="Arial"/>
              </a:rPr>
              <a:t>Blue text font </a:t>
            </a:r>
            <a:r>
              <a:rPr lang="en-US" sz="1100" cap="none" spc="0">
                <a:solidFill>
                  <a:srgbClr val="1D3B64"/>
                </a:solidFill>
                <a:latin typeface="Avenir Next LT Pro" panose="020B0504020202020204" pitchFamily="34" charset="0"/>
                <a:cs typeface="Arial"/>
              </a:rPr>
              <a:t>in lower left corner</a:t>
            </a:r>
          </a:p>
        </p:txBody>
      </p:sp>
      <p:sp>
        <p:nvSpPr>
          <p:cNvPr id="42" name="Oval 41">
            <a:extLst>
              <a:ext uri="{FF2B5EF4-FFF2-40B4-BE49-F238E27FC236}">
                <a16:creationId xmlns:a16="http://schemas.microsoft.com/office/drawing/2014/main" id="{3A53A5C3-E89F-EFFD-C317-3E1693C82E10}"/>
              </a:ext>
            </a:extLst>
          </p:cNvPr>
          <p:cNvSpPr/>
          <p:nvPr/>
        </p:nvSpPr>
        <p:spPr>
          <a:xfrm>
            <a:off x="10224221" y="162257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4</a:t>
            </a:r>
          </a:p>
        </p:txBody>
      </p:sp>
      <p:sp>
        <p:nvSpPr>
          <p:cNvPr id="43" name="Oval 42">
            <a:extLst>
              <a:ext uri="{FF2B5EF4-FFF2-40B4-BE49-F238E27FC236}">
                <a16:creationId xmlns:a16="http://schemas.microsoft.com/office/drawing/2014/main" id="{F5D89450-F581-05D1-AA80-EB1DB39E462F}"/>
              </a:ext>
            </a:extLst>
          </p:cNvPr>
          <p:cNvSpPr/>
          <p:nvPr/>
        </p:nvSpPr>
        <p:spPr>
          <a:xfrm>
            <a:off x="10224221" y="232025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5</a:t>
            </a:r>
          </a:p>
        </p:txBody>
      </p:sp>
      <p:sp>
        <p:nvSpPr>
          <p:cNvPr id="44" name="Oval 43">
            <a:extLst>
              <a:ext uri="{FF2B5EF4-FFF2-40B4-BE49-F238E27FC236}">
                <a16:creationId xmlns:a16="http://schemas.microsoft.com/office/drawing/2014/main" id="{EC07E09C-B4B9-EBAE-2745-C76B48328323}"/>
              </a:ext>
            </a:extLst>
          </p:cNvPr>
          <p:cNvSpPr/>
          <p:nvPr/>
        </p:nvSpPr>
        <p:spPr>
          <a:xfrm>
            <a:off x="10224221" y="302145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6</a:t>
            </a:r>
          </a:p>
        </p:txBody>
      </p:sp>
      <p:sp>
        <p:nvSpPr>
          <p:cNvPr id="45" name="Oval 44">
            <a:extLst>
              <a:ext uri="{FF2B5EF4-FFF2-40B4-BE49-F238E27FC236}">
                <a16:creationId xmlns:a16="http://schemas.microsoft.com/office/drawing/2014/main" id="{D0A0B2CC-FE80-8E97-9F2C-A05D9640DC04}"/>
              </a:ext>
            </a:extLst>
          </p:cNvPr>
          <p:cNvSpPr/>
          <p:nvPr/>
        </p:nvSpPr>
        <p:spPr>
          <a:xfrm>
            <a:off x="6066333" y="1791428"/>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7</a:t>
            </a:r>
          </a:p>
        </p:txBody>
      </p:sp>
      <p:pic>
        <p:nvPicPr>
          <p:cNvPr id="46" name="Picture 45">
            <a:extLst>
              <a:ext uri="{FF2B5EF4-FFF2-40B4-BE49-F238E27FC236}">
                <a16:creationId xmlns:a16="http://schemas.microsoft.com/office/drawing/2014/main" id="{70E0A93A-3197-4853-894A-5A10A2628FDF}"/>
              </a:ext>
            </a:extLst>
          </p:cNvPr>
          <p:cNvPicPr>
            <a:picLocks noChangeAspect="1"/>
          </p:cNvPicPr>
          <p:nvPr/>
        </p:nvPicPr>
        <p:blipFill rotWithShape="1">
          <a:blip r:embed="rId8"/>
          <a:srcRect l="13671" t="8763" r="10329" b="4737"/>
          <a:stretch/>
        </p:blipFill>
        <p:spPr>
          <a:xfrm>
            <a:off x="9352528" y="1024435"/>
            <a:ext cx="587322" cy="528113"/>
          </a:xfrm>
          <a:prstGeom prst="rect">
            <a:avLst/>
          </a:prstGeom>
        </p:spPr>
      </p:pic>
      <p:sp>
        <p:nvSpPr>
          <p:cNvPr id="47" name="Oval 46">
            <a:extLst>
              <a:ext uri="{FF2B5EF4-FFF2-40B4-BE49-F238E27FC236}">
                <a16:creationId xmlns:a16="http://schemas.microsoft.com/office/drawing/2014/main" id="{082F1BB1-2B3D-A78D-BA7F-4D1127811888}"/>
              </a:ext>
            </a:extLst>
          </p:cNvPr>
          <p:cNvSpPr/>
          <p:nvPr/>
        </p:nvSpPr>
        <p:spPr>
          <a:xfrm>
            <a:off x="9554749" y="895309"/>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2</a:t>
            </a:r>
          </a:p>
        </p:txBody>
      </p:sp>
      <p:sp>
        <p:nvSpPr>
          <p:cNvPr id="48" name="Oval 47">
            <a:extLst>
              <a:ext uri="{FF2B5EF4-FFF2-40B4-BE49-F238E27FC236}">
                <a16:creationId xmlns:a16="http://schemas.microsoft.com/office/drawing/2014/main" id="{DF968BC2-3DDE-5F95-C123-02C5F0313863}"/>
              </a:ext>
            </a:extLst>
          </p:cNvPr>
          <p:cNvSpPr/>
          <p:nvPr/>
        </p:nvSpPr>
        <p:spPr>
          <a:xfrm>
            <a:off x="4567975" y="3786839"/>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8</a:t>
            </a:r>
          </a:p>
        </p:txBody>
      </p:sp>
      <p:cxnSp>
        <p:nvCxnSpPr>
          <p:cNvPr id="49" name="Straight Connector 48">
            <a:extLst>
              <a:ext uri="{FF2B5EF4-FFF2-40B4-BE49-F238E27FC236}">
                <a16:creationId xmlns:a16="http://schemas.microsoft.com/office/drawing/2014/main" id="{D6EC6A49-44A1-DE96-0EFA-955D3CE9B4A5}"/>
              </a:ext>
            </a:extLst>
          </p:cNvPr>
          <p:cNvCxnSpPr>
            <a:cxnSpLocks/>
          </p:cNvCxnSpPr>
          <p:nvPr/>
        </p:nvCxnSpPr>
        <p:spPr>
          <a:xfrm>
            <a:off x="10879530" y="1114602"/>
            <a:ext cx="0" cy="276530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F3B0A14E-9295-2477-D4E8-36FD2C88FF2C}"/>
              </a:ext>
            </a:extLst>
          </p:cNvPr>
          <p:cNvSpPr/>
          <p:nvPr/>
        </p:nvSpPr>
        <p:spPr>
          <a:xfrm>
            <a:off x="3892932" y="447252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4</a:t>
            </a:r>
          </a:p>
        </p:txBody>
      </p:sp>
      <p:sp>
        <p:nvSpPr>
          <p:cNvPr id="51" name="Oval 50">
            <a:extLst>
              <a:ext uri="{FF2B5EF4-FFF2-40B4-BE49-F238E27FC236}">
                <a16:creationId xmlns:a16="http://schemas.microsoft.com/office/drawing/2014/main" id="{2B284F4F-228E-AAB8-7B76-04C092F1932D}"/>
              </a:ext>
            </a:extLst>
          </p:cNvPr>
          <p:cNvSpPr/>
          <p:nvPr/>
        </p:nvSpPr>
        <p:spPr>
          <a:xfrm>
            <a:off x="3892932" y="5225391"/>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5</a:t>
            </a:r>
          </a:p>
        </p:txBody>
      </p:sp>
      <p:sp>
        <p:nvSpPr>
          <p:cNvPr id="52" name="Oval 51">
            <a:extLst>
              <a:ext uri="{FF2B5EF4-FFF2-40B4-BE49-F238E27FC236}">
                <a16:creationId xmlns:a16="http://schemas.microsoft.com/office/drawing/2014/main" id="{D0B04E73-4149-1E82-E7E2-C0C6DD523134}"/>
              </a:ext>
            </a:extLst>
          </p:cNvPr>
          <p:cNvSpPr/>
          <p:nvPr/>
        </p:nvSpPr>
        <p:spPr>
          <a:xfrm>
            <a:off x="3892932" y="596009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6</a:t>
            </a:r>
          </a:p>
        </p:txBody>
      </p:sp>
      <p:sp>
        <p:nvSpPr>
          <p:cNvPr id="53" name="Oval 52">
            <a:extLst>
              <a:ext uri="{FF2B5EF4-FFF2-40B4-BE49-F238E27FC236}">
                <a16:creationId xmlns:a16="http://schemas.microsoft.com/office/drawing/2014/main" id="{E1941E0C-8C22-E554-B9F0-379BFF568E3E}"/>
              </a:ext>
            </a:extLst>
          </p:cNvPr>
          <p:cNvSpPr/>
          <p:nvPr/>
        </p:nvSpPr>
        <p:spPr>
          <a:xfrm>
            <a:off x="8910316" y="4886807"/>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7</a:t>
            </a:r>
          </a:p>
        </p:txBody>
      </p:sp>
      <p:sp>
        <p:nvSpPr>
          <p:cNvPr id="54" name="Oval 53">
            <a:extLst>
              <a:ext uri="{FF2B5EF4-FFF2-40B4-BE49-F238E27FC236}">
                <a16:creationId xmlns:a16="http://schemas.microsoft.com/office/drawing/2014/main" id="{21C6205B-D4DE-6AA5-5EF3-35EA45A0B6B4}"/>
              </a:ext>
            </a:extLst>
          </p:cNvPr>
          <p:cNvSpPr/>
          <p:nvPr/>
        </p:nvSpPr>
        <p:spPr>
          <a:xfrm>
            <a:off x="8910316" y="5575913"/>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8</a:t>
            </a:r>
          </a:p>
        </p:txBody>
      </p:sp>
      <p:sp>
        <p:nvSpPr>
          <p:cNvPr id="55" name="TextBox 54">
            <a:extLst>
              <a:ext uri="{FF2B5EF4-FFF2-40B4-BE49-F238E27FC236}">
                <a16:creationId xmlns:a16="http://schemas.microsoft.com/office/drawing/2014/main" id="{089C9889-AB65-4FE6-ABFC-C5CCBAC14866}"/>
              </a:ext>
            </a:extLst>
          </p:cNvPr>
          <p:cNvSpPr txBox="1"/>
          <p:nvPr/>
        </p:nvSpPr>
        <p:spPr>
          <a:xfrm>
            <a:off x="381366" y="1130420"/>
            <a:ext cx="3888031" cy="2682786"/>
          </a:xfrm>
          <a:prstGeom prst="rect">
            <a:avLst/>
          </a:prstGeom>
          <a:noFill/>
        </p:spPr>
        <p:txBody>
          <a:bodyPr wrap="square">
            <a:spAutoFit/>
          </a:bodyPr>
          <a:lstStyle/>
          <a:p>
            <a:pPr marR="0" lvl="0" fontAlgn="auto">
              <a:lnSpc>
                <a:spcPct val="100000"/>
              </a:lnSpc>
              <a:spcBef>
                <a:spcPts val="100"/>
              </a:spcBef>
              <a:spcAft>
                <a:spcPts val="100"/>
              </a:spcAft>
              <a:buClrTx/>
              <a:buSzTx/>
              <a:tabLst/>
              <a:defRPr/>
            </a:pPr>
            <a:r>
              <a:rPr lang="en-US" sz="1600" b="1" cap="none" spc="0">
                <a:latin typeface="Avenir Next LT Pro" panose="020B0504020202020204" pitchFamily="34" charset="0"/>
                <a:cs typeface="Arial"/>
              </a:rPr>
              <a:t>Purpose</a:t>
            </a:r>
            <a:r>
              <a:rPr lang="en-US" sz="1600" cap="none" spc="0">
                <a:latin typeface="Avenir Next LT Pro" panose="020B0504020202020204" pitchFamily="34" charset="0"/>
                <a:cs typeface="Arial"/>
              </a:rPr>
              <a:t>: Confirm and visualize a true capacity supply restriction by identifying:</a:t>
            </a:r>
          </a:p>
          <a:p>
            <a:pPr marL="342900" marR="0" lvl="0" indent="-342900" fontAlgn="auto">
              <a:lnSpc>
                <a:spcPct val="100000"/>
              </a:lnSpc>
              <a:spcBef>
                <a:spcPts val="100"/>
              </a:spcBef>
              <a:spcAft>
                <a:spcPts val="100"/>
              </a:spcAft>
              <a:buClrTx/>
              <a:buSzTx/>
              <a:buAutoNum type="alphaLcParenR"/>
              <a:tabLst/>
              <a:defRPr/>
            </a:pPr>
            <a:r>
              <a:rPr lang="en-US" sz="1600">
                <a:latin typeface="Avenir Next LT Pro" panose="020B0504020202020204" pitchFamily="34" charset="0"/>
                <a:cs typeface="Arial"/>
              </a:rPr>
              <a:t>Impact date &amp; duration </a:t>
            </a:r>
          </a:p>
          <a:p>
            <a:pPr marL="342900" marR="0" lvl="0" indent="-342900" fontAlgn="auto">
              <a:lnSpc>
                <a:spcPct val="100000"/>
              </a:lnSpc>
              <a:spcBef>
                <a:spcPts val="100"/>
              </a:spcBef>
              <a:spcAft>
                <a:spcPts val="100"/>
              </a:spcAft>
              <a:buClrTx/>
              <a:buSzTx/>
              <a:buAutoNum type="alphaLcParenR"/>
              <a:tabLst/>
              <a:defRPr/>
            </a:pPr>
            <a:r>
              <a:rPr lang="en-US" sz="1600" cap="none" spc="0">
                <a:latin typeface="Avenir Next LT Pro" panose="020B0504020202020204" pitchFamily="34" charset="0"/>
                <a:cs typeface="Arial"/>
              </a:rPr>
              <a:t>Size of the impact (gap from supply Vs Demand)</a:t>
            </a:r>
          </a:p>
          <a:p>
            <a:pPr marL="342900" marR="0" lvl="0" indent="-342900" fontAlgn="auto">
              <a:lnSpc>
                <a:spcPct val="100000"/>
              </a:lnSpc>
              <a:spcBef>
                <a:spcPts val="100"/>
              </a:spcBef>
              <a:spcAft>
                <a:spcPts val="100"/>
              </a:spcAft>
              <a:buClrTx/>
              <a:buSzTx/>
              <a:buAutoNum type="alphaLcParenR"/>
              <a:tabLst/>
              <a:defRPr/>
            </a:pPr>
            <a:r>
              <a:rPr lang="en-US" sz="1600">
                <a:latin typeface="Avenir Next LT Pro" panose="020B0504020202020204" pitchFamily="34" charset="0"/>
                <a:cs typeface="Arial"/>
              </a:rPr>
              <a:t>Severity of the constraint </a:t>
            </a:r>
          </a:p>
          <a:p>
            <a:pPr marL="342900" marR="0" lvl="0" indent="-342900" fontAlgn="auto">
              <a:lnSpc>
                <a:spcPct val="100000"/>
              </a:lnSpc>
              <a:spcBef>
                <a:spcPts val="100"/>
              </a:spcBef>
              <a:spcAft>
                <a:spcPts val="100"/>
              </a:spcAft>
              <a:buClrTx/>
              <a:buSzTx/>
              <a:buAutoNum type="alphaLcParenR"/>
              <a:tabLst/>
              <a:defRPr/>
            </a:pPr>
            <a:r>
              <a:rPr lang="en-US" sz="1600" cap="none" spc="0">
                <a:latin typeface="Avenir Next LT Pro" panose="020B0504020202020204" pitchFamily="34" charset="0"/>
                <a:cs typeface="Arial"/>
              </a:rPr>
              <a:t>Potential restrictions in terms of: Material, Machine, Manpower</a:t>
            </a:r>
          </a:p>
          <a:p>
            <a:pPr marL="342900" marR="0" lvl="0" indent="-342900" fontAlgn="auto">
              <a:lnSpc>
                <a:spcPct val="100000"/>
              </a:lnSpc>
              <a:spcBef>
                <a:spcPts val="100"/>
              </a:spcBef>
              <a:spcAft>
                <a:spcPts val="100"/>
              </a:spcAft>
              <a:buClrTx/>
              <a:buSzTx/>
              <a:buAutoNum type="alphaLcParenR"/>
              <a:tabLst/>
              <a:defRPr/>
            </a:pPr>
            <a:endParaRPr lang="en-US" sz="1600" cap="none" spc="0">
              <a:latin typeface="Avenir Next LT Pro" panose="020B0504020202020204" pitchFamily="34" charset="0"/>
              <a:cs typeface="Arial"/>
            </a:endParaRPr>
          </a:p>
        </p:txBody>
      </p:sp>
    </p:spTree>
    <p:extLst>
      <p:ext uri="{BB962C8B-B14F-4D97-AF65-F5344CB8AC3E}">
        <p14:creationId xmlns:p14="http://schemas.microsoft.com/office/powerpoint/2010/main" val="2208378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45296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ctangle 65">
            <a:extLst>
              <a:ext uri="{FF2B5EF4-FFF2-40B4-BE49-F238E27FC236}">
                <a16:creationId xmlns:a16="http://schemas.microsoft.com/office/drawing/2014/main" id="{D333A0F7-AEE6-0647-3038-ABC3E28B9F6F}"/>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65945" y="1103324"/>
            <a:ext cx="3113454" cy="1002878"/>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830997"/>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How an escalation event is de- escalated and requirements for each step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De-Escalation process</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pic>
        <p:nvPicPr>
          <p:cNvPr id="11" name="Picture 6" descr="Tada Cognitive Solutions Named a 2021 'Cool Vendor' by Gartner">
            <a:extLst>
              <a:ext uri="{FF2B5EF4-FFF2-40B4-BE49-F238E27FC236}">
                <a16:creationId xmlns:a16="http://schemas.microsoft.com/office/drawing/2014/main" id="{C6457B8B-2ADA-9C7E-DB66-13223EF1D1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37845" y="1460934"/>
            <a:ext cx="523244" cy="97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0323DB7-58BC-9ABC-82B9-39725C592A41}"/>
              </a:ext>
            </a:extLst>
          </p:cNvPr>
          <p:cNvSpPr/>
          <p:nvPr/>
        </p:nvSpPr>
        <p:spPr>
          <a:xfrm>
            <a:off x="3565944" y="5830287"/>
            <a:ext cx="6007618" cy="972345"/>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Rectangle: Rounded Corners 2">
            <a:extLst>
              <a:ext uri="{FF2B5EF4-FFF2-40B4-BE49-F238E27FC236}">
                <a16:creationId xmlns:a16="http://schemas.microsoft.com/office/drawing/2014/main" id="{0544B45A-3D32-9CA2-5261-BEF22B2D908A}"/>
              </a:ext>
            </a:extLst>
          </p:cNvPr>
          <p:cNvSpPr/>
          <p:nvPr/>
        </p:nvSpPr>
        <p:spPr>
          <a:xfrm>
            <a:off x="1720527" y="2247791"/>
            <a:ext cx="10111909" cy="3582496"/>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F1C944-9662-FD30-C699-FC496F1B4828}"/>
              </a:ext>
            </a:extLst>
          </p:cNvPr>
          <p:cNvSpPr txBox="1"/>
          <p:nvPr/>
        </p:nvSpPr>
        <p:spPr>
          <a:xfrm>
            <a:off x="2621455" y="5973678"/>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7" name="TextBox 6">
            <a:extLst>
              <a:ext uri="{FF2B5EF4-FFF2-40B4-BE49-F238E27FC236}">
                <a16:creationId xmlns:a16="http://schemas.microsoft.com/office/drawing/2014/main" id="{DAC03EF7-6B99-5BFE-0513-8126B2F75F9F}"/>
              </a:ext>
            </a:extLst>
          </p:cNvPr>
          <p:cNvSpPr txBox="1"/>
          <p:nvPr/>
        </p:nvSpPr>
        <p:spPr>
          <a:xfrm>
            <a:off x="3648643" y="5851276"/>
            <a:ext cx="5836423" cy="923330"/>
          </a:xfrm>
          <a:prstGeom prst="rect">
            <a:avLst/>
          </a:prstGeom>
          <a:noFill/>
        </p:spPr>
        <p:txBody>
          <a:bodyPr wrap="square" lIns="91440" tIns="45720" rIns="91440" bIns="45720" rtlCol="0" anchor="t">
            <a:spAutoFit/>
          </a:bodyPr>
          <a:lstStyle/>
          <a:p>
            <a:r>
              <a:rPr lang="en-US" sz="1200" b="1"/>
              <a:t>De-escalation milestones should include proper evidence:</a:t>
            </a:r>
          </a:p>
          <a:p>
            <a:pPr marL="171450" indent="-171450">
              <a:buFont typeface="Arial" panose="020B0604020202020204" pitchFamily="34" charset="0"/>
              <a:buChar char="•"/>
            </a:pPr>
            <a:r>
              <a:rPr lang="en-US" sz="1050"/>
              <a:t>Updating the corresponding features / statuses</a:t>
            </a:r>
          </a:p>
          <a:p>
            <a:pPr marL="171450" indent="-171450">
              <a:buFont typeface="Arial" panose="020B0604020202020204" pitchFamily="34" charset="0"/>
              <a:buChar char="•"/>
            </a:pPr>
            <a:r>
              <a:rPr lang="en-US" sz="1050"/>
              <a:t>Attaching the aligned templates</a:t>
            </a:r>
          </a:p>
          <a:p>
            <a:pPr marL="171450" indent="-171450">
              <a:buFont typeface="Arial" panose="020B0604020202020204" pitchFamily="34" charset="0"/>
              <a:buChar char="•"/>
            </a:pPr>
            <a:r>
              <a:rPr lang="en-US" sz="1050"/>
              <a:t>Creating the communication internal messages</a:t>
            </a:r>
          </a:p>
          <a:p>
            <a:pPr marL="171450" indent="-171450">
              <a:buFont typeface="Arial"/>
              <a:buChar char="•"/>
            </a:pPr>
            <a:r>
              <a:rPr lang="en-US" sz="1050"/>
              <a:t>All the above to be attached in the TADA system as supporting documentation.</a:t>
            </a:r>
          </a:p>
        </p:txBody>
      </p:sp>
      <p:grpSp>
        <p:nvGrpSpPr>
          <p:cNvPr id="8" name="Group 7">
            <a:extLst>
              <a:ext uri="{FF2B5EF4-FFF2-40B4-BE49-F238E27FC236}">
                <a16:creationId xmlns:a16="http://schemas.microsoft.com/office/drawing/2014/main" id="{1E9815DB-5DA3-B2AF-6703-A986D18DCFC1}"/>
              </a:ext>
            </a:extLst>
          </p:cNvPr>
          <p:cNvGrpSpPr/>
          <p:nvPr/>
        </p:nvGrpSpPr>
        <p:grpSpPr>
          <a:xfrm>
            <a:off x="2978520" y="841130"/>
            <a:ext cx="9232647" cy="5010146"/>
            <a:chOff x="108919" y="-8"/>
            <a:chExt cx="11958417" cy="6848421"/>
          </a:xfrm>
        </p:grpSpPr>
        <p:sp>
          <p:nvSpPr>
            <p:cNvPr id="12" name="Rectangle: Rounded Corners 11">
              <a:extLst>
                <a:ext uri="{FF2B5EF4-FFF2-40B4-BE49-F238E27FC236}">
                  <a16:creationId xmlns:a16="http://schemas.microsoft.com/office/drawing/2014/main" id="{A00EB907-6B27-52E0-DF0D-878995F1EE17}"/>
                </a:ext>
              </a:extLst>
            </p:cNvPr>
            <p:cNvSpPr/>
            <p:nvPr/>
          </p:nvSpPr>
          <p:spPr>
            <a:xfrm>
              <a:off x="5527202" y="4723278"/>
              <a:ext cx="2221185" cy="4572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Rectangle: Rounded Corners 12">
              <a:extLst>
                <a:ext uri="{FF2B5EF4-FFF2-40B4-BE49-F238E27FC236}">
                  <a16:creationId xmlns:a16="http://schemas.microsoft.com/office/drawing/2014/main" id="{19B0B5A9-326B-2728-363B-9D3EB1D97B78}"/>
                </a:ext>
              </a:extLst>
            </p:cNvPr>
            <p:cNvSpPr/>
            <p:nvPr/>
          </p:nvSpPr>
          <p:spPr>
            <a:xfrm>
              <a:off x="4050478" y="4172159"/>
              <a:ext cx="1473851" cy="458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 name="Rectangle: Rounded Corners 13">
              <a:extLst>
                <a:ext uri="{FF2B5EF4-FFF2-40B4-BE49-F238E27FC236}">
                  <a16:creationId xmlns:a16="http://schemas.microsoft.com/office/drawing/2014/main" id="{CD83A2B1-8955-D9A0-1BD5-A5FACA52927C}"/>
                </a:ext>
              </a:extLst>
            </p:cNvPr>
            <p:cNvSpPr/>
            <p:nvPr/>
          </p:nvSpPr>
          <p:spPr>
            <a:xfrm>
              <a:off x="590563" y="2096641"/>
              <a:ext cx="10478735" cy="99852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Rectangle 14">
              <a:extLst>
                <a:ext uri="{FF2B5EF4-FFF2-40B4-BE49-F238E27FC236}">
                  <a16:creationId xmlns:a16="http://schemas.microsoft.com/office/drawing/2014/main" id="{2AD839EC-B643-40D5-4618-8B69ECA702B6}"/>
                </a:ext>
              </a:extLst>
            </p:cNvPr>
            <p:cNvSpPr/>
            <p:nvPr/>
          </p:nvSpPr>
          <p:spPr>
            <a:xfrm>
              <a:off x="1170655" y="2088658"/>
              <a:ext cx="2518820" cy="488874"/>
            </a:xfrm>
            <a:prstGeom prst="rect">
              <a:avLst/>
            </a:prstGeom>
            <a:gradFill flip="none" rotWithShape="1">
              <a:gsLst>
                <a:gs pos="0">
                  <a:schemeClr val="tx1"/>
                </a:gs>
                <a:gs pos="100000">
                  <a:schemeClr val="tx1"/>
                </a:gs>
              </a:gsLst>
              <a:lin ang="108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 name="Rectangle 15">
              <a:extLst>
                <a:ext uri="{FF2B5EF4-FFF2-40B4-BE49-F238E27FC236}">
                  <a16:creationId xmlns:a16="http://schemas.microsoft.com/office/drawing/2014/main" id="{CB0B61ED-250A-2D4F-BA8C-2B1BDD296FA0}"/>
                </a:ext>
              </a:extLst>
            </p:cNvPr>
            <p:cNvSpPr/>
            <p:nvPr/>
          </p:nvSpPr>
          <p:spPr>
            <a:xfrm>
              <a:off x="1118775" y="2603039"/>
              <a:ext cx="2556488" cy="488874"/>
            </a:xfrm>
            <a:prstGeom prst="rect">
              <a:avLst/>
            </a:prstGeom>
            <a:gradFill flip="none" rotWithShape="1">
              <a:gsLst>
                <a:gs pos="0">
                  <a:srgbClr val="FF0000"/>
                </a:gs>
                <a:gs pos="97000">
                  <a:schemeClr val="accent2">
                    <a:lumMod val="50000"/>
                  </a:schemeClr>
                </a:gs>
              </a:gsLst>
              <a:lin ang="108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C10C56C9-51CA-CB5A-A54E-DC88BFFAFD7F}"/>
                </a:ext>
              </a:extLst>
            </p:cNvPr>
            <p:cNvSpPr/>
            <p:nvPr/>
          </p:nvSpPr>
          <p:spPr>
            <a:xfrm>
              <a:off x="1398421" y="3159056"/>
              <a:ext cx="2353444" cy="444352"/>
            </a:xfrm>
            <a:prstGeom prst="rect">
              <a:avLst/>
            </a:prstGeom>
            <a:gradFill>
              <a:gsLst>
                <a:gs pos="0">
                  <a:srgbClr val="FFFF00"/>
                </a:gs>
                <a:gs pos="100000">
                  <a:schemeClr val="accent3">
                    <a:lumMod val="60000"/>
                  </a:schemeClr>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56085BEB-FC6C-8CD6-C20B-EB93D3AF4ED5}"/>
                </a:ext>
              </a:extLst>
            </p:cNvPr>
            <p:cNvSpPr/>
            <p:nvPr/>
          </p:nvSpPr>
          <p:spPr>
            <a:xfrm>
              <a:off x="1785004" y="3639717"/>
              <a:ext cx="1890259" cy="458809"/>
            </a:xfrm>
            <a:prstGeom prst="rect">
              <a:avLst/>
            </a:prstGeom>
            <a:gradFill>
              <a:gsLst>
                <a:gs pos="0">
                  <a:schemeClr val="accent5">
                    <a:lumMod val="50000"/>
                  </a:schemeClr>
                </a:gs>
                <a:gs pos="100000">
                  <a:srgbClr val="00B050"/>
                </a:gs>
              </a:gsLst>
              <a:lin ang="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6" name="Group 25">
              <a:extLst>
                <a:ext uri="{FF2B5EF4-FFF2-40B4-BE49-F238E27FC236}">
                  <a16:creationId xmlns:a16="http://schemas.microsoft.com/office/drawing/2014/main" id="{9F7A0760-66B3-3E5C-2E47-A467316ED67C}"/>
                </a:ext>
              </a:extLst>
            </p:cNvPr>
            <p:cNvGrpSpPr/>
            <p:nvPr/>
          </p:nvGrpSpPr>
          <p:grpSpPr>
            <a:xfrm>
              <a:off x="227580" y="3553202"/>
              <a:ext cx="1912335" cy="842792"/>
              <a:chOff x="2186801" y="3842515"/>
              <a:chExt cx="2463297" cy="904262"/>
            </a:xfrm>
            <a:gradFill>
              <a:gsLst>
                <a:gs pos="0">
                  <a:schemeClr val="accent5">
                    <a:lumMod val="50000"/>
                  </a:schemeClr>
                </a:gs>
                <a:gs pos="100000">
                  <a:srgbClr val="00B050"/>
                </a:gs>
              </a:gsLst>
              <a:lin ang="0" scaled="0"/>
            </a:gradFill>
          </p:grpSpPr>
          <p:sp>
            <p:nvSpPr>
              <p:cNvPr id="2097" name="Rectangle 14">
                <a:extLst>
                  <a:ext uri="{FF2B5EF4-FFF2-40B4-BE49-F238E27FC236}">
                    <a16:creationId xmlns:a16="http://schemas.microsoft.com/office/drawing/2014/main" id="{B1F5634C-7D48-0533-D577-9B309444228E}"/>
                  </a:ext>
                </a:extLst>
              </p:cNvPr>
              <p:cNvSpPr/>
              <p:nvPr/>
            </p:nvSpPr>
            <p:spPr>
              <a:xfrm>
                <a:off x="2186801" y="3999122"/>
                <a:ext cx="1216983" cy="747309"/>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78560"/>
                  <a:gd name="connsiteY0" fmla="*/ 0 h 803089"/>
                  <a:gd name="connsiteX1" fmla="*/ 1578560 w 1578560"/>
                  <a:gd name="connsiteY1" fmla="*/ 18440 h 803089"/>
                  <a:gd name="connsiteX2" fmla="*/ 1560921 w 1578560"/>
                  <a:gd name="connsiteY2" fmla="*/ 803089 h 803089"/>
                  <a:gd name="connsiteX3" fmla="*/ 0 w 1578560"/>
                  <a:gd name="connsiteY3" fmla="*/ 535011 h 803089"/>
                  <a:gd name="connsiteX4" fmla="*/ 315817 w 1578560"/>
                  <a:gd name="connsiteY4" fmla="*/ 0 h 803089"/>
                  <a:gd name="connsiteX0" fmla="*/ 380995 w 1578560"/>
                  <a:gd name="connsiteY0" fmla="*/ 0 h 947413"/>
                  <a:gd name="connsiteX1" fmla="*/ 1578560 w 1578560"/>
                  <a:gd name="connsiteY1" fmla="*/ 162764 h 947413"/>
                  <a:gd name="connsiteX2" fmla="*/ 1560921 w 1578560"/>
                  <a:gd name="connsiteY2" fmla="*/ 947413 h 947413"/>
                  <a:gd name="connsiteX3" fmla="*/ 0 w 1578560"/>
                  <a:gd name="connsiteY3" fmla="*/ 679335 h 947413"/>
                  <a:gd name="connsiteX4" fmla="*/ 380995 w 1578560"/>
                  <a:gd name="connsiteY4" fmla="*/ 0 h 947413"/>
                  <a:gd name="connsiteX0" fmla="*/ 380995 w 1578560"/>
                  <a:gd name="connsiteY0" fmla="*/ 0 h 947413"/>
                  <a:gd name="connsiteX1" fmla="*/ 1578560 w 1578560"/>
                  <a:gd name="connsiteY1" fmla="*/ 162764 h 947413"/>
                  <a:gd name="connsiteX2" fmla="*/ 1542849 w 1578560"/>
                  <a:gd name="connsiteY2" fmla="*/ 947413 h 947413"/>
                  <a:gd name="connsiteX3" fmla="*/ 0 w 1578560"/>
                  <a:gd name="connsiteY3" fmla="*/ 679335 h 947413"/>
                  <a:gd name="connsiteX4" fmla="*/ 380995 w 1578560"/>
                  <a:gd name="connsiteY4" fmla="*/ 0 h 947413"/>
                  <a:gd name="connsiteX0" fmla="*/ 380995 w 1542849"/>
                  <a:gd name="connsiteY0" fmla="*/ 0 h 947413"/>
                  <a:gd name="connsiteX1" fmla="*/ 1537898 w 1542849"/>
                  <a:gd name="connsiteY1" fmla="*/ 162764 h 947413"/>
                  <a:gd name="connsiteX2" fmla="*/ 1542849 w 1542849"/>
                  <a:gd name="connsiteY2" fmla="*/ 947413 h 947413"/>
                  <a:gd name="connsiteX3" fmla="*/ 0 w 1542849"/>
                  <a:gd name="connsiteY3" fmla="*/ 679335 h 947413"/>
                  <a:gd name="connsiteX4" fmla="*/ 380995 w 1542849"/>
                  <a:gd name="connsiteY4" fmla="*/ 0 h 947413"/>
                  <a:gd name="connsiteX0" fmla="*/ 380995 w 1542849"/>
                  <a:gd name="connsiteY0" fmla="*/ 0 h 947413"/>
                  <a:gd name="connsiteX1" fmla="*/ 1542134 w 1542849"/>
                  <a:gd name="connsiteY1" fmla="*/ 164176 h 947413"/>
                  <a:gd name="connsiteX2" fmla="*/ 1542849 w 1542849"/>
                  <a:gd name="connsiteY2" fmla="*/ 947413 h 947413"/>
                  <a:gd name="connsiteX3" fmla="*/ 0 w 1542849"/>
                  <a:gd name="connsiteY3" fmla="*/ 679335 h 947413"/>
                  <a:gd name="connsiteX4" fmla="*/ 380995 w 1542849"/>
                  <a:gd name="connsiteY4" fmla="*/ 0 h 9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849" h="947413">
                    <a:moveTo>
                      <a:pt x="380995" y="0"/>
                    </a:moveTo>
                    <a:lnTo>
                      <a:pt x="1542134" y="164176"/>
                    </a:lnTo>
                    <a:cubicBezTo>
                      <a:pt x="1543784" y="425726"/>
                      <a:pt x="1541199" y="685863"/>
                      <a:pt x="1542849" y="947413"/>
                    </a:cubicBezTo>
                    <a:lnTo>
                      <a:pt x="0" y="679335"/>
                    </a:lnTo>
                    <a:lnTo>
                      <a:pt x="38099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8" name="Rectangle 14">
                <a:extLst>
                  <a:ext uri="{FF2B5EF4-FFF2-40B4-BE49-F238E27FC236}">
                    <a16:creationId xmlns:a16="http://schemas.microsoft.com/office/drawing/2014/main" id="{6BCBD9A9-703D-E5FA-4B97-7E5A6E45F8AC}"/>
                  </a:ext>
                </a:extLst>
              </p:cNvPr>
              <p:cNvSpPr/>
              <p:nvPr/>
            </p:nvSpPr>
            <p:spPr>
              <a:xfrm flipH="1">
                <a:off x="3401646" y="3988106"/>
                <a:ext cx="1248452" cy="758671"/>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60921"/>
                  <a:gd name="connsiteY0" fmla="*/ 0 h 803089"/>
                  <a:gd name="connsiteX1" fmla="*/ 1550596 w 1560921"/>
                  <a:gd name="connsiteY1" fmla="*/ 13341 h 803089"/>
                  <a:gd name="connsiteX2" fmla="*/ 1560921 w 1560921"/>
                  <a:gd name="connsiteY2" fmla="*/ 803089 h 803089"/>
                  <a:gd name="connsiteX3" fmla="*/ 0 w 1560921"/>
                  <a:gd name="connsiteY3" fmla="*/ 535011 h 803089"/>
                  <a:gd name="connsiteX4" fmla="*/ 315817 w 1560921"/>
                  <a:gd name="connsiteY4" fmla="*/ 0 h 803089"/>
                  <a:gd name="connsiteX0" fmla="*/ 381144 w 1560921"/>
                  <a:gd name="connsiteY0" fmla="*/ 0 h 961740"/>
                  <a:gd name="connsiteX1" fmla="*/ 1550596 w 1560921"/>
                  <a:gd name="connsiteY1" fmla="*/ 171992 h 961740"/>
                  <a:gd name="connsiteX2" fmla="*/ 1560921 w 1560921"/>
                  <a:gd name="connsiteY2" fmla="*/ 961740 h 961740"/>
                  <a:gd name="connsiteX3" fmla="*/ 0 w 1560921"/>
                  <a:gd name="connsiteY3" fmla="*/ 693662 h 961740"/>
                  <a:gd name="connsiteX4" fmla="*/ 381144 w 1560921"/>
                  <a:gd name="connsiteY4" fmla="*/ 0 h 961740"/>
                  <a:gd name="connsiteX0" fmla="*/ 381144 w 1584557"/>
                  <a:gd name="connsiteY0" fmla="*/ 0 h 961740"/>
                  <a:gd name="connsiteX1" fmla="*/ 1584557 w 1584557"/>
                  <a:gd name="connsiteY1" fmla="*/ 183313 h 961740"/>
                  <a:gd name="connsiteX2" fmla="*/ 1560921 w 1584557"/>
                  <a:gd name="connsiteY2" fmla="*/ 961740 h 961740"/>
                  <a:gd name="connsiteX3" fmla="*/ 0 w 1584557"/>
                  <a:gd name="connsiteY3" fmla="*/ 693662 h 961740"/>
                  <a:gd name="connsiteX4" fmla="*/ 381144 w 1584557"/>
                  <a:gd name="connsiteY4" fmla="*/ 0 h 961740"/>
                  <a:gd name="connsiteX0" fmla="*/ 381144 w 1585826"/>
                  <a:gd name="connsiteY0" fmla="*/ 0 h 964004"/>
                  <a:gd name="connsiteX1" fmla="*/ 1584557 w 1585826"/>
                  <a:gd name="connsiteY1" fmla="*/ 183313 h 964004"/>
                  <a:gd name="connsiteX2" fmla="*/ 1585826 w 1585826"/>
                  <a:gd name="connsiteY2" fmla="*/ 964004 h 964004"/>
                  <a:gd name="connsiteX3" fmla="*/ 0 w 1585826"/>
                  <a:gd name="connsiteY3" fmla="*/ 693662 h 964004"/>
                  <a:gd name="connsiteX4" fmla="*/ 381144 w 1585826"/>
                  <a:gd name="connsiteY4" fmla="*/ 0 h 964004"/>
                  <a:gd name="connsiteX0" fmla="*/ 381144 w 1591350"/>
                  <a:gd name="connsiteY0" fmla="*/ 0 h 964004"/>
                  <a:gd name="connsiteX1" fmla="*/ 1591350 w 1591350"/>
                  <a:gd name="connsiteY1" fmla="*/ 183313 h 964004"/>
                  <a:gd name="connsiteX2" fmla="*/ 1585826 w 1591350"/>
                  <a:gd name="connsiteY2" fmla="*/ 964004 h 964004"/>
                  <a:gd name="connsiteX3" fmla="*/ 0 w 1591350"/>
                  <a:gd name="connsiteY3" fmla="*/ 693662 h 964004"/>
                  <a:gd name="connsiteX4" fmla="*/ 381144 w 1591350"/>
                  <a:gd name="connsiteY4" fmla="*/ 0 h 964004"/>
                  <a:gd name="connsiteX0" fmla="*/ 381144 w 1586342"/>
                  <a:gd name="connsiteY0" fmla="*/ 0 h 964004"/>
                  <a:gd name="connsiteX1" fmla="*/ 1585690 w 1586342"/>
                  <a:gd name="connsiteY1" fmla="*/ 183313 h 964004"/>
                  <a:gd name="connsiteX2" fmla="*/ 1585826 w 1586342"/>
                  <a:gd name="connsiteY2" fmla="*/ 964004 h 964004"/>
                  <a:gd name="connsiteX3" fmla="*/ 0 w 1586342"/>
                  <a:gd name="connsiteY3" fmla="*/ 693662 h 964004"/>
                  <a:gd name="connsiteX4" fmla="*/ 381144 w 1586342"/>
                  <a:gd name="connsiteY4" fmla="*/ 0 h 96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342" h="964004">
                    <a:moveTo>
                      <a:pt x="381144" y="0"/>
                    </a:moveTo>
                    <a:lnTo>
                      <a:pt x="1585690" y="183313"/>
                    </a:lnTo>
                    <a:cubicBezTo>
                      <a:pt x="1583849" y="443543"/>
                      <a:pt x="1587667" y="703774"/>
                      <a:pt x="1585826" y="964004"/>
                    </a:cubicBezTo>
                    <a:lnTo>
                      <a:pt x="0" y="693662"/>
                    </a:lnTo>
                    <a:lnTo>
                      <a:pt x="381144" y="0"/>
                    </a:lnTo>
                    <a:close/>
                  </a:path>
                </a:pathLst>
              </a:custGeom>
              <a:solidFill>
                <a:srgbClr val="115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9" name="Rectangle 23">
                <a:extLst>
                  <a:ext uri="{FF2B5EF4-FFF2-40B4-BE49-F238E27FC236}">
                    <a16:creationId xmlns:a16="http://schemas.microsoft.com/office/drawing/2014/main" id="{AE76873F-FB58-F80B-094C-8FA7000D6BF4}"/>
                  </a:ext>
                </a:extLst>
              </p:cNvPr>
              <p:cNvSpPr/>
              <p:nvPr/>
            </p:nvSpPr>
            <p:spPr>
              <a:xfrm>
                <a:off x="2483238" y="3842515"/>
                <a:ext cx="1866103" cy="292100"/>
              </a:xfrm>
              <a:custGeom>
                <a:avLst/>
                <a:gdLst>
                  <a:gd name="connsiteX0" fmla="*/ 0 w 879822"/>
                  <a:gd name="connsiteY0" fmla="*/ 0 h 193278"/>
                  <a:gd name="connsiteX1" fmla="*/ 879822 w 879822"/>
                  <a:gd name="connsiteY1" fmla="*/ 0 h 193278"/>
                  <a:gd name="connsiteX2" fmla="*/ 879822 w 879822"/>
                  <a:gd name="connsiteY2" fmla="*/ 193278 h 193278"/>
                  <a:gd name="connsiteX3" fmla="*/ 0 w 879822"/>
                  <a:gd name="connsiteY3" fmla="*/ 193278 h 193278"/>
                  <a:gd name="connsiteX4" fmla="*/ 0 w 879822"/>
                  <a:gd name="connsiteY4" fmla="*/ 0 h 193278"/>
                  <a:gd name="connsiteX0" fmla="*/ 0 w 879822"/>
                  <a:gd name="connsiteY0" fmla="*/ 0 h 431977"/>
                  <a:gd name="connsiteX1" fmla="*/ 879822 w 879822"/>
                  <a:gd name="connsiteY1" fmla="*/ 0 h 431977"/>
                  <a:gd name="connsiteX2" fmla="*/ 358357 w 879822"/>
                  <a:gd name="connsiteY2" fmla="*/ 431977 h 431977"/>
                  <a:gd name="connsiteX3" fmla="*/ 0 w 879822"/>
                  <a:gd name="connsiteY3" fmla="*/ 193278 h 431977"/>
                  <a:gd name="connsiteX4" fmla="*/ 0 w 879822"/>
                  <a:gd name="connsiteY4" fmla="*/ 0 h 431977"/>
                  <a:gd name="connsiteX0" fmla="*/ 874005 w 1753827"/>
                  <a:gd name="connsiteY0" fmla="*/ 0 h 431977"/>
                  <a:gd name="connsiteX1" fmla="*/ 1753827 w 1753827"/>
                  <a:gd name="connsiteY1" fmla="*/ 0 h 431977"/>
                  <a:gd name="connsiteX2" fmla="*/ 1232362 w 1753827"/>
                  <a:gd name="connsiteY2" fmla="*/ 431977 h 431977"/>
                  <a:gd name="connsiteX3" fmla="*/ 0 w 1753827"/>
                  <a:gd name="connsiteY3" fmla="*/ 222656 h 431977"/>
                  <a:gd name="connsiteX4" fmla="*/ 874005 w 1753827"/>
                  <a:gd name="connsiteY4" fmla="*/ 0 h 431977"/>
                  <a:gd name="connsiteX0" fmla="*/ 874005 w 2513991"/>
                  <a:gd name="connsiteY0" fmla="*/ 0 h 431977"/>
                  <a:gd name="connsiteX1" fmla="*/ 2513991 w 2513991"/>
                  <a:gd name="connsiteY1" fmla="*/ 224009 h 431977"/>
                  <a:gd name="connsiteX2" fmla="*/ 1232362 w 2513991"/>
                  <a:gd name="connsiteY2" fmla="*/ 431977 h 431977"/>
                  <a:gd name="connsiteX3" fmla="*/ 0 w 2513991"/>
                  <a:gd name="connsiteY3" fmla="*/ 222656 h 431977"/>
                  <a:gd name="connsiteX4" fmla="*/ 874005 w 2513991"/>
                  <a:gd name="connsiteY4" fmla="*/ 0 h 431977"/>
                  <a:gd name="connsiteX0" fmla="*/ 1255923 w 2513991"/>
                  <a:gd name="connsiteY0" fmla="*/ 0 h 498079"/>
                  <a:gd name="connsiteX1" fmla="*/ 2513991 w 2513991"/>
                  <a:gd name="connsiteY1" fmla="*/ 290111 h 498079"/>
                  <a:gd name="connsiteX2" fmla="*/ 1232362 w 2513991"/>
                  <a:gd name="connsiteY2" fmla="*/ 498079 h 498079"/>
                  <a:gd name="connsiteX3" fmla="*/ 0 w 2513991"/>
                  <a:gd name="connsiteY3" fmla="*/ 288758 h 498079"/>
                  <a:gd name="connsiteX4" fmla="*/ 1255923 w 2513991"/>
                  <a:gd name="connsiteY4" fmla="*/ 0 h 498079"/>
                  <a:gd name="connsiteX0" fmla="*/ 1255923 w 2165124"/>
                  <a:gd name="connsiteY0" fmla="*/ 0 h 498079"/>
                  <a:gd name="connsiteX1" fmla="*/ 2165124 w 2165124"/>
                  <a:gd name="connsiteY1" fmla="*/ 352539 h 498079"/>
                  <a:gd name="connsiteX2" fmla="*/ 1232362 w 2165124"/>
                  <a:gd name="connsiteY2" fmla="*/ 498079 h 498079"/>
                  <a:gd name="connsiteX3" fmla="*/ 0 w 2165124"/>
                  <a:gd name="connsiteY3" fmla="*/ 288758 h 498079"/>
                  <a:gd name="connsiteX4" fmla="*/ 1255923 w 2165124"/>
                  <a:gd name="connsiteY4" fmla="*/ 0 h 498079"/>
                  <a:gd name="connsiteX0" fmla="*/ 965812 w 1875013"/>
                  <a:gd name="connsiteY0" fmla="*/ 0 h 498079"/>
                  <a:gd name="connsiteX1" fmla="*/ 1875013 w 1875013"/>
                  <a:gd name="connsiteY1" fmla="*/ 352539 h 498079"/>
                  <a:gd name="connsiteX2" fmla="*/ 942251 w 1875013"/>
                  <a:gd name="connsiteY2" fmla="*/ 498079 h 498079"/>
                  <a:gd name="connsiteX3" fmla="*/ 0 w 1875013"/>
                  <a:gd name="connsiteY3" fmla="*/ 365876 h 498079"/>
                  <a:gd name="connsiteX4" fmla="*/ 965812 w 1875013"/>
                  <a:gd name="connsiteY4" fmla="*/ 0 h 498079"/>
                  <a:gd name="connsiteX0" fmla="*/ 965812 w 1875013"/>
                  <a:gd name="connsiteY0" fmla="*/ 0 h 314465"/>
                  <a:gd name="connsiteX1" fmla="*/ 1875013 w 1875013"/>
                  <a:gd name="connsiteY1" fmla="*/ 168925 h 314465"/>
                  <a:gd name="connsiteX2" fmla="*/ 942251 w 1875013"/>
                  <a:gd name="connsiteY2" fmla="*/ 314465 h 314465"/>
                  <a:gd name="connsiteX3" fmla="*/ 0 w 1875013"/>
                  <a:gd name="connsiteY3" fmla="*/ 182262 h 314465"/>
                  <a:gd name="connsiteX4" fmla="*/ 965812 w 1875013"/>
                  <a:gd name="connsiteY4" fmla="*/ 0 h 314465"/>
                  <a:gd name="connsiteX0" fmla="*/ 965812 w 1875013"/>
                  <a:gd name="connsiteY0" fmla="*/ 0 h 288759"/>
                  <a:gd name="connsiteX1" fmla="*/ 1875013 w 1875013"/>
                  <a:gd name="connsiteY1" fmla="*/ 143219 h 288759"/>
                  <a:gd name="connsiteX2" fmla="*/ 942251 w 1875013"/>
                  <a:gd name="connsiteY2" fmla="*/ 288759 h 288759"/>
                  <a:gd name="connsiteX3" fmla="*/ 0 w 1875013"/>
                  <a:gd name="connsiteY3" fmla="*/ 156556 h 288759"/>
                  <a:gd name="connsiteX4" fmla="*/ 965812 w 1875013"/>
                  <a:gd name="connsiteY4" fmla="*/ 0 h 288759"/>
                  <a:gd name="connsiteX0" fmla="*/ 965812 w 1875013"/>
                  <a:gd name="connsiteY0" fmla="*/ 0 h 264259"/>
                  <a:gd name="connsiteX1" fmla="*/ 1875013 w 1875013"/>
                  <a:gd name="connsiteY1" fmla="*/ 143219 h 264259"/>
                  <a:gd name="connsiteX2" fmla="*/ 908841 w 1875013"/>
                  <a:gd name="connsiteY2" fmla="*/ 264259 h 264259"/>
                  <a:gd name="connsiteX3" fmla="*/ 0 w 1875013"/>
                  <a:gd name="connsiteY3" fmla="*/ 156556 h 264259"/>
                  <a:gd name="connsiteX4" fmla="*/ 965812 w 1875013"/>
                  <a:gd name="connsiteY4" fmla="*/ 0 h 264259"/>
                  <a:gd name="connsiteX0" fmla="*/ 965812 w 1875013"/>
                  <a:gd name="connsiteY0" fmla="*/ 0 h 292100"/>
                  <a:gd name="connsiteX1" fmla="*/ 1875013 w 1875013"/>
                  <a:gd name="connsiteY1" fmla="*/ 143219 h 292100"/>
                  <a:gd name="connsiteX2" fmla="*/ 918864 w 1875013"/>
                  <a:gd name="connsiteY2" fmla="*/ 292100 h 292100"/>
                  <a:gd name="connsiteX3" fmla="*/ 0 w 1875013"/>
                  <a:gd name="connsiteY3" fmla="*/ 156556 h 292100"/>
                  <a:gd name="connsiteX4" fmla="*/ 965812 w 1875013"/>
                  <a:gd name="connsiteY4" fmla="*/ 0 h 292100"/>
                  <a:gd name="connsiteX0" fmla="*/ 965812 w 1863876"/>
                  <a:gd name="connsiteY0" fmla="*/ 0 h 292100"/>
                  <a:gd name="connsiteX1" fmla="*/ 1863876 w 1863876"/>
                  <a:gd name="connsiteY1" fmla="*/ 148787 h 292100"/>
                  <a:gd name="connsiteX2" fmla="*/ 918864 w 1863876"/>
                  <a:gd name="connsiteY2" fmla="*/ 292100 h 292100"/>
                  <a:gd name="connsiteX3" fmla="*/ 0 w 1863876"/>
                  <a:gd name="connsiteY3" fmla="*/ 156556 h 292100"/>
                  <a:gd name="connsiteX4" fmla="*/ 965812 w 1863876"/>
                  <a:gd name="connsiteY4" fmla="*/ 0 h 292100"/>
                  <a:gd name="connsiteX0" fmla="*/ 965812 w 1866103"/>
                  <a:gd name="connsiteY0" fmla="*/ 0 h 292100"/>
                  <a:gd name="connsiteX1" fmla="*/ 1866103 w 1866103"/>
                  <a:gd name="connsiteY1" fmla="*/ 146560 h 292100"/>
                  <a:gd name="connsiteX2" fmla="*/ 918864 w 1866103"/>
                  <a:gd name="connsiteY2" fmla="*/ 292100 h 292100"/>
                  <a:gd name="connsiteX3" fmla="*/ 0 w 1866103"/>
                  <a:gd name="connsiteY3" fmla="*/ 156556 h 292100"/>
                  <a:gd name="connsiteX4" fmla="*/ 965812 w 1866103"/>
                  <a:gd name="connsiteY4" fmla="*/ 0 h 2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03" h="292100">
                    <a:moveTo>
                      <a:pt x="965812" y="0"/>
                    </a:moveTo>
                    <a:lnTo>
                      <a:pt x="1866103" y="146560"/>
                    </a:lnTo>
                    <a:lnTo>
                      <a:pt x="918864" y="292100"/>
                    </a:lnTo>
                    <a:lnTo>
                      <a:pt x="0" y="156556"/>
                    </a:lnTo>
                    <a:lnTo>
                      <a:pt x="965812" y="0"/>
                    </a:lnTo>
                    <a:close/>
                  </a:path>
                </a:pathLst>
              </a:custGeom>
              <a:solidFill>
                <a:srgbClr val="12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8" name="Group 27">
              <a:extLst>
                <a:ext uri="{FF2B5EF4-FFF2-40B4-BE49-F238E27FC236}">
                  <a16:creationId xmlns:a16="http://schemas.microsoft.com/office/drawing/2014/main" id="{91D49672-5FAE-61F4-BDC2-356342B55AFF}"/>
                </a:ext>
              </a:extLst>
            </p:cNvPr>
            <p:cNvGrpSpPr/>
            <p:nvPr/>
          </p:nvGrpSpPr>
          <p:grpSpPr>
            <a:xfrm>
              <a:off x="457711" y="3018195"/>
              <a:ext cx="1440570" cy="777121"/>
              <a:chOff x="2186800" y="3641364"/>
              <a:chExt cx="2463297" cy="1106863"/>
            </a:xfrm>
            <a:gradFill>
              <a:gsLst>
                <a:gs pos="0">
                  <a:srgbClr val="FFC000"/>
                </a:gs>
                <a:gs pos="100000">
                  <a:schemeClr val="accent3">
                    <a:lumMod val="60000"/>
                  </a:schemeClr>
                </a:gs>
              </a:gsLst>
              <a:lin ang="10800000" scaled="1"/>
            </a:gradFill>
          </p:grpSpPr>
          <p:sp>
            <p:nvSpPr>
              <p:cNvPr id="2094" name="Rectangle 14">
                <a:extLst>
                  <a:ext uri="{FF2B5EF4-FFF2-40B4-BE49-F238E27FC236}">
                    <a16:creationId xmlns:a16="http://schemas.microsoft.com/office/drawing/2014/main" id="{C23631A1-6D57-9FD4-81C1-15BD07A89A2C}"/>
                  </a:ext>
                </a:extLst>
              </p:cNvPr>
              <p:cNvSpPr/>
              <p:nvPr/>
            </p:nvSpPr>
            <p:spPr>
              <a:xfrm>
                <a:off x="2186800" y="3815312"/>
                <a:ext cx="1225530" cy="932736"/>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78560"/>
                  <a:gd name="connsiteY0" fmla="*/ 0 h 803089"/>
                  <a:gd name="connsiteX1" fmla="*/ 1578560 w 1578560"/>
                  <a:gd name="connsiteY1" fmla="*/ 18440 h 803089"/>
                  <a:gd name="connsiteX2" fmla="*/ 1560921 w 1578560"/>
                  <a:gd name="connsiteY2" fmla="*/ 803089 h 803089"/>
                  <a:gd name="connsiteX3" fmla="*/ 0 w 1578560"/>
                  <a:gd name="connsiteY3" fmla="*/ 535011 h 803089"/>
                  <a:gd name="connsiteX4" fmla="*/ 315817 w 1578560"/>
                  <a:gd name="connsiteY4" fmla="*/ 0 h 803089"/>
                  <a:gd name="connsiteX0" fmla="*/ 380995 w 1578560"/>
                  <a:gd name="connsiteY0" fmla="*/ 0 h 947413"/>
                  <a:gd name="connsiteX1" fmla="*/ 1578560 w 1578560"/>
                  <a:gd name="connsiteY1" fmla="*/ 162764 h 947413"/>
                  <a:gd name="connsiteX2" fmla="*/ 1560921 w 1578560"/>
                  <a:gd name="connsiteY2" fmla="*/ 947413 h 947413"/>
                  <a:gd name="connsiteX3" fmla="*/ 0 w 1578560"/>
                  <a:gd name="connsiteY3" fmla="*/ 679335 h 947413"/>
                  <a:gd name="connsiteX4" fmla="*/ 380995 w 1578560"/>
                  <a:gd name="connsiteY4" fmla="*/ 0 h 947413"/>
                  <a:gd name="connsiteX0" fmla="*/ 380995 w 1569767"/>
                  <a:gd name="connsiteY0" fmla="*/ 83456 h 1030869"/>
                  <a:gd name="connsiteX1" fmla="*/ 1569767 w 1569767"/>
                  <a:gd name="connsiteY1" fmla="*/ 0 h 1030869"/>
                  <a:gd name="connsiteX2" fmla="*/ 1560921 w 1569767"/>
                  <a:gd name="connsiteY2" fmla="*/ 1030869 h 1030869"/>
                  <a:gd name="connsiteX3" fmla="*/ 0 w 1569767"/>
                  <a:gd name="connsiteY3" fmla="*/ 762791 h 1030869"/>
                  <a:gd name="connsiteX4" fmla="*/ 380995 w 1569767"/>
                  <a:gd name="connsiteY4" fmla="*/ 83456 h 1030869"/>
                  <a:gd name="connsiteX0" fmla="*/ 519494 w 1569767"/>
                  <a:gd name="connsiteY0" fmla="*/ 0 h 1180443"/>
                  <a:gd name="connsiteX1" fmla="*/ 1569767 w 1569767"/>
                  <a:gd name="connsiteY1" fmla="*/ 149574 h 1180443"/>
                  <a:gd name="connsiteX2" fmla="*/ 1560921 w 1569767"/>
                  <a:gd name="connsiteY2" fmla="*/ 1180443 h 1180443"/>
                  <a:gd name="connsiteX3" fmla="*/ 0 w 1569767"/>
                  <a:gd name="connsiteY3" fmla="*/ 912365 h 1180443"/>
                  <a:gd name="connsiteX4" fmla="*/ 519494 w 1569767"/>
                  <a:gd name="connsiteY4" fmla="*/ 0 h 1180443"/>
                  <a:gd name="connsiteX0" fmla="*/ 519494 w 1561412"/>
                  <a:gd name="connsiteY0" fmla="*/ 0 h 1180443"/>
                  <a:gd name="connsiteX1" fmla="*/ 1555423 w 1561412"/>
                  <a:gd name="connsiteY1" fmla="*/ 149574 h 1180443"/>
                  <a:gd name="connsiteX2" fmla="*/ 1560921 w 1561412"/>
                  <a:gd name="connsiteY2" fmla="*/ 1180443 h 1180443"/>
                  <a:gd name="connsiteX3" fmla="*/ 0 w 1561412"/>
                  <a:gd name="connsiteY3" fmla="*/ 912365 h 1180443"/>
                  <a:gd name="connsiteX4" fmla="*/ 519494 w 1561412"/>
                  <a:gd name="connsiteY4" fmla="*/ 0 h 1180443"/>
                  <a:gd name="connsiteX0" fmla="*/ 519494 w 1555423"/>
                  <a:gd name="connsiteY0" fmla="*/ 0 h 1182492"/>
                  <a:gd name="connsiteX1" fmla="*/ 1555423 w 1555423"/>
                  <a:gd name="connsiteY1" fmla="*/ 149574 h 1182492"/>
                  <a:gd name="connsiteX2" fmla="*/ 1552725 w 1555423"/>
                  <a:gd name="connsiteY2" fmla="*/ 1182492 h 1182492"/>
                  <a:gd name="connsiteX3" fmla="*/ 0 w 1555423"/>
                  <a:gd name="connsiteY3" fmla="*/ 912365 h 1182492"/>
                  <a:gd name="connsiteX4" fmla="*/ 519494 w 1555423"/>
                  <a:gd name="connsiteY4" fmla="*/ 0 h 1182492"/>
                  <a:gd name="connsiteX0" fmla="*/ 519494 w 1553683"/>
                  <a:gd name="connsiteY0" fmla="*/ 0 h 1182492"/>
                  <a:gd name="connsiteX1" fmla="*/ 1553549 w 1553683"/>
                  <a:gd name="connsiteY1" fmla="*/ 149574 h 1182492"/>
                  <a:gd name="connsiteX2" fmla="*/ 1552725 w 1553683"/>
                  <a:gd name="connsiteY2" fmla="*/ 1182492 h 1182492"/>
                  <a:gd name="connsiteX3" fmla="*/ 0 w 1553683"/>
                  <a:gd name="connsiteY3" fmla="*/ 912365 h 1182492"/>
                  <a:gd name="connsiteX4" fmla="*/ 519494 w 1553683"/>
                  <a:gd name="connsiteY4" fmla="*/ 0 h 118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683" h="1182492">
                    <a:moveTo>
                      <a:pt x="519494" y="0"/>
                    </a:moveTo>
                    <a:lnTo>
                      <a:pt x="1553549" y="149574"/>
                    </a:lnTo>
                    <a:cubicBezTo>
                      <a:pt x="1550600" y="493197"/>
                      <a:pt x="1555674" y="838869"/>
                      <a:pt x="1552725" y="1182492"/>
                    </a:cubicBezTo>
                    <a:lnTo>
                      <a:pt x="0" y="912365"/>
                    </a:lnTo>
                    <a:lnTo>
                      <a:pt x="5194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5" name="Rectangle 14">
                <a:extLst>
                  <a:ext uri="{FF2B5EF4-FFF2-40B4-BE49-F238E27FC236}">
                    <a16:creationId xmlns:a16="http://schemas.microsoft.com/office/drawing/2014/main" id="{6D86C672-BFAC-A48C-657A-6C9D8A2F614E}"/>
                  </a:ext>
                </a:extLst>
              </p:cNvPr>
              <p:cNvSpPr/>
              <p:nvPr/>
            </p:nvSpPr>
            <p:spPr>
              <a:xfrm flipH="1">
                <a:off x="3408818" y="3806026"/>
                <a:ext cx="1241279" cy="942201"/>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60921"/>
                  <a:gd name="connsiteY0" fmla="*/ 0 h 803089"/>
                  <a:gd name="connsiteX1" fmla="*/ 1550596 w 1560921"/>
                  <a:gd name="connsiteY1" fmla="*/ 13341 h 803089"/>
                  <a:gd name="connsiteX2" fmla="*/ 1560921 w 1560921"/>
                  <a:gd name="connsiteY2" fmla="*/ 803089 h 803089"/>
                  <a:gd name="connsiteX3" fmla="*/ 0 w 1560921"/>
                  <a:gd name="connsiteY3" fmla="*/ 535011 h 803089"/>
                  <a:gd name="connsiteX4" fmla="*/ 315817 w 1560921"/>
                  <a:gd name="connsiteY4" fmla="*/ 0 h 803089"/>
                  <a:gd name="connsiteX0" fmla="*/ 381144 w 1560921"/>
                  <a:gd name="connsiteY0" fmla="*/ 0 h 961740"/>
                  <a:gd name="connsiteX1" fmla="*/ 1550596 w 1560921"/>
                  <a:gd name="connsiteY1" fmla="*/ 171992 h 961740"/>
                  <a:gd name="connsiteX2" fmla="*/ 1560921 w 1560921"/>
                  <a:gd name="connsiteY2" fmla="*/ 961740 h 961740"/>
                  <a:gd name="connsiteX3" fmla="*/ 0 w 1560921"/>
                  <a:gd name="connsiteY3" fmla="*/ 693662 h 961740"/>
                  <a:gd name="connsiteX4" fmla="*/ 381144 w 1560921"/>
                  <a:gd name="connsiteY4" fmla="*/ 0 h 961740"/>
                  <a:gd name="connsiteX0" fmla="*/ 381144 w 1560921"/>
                  <a:gd name="connsiteY0" fmla="*/ 74789 h 1036529"/>
                  <a:gd name="connsiteX1" fmla="*/ 1559410 w 1560921"/>
                  <a:gd name="connsiteY1" fmla="*/ 0 h 1036529"/>
                  <a:gd name="connsiteX2" fmla="*/ 1560921 w 1560921"/>
                  <a:gd name="connsiteY2" fmla="*/ 1036529 h 1036529"/>
                  <a:gd name="connsiteX3" fmla="*/ 0 w 1560921"/>
                  <a:gd name="connsiteY3" fmla="*/ 768451 h 1036529"/>
                  <a:gd name="connsiteX4" fmla="*/ 381144 w 1560921"/>
                  <a:gd name="connsiteY4" fmla="*/ 74789 h 1036529"/>
                  <a:gd name="connsiteX0" fmla="*/ 535381 w 1560921"/>
                  <a:gd name="connsiteY0" fmla="*/ 0 h 1193097"/>
                  <a:gd name="connsiteX1" fmla="*/ 1559410 w 1560921"/>
                  <a:gd name="connsiteY1" fmla="*/ 156568 h 1193097"/>
                  <a:gd name="connsiteX2" fmla="*/ 1560921 w 1560921"/>
                  <a:gd name="connsiteY2" fmla="*/ 1193097 h 1193097"/>
                  <a:gd name="connsiteX3" fmla="*/ 0 w 1560921"/>
                  <a:gd name="connsiteY3" fmla="*/ 925019 h 1193097"/>
                  <a:gd name="connsiteX4" fmla="*/ 535381 w 1560921"/>
                  <a:gd name="connsiteY4" fmla="*/ 0 h 1193097"/>
                  <a:gd name="connsiteX0" fmla="*/ 535381 w 1569697"/>
                  <a:gd name="connsiteY0" fmla="*/ 0 h 1193097"/>
                  <a:gd name="connsiteX1" fmla="*/ 1569679 w 1569697"/>
                  <a:gd name="connsiteY1" fmla="*/ 162730 h 1193097"/>
                  <a:gd name="connsiteX2" fmla="*/ 1560921 w 1569697"/>
                  <a:gd name="connsiteY2" fmla="*/ 1193097 h 1193097"/>
                  <a:gd name="connsiteX3" fmla="*/ 0 w 1569697"/>
                  <a:gd name="connsiteY3" fmla="*/ 925019 h 1193097"/>
                  <a:gd name="connsiteX4" fmla="*/ 535381 w 1569697"/>
                  <a:gd name="connsiteY4" fmla="*/ 0 h 1193097"/>
                  <a:gd name="connsiteX0" fmla="*/ 535381 w 1573244"/>
                  <a:gd name="connsiteY0" fmla="*/ 0 h 1197205"/>
                  <a:gd name="connsiteX1" fmla="*/ 1569679 w 1573244"/>
                  <a:gd name="connsiteY1" fmla="*/ 162730 h 1197205"/>
                  <a:gd name="connsiteX2" fmla="*/ 1573244 w 1573244"/>
                  <a:gd name="connsiteY2" fmla="*/ 1197205 h 1197205"/>
                  <a:gd name="connsiteX3" fmla="*/ 0 w 1573244"/>
                  <a:gd name="connsiteY3" fmla="*/ 925019 h 1197205"/>
                  <a:gd name="connsiteX4" fmla="*/ 535381 w 1573244"/>
                  <a:gd name="connsiteY4" fmla="*/ 0 h 1197205"/>
                  <a:gd name="connsiteX0" fmla="*/ 535381 w 1577229"/>
                  <a:gd name="connsiteY0" fmla="*/ 0 h 1197205"/>
                  <a:gd name="connsiteX1" fmla="*/ 1577193 w 1577229"/>
                  <a:gd name="connsiteY1" fmla="*/ 162730 h 1197205"/>
                  <a:gd name="connsiteX2" fmla="*/ 1573244 w 1577229"/>
                  <a:gd name="connsiteY2" fmla="*/ 1197205 h 1197205"/>
                  <a:gd name="connsiteX3" fmla="*/ 0 w 1577229"/>
                  <a:gd name="connsiteY3" fmla="*/ 925019 h 1197205"/>
                  <a:gd name="connsiteX4" fmla="*/ 535381 w 1577229"/>
                  <a:gd name="connsiteY4" fmla="*/ 0 h 119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229" h="1197205">
                    <a:moveTo>
                      <a:pt x="535381" y="0"/>
                    </a:moveTo>
                    <a:lnTo>
                      <a:pt x="1577193" y="162730"/>
                    </a:lnTo>
                    <a:cubicBezTo>
                      <a:pt x="1577697" y="508240"/>
                      <a:pt x="1572740" y="851695"/>
                      <a:pt x="1573244" y="1197205"/>
                    </a:cubicBezTo>
                    <a:lnTo>
                      <a:pt x="0" y="925019"/>
                    </a:lnTo>
                    <a:lnTo>
                      <a:pt x="535381" y="0"/>
                    </a:lnTo>
                    <a:close/>
                  </a:path>
                </a:pathLst>
              </a:custGeom>
              <a:solidFill>
                <a:srgbClr val="8D7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6" name="Rectangle 23">
                <a:extLst>
                  <a:ext uri="{FF2B5EF4-FFF2-40B4-BE49-F238E27FC236}">
                    <a16:creationId xmlns:a16="http://schemas.microsoft.com/office/drawing/2014/main" id="{C6BCFAF4-C5A4-1C7A-F75F-7B3656EF3445}"/>
                  </a:ext>
                </a:extLst>
              </p:cNvPr>
              <p:cNvSpPr/>
              <p:nvPr/>
            </p:nvSpPr>
            <p:spPr>
              <a:xfrm>
                <a:off x="2592486" y="3641364"/>
                <a:ext cx="1636166" cy="293961"/>
              </a:xfrm>
              <a:custGeom>
                <a:avLst/>
                <a:gdLst>
                  <a:gd name="connsiteX0" fmla="*/ 0 w 879822"/>
                  <a:gd name="connsiteY0" fmla="*/ 0 h 193278"/>
                  <a:gd name="connsiteX1" fmla="*/ 879822 w 879822"/>
                  <a:gd name="connsiteY1" fmla="*/ 0 h 193278"/>
                  <a:gd name="connsiteX2" fmla="*/ 879822 w 879822"/>
                  <a:gd name="connsiteY2" fmla="*/ 193278 h 193278"/>
                  <a:gd name="connsiteX3" fmla="*/ 0 w 879822"/>
                  <a:gd name="connsiteY3" fmla="*/ 193278 h 193278"/>
                  <a:gd name="connsiteX4" fmla="*/ 0 w 879822"/>
                  <a:gd name="connsiteY4" fmla="*/ 0 h 193278"/>
                  <a:gd name="connsiteX0" fmla="*/ 0 w 879822"/>
                  <a:gd name="connsiteY0" fmla="*/ 0 h 431977"/>
                  <a:gd name="connsiteX1" fmla="*/ 879822 w 879822"/>
                  <a:gd name="connsiteY1" fmla="*/ 0 h 431977"/>
                  <a:gd name="connsiteX2" fmla="*/ 358357 w 879822"/>
                  <a:gd name="connsiteY2" fmla="*/ 431977 h 431977"/>
                  <a:gd name="connsiteX3" fmla="*/ 0 w 879822"/>
                  <a:gd name="connsiteY3" fmla="*/ 193278 h 431977"/>
                  <a:gd name="connsiteX4" fmla="*/ 0 w 879822"/>
                  <a:gd name="connsiteY4" fmla="*/ 0 h 431977"/>
                  <a:gd name="connsiteX0" fmla="*/ 874005 w 1753827"/>
                  <a:gd name="connsiteY0" fmla="*/ 0 h 431977"/>
                  <a:gd name="connsiteX1" fmla="*/ 1753827 w 1753827"/>
                  <a:gd name="connsiteY1" fmla="*/ 0 h 431977"/>
                  <a:gd name="connsiteX2" fmla="*/ 1232362 w 1753827"/>
                  <a:gd name="connsiteY2" fmla="*/ 431977 h 431977"/>
                  <a:gd name="connsiteX3" fmla="*/ 0 w 1753827"/>
                  <a:gd name="connsiteY3" fmla="*/ 222656 h 431977"/>
                  <a:gd name="connsiteX4" fmla="*/ 874005 w 1753827"/>
                  <a:gd name="connsiteY4" fmla="*/ 0 h 431977"/>
                  <a:gd name="connsiteX0" fmla="*/ 874005 w 2513991"/>
                  <a:gd name="connsiteY0" fmla="*/ 0 h 431977"/>
                  <a:gd name="connsiteX1" fmla="*/ 2513991 w 2513991"/>
                  <a:gd name="connsiteY1" fmla="*/ 224009 h 431977"/>
                  <a:gd name="connsiteX2" fmla="*/ 1232362 w 2513991"/>
                  <a:gd name="connsiteY2" fmla="*/ 431977 h 431977"/>
                  <a:gd name="connsiteX3" fmla="*/ 0 w 2513991"/>
                  <a:gd name="connsiteY3" fmla="*/ 222656 h 431977"/>
                  <a:gd name="connsiteX4" fmla="*/ 874005 w 2513991"/>
                  <a:gd name="connsiteY4" fmla="*/ 0 h 431977"/>
                  <a:gd name="connsiteX0" fmla="*/ 1255923 w 2513991"/>
                  <a:gd name="connsiteY0" fmla="*/ 0 h 498079"/>
                  <a:gd name="connsiteX1" fmla="*/ 2513991 w 2513991"/>
                  <a:gd name="connsiteY1" fmla="*/ 290111 h 498079"/>
                  <a:gd name="connsiteX2" fmla="*/ 1232362 w 2513991"/>
                  <a:gd name="connsiteY2" fmla="*/ 498079 h 498079"/>
                  <a:gd name="connsiteX3" fmla="*/ 0 w 2513991"/>
                  <a:gd name="connsiteY3" fmla="*/ 288758 h 498079"/>
                  <a:gd name="connsiteX4" fmla="*/ 1255923 w 2513991"/>
                  <a:gd name="connsiteY4" fmla="*/ 0 h 498079"/>
                  <a:gd name="connsiteX0" fmla="*/ 1255923 w 2165124"/>
                  <a:gd name="connsiteY0" fmla="*/ 0 h 498079"/>
                  <a:gd name="connsiteX1" fmla="*/ 2165124 w 2165124"/>
                  <a:gd name="connsiteY1" fmla="*/ 352539 h 498079"/>
                  <a:gd name="connsiteX2" fmla="*/ 1232362 w 2165124"/>
                  <a:gd name="connsiteY2" fmla="*/ 498079 h 498079"/>
                  <a:gd name="connsiteX3" fmla="*/ 0 w 2165124"/>
                  <a:gd name="connsiteY3" fmla="*/ 288758 h 498079"/>
                  <a:gd name="connsiteX4" fmla="*/ 1255923 w 2165124"/>
                  <a:gd name="connsiteY4" fmla="*/ 0 h 498079"/>
                  <a:gd name="connsiteX0" fmla="*/ 965812 w 1875013"/>
                  <a:gd name="connsiteY0" fmla="*/ 0 h 498079"/>
                  <a:gd name="connsiteX1" fmla="*/ 1875013 w 1875013"/>
                  <a:gd name="connsiteY1" fmla="*/ 352539 h 498079"/>
                  <a:gd name="connsiteX2" fmla="*/ 942251 w 1875013"/>
                  <a:gd name="connsiteY2" fmla="*/ 498079 h 498079"/>
                  <a:gd name="connsiteX3" fmla="*/ 0 w 1875013"/>
                  <a:gd name="connsiteY3" fmla="*/ 365876 h 498079"/>
                  <a:gd name="connsiteX4" fmla="*/ 965812 w 1875013"/>
                  <a:gd name="connsiteY4" fmla="*/ 0 h 498079"/>
                  <a:gd name="connsiteX0" fmla="*/ 965812 w 1875013"/>
                  <a:gd name="connsiteY0" fmla="*/ 0 h 314465"/>
                  <a:gd name="connsiteX1" fmla="*/ 1875013 w 1875013"/>
                  <a:gd name="connsiteY1" fmla="*/ 168925 h 314465"/>
                  <a:gd name="connsiteX2" fmla="*/ 942251 w 1875013"/>
                  <a:gd name="connsiteY2" fmla="*/ 314465 h 314465"/>
                  <a:gd name="connsiteX3" fmla="*/ 0 w 1875013"/>
                  <a:gd name="connsiteY3" fmla="*/ 182262 h 314465"/>
                  <a:gd name="connsiteX4" fmla="*/ 965812 w 1875013"/>
                  <a:gd name="connsiteY4" fmla="*/ 0 h 314465"/>
                  <a:gd name="connsiteX0" fmla="*/ 965812 w 1875013"/>
                  <a:gd name="connsiteY0" fmla="*/ 0 h 288759"/>
                  <a:gd name="connsiteX1" fmla="*/ 1875013 w 1875013"/>
                  <a:gd name="connsiteY1" fmla="*/ 143219 h 288759"/>
                  <a:gd name="connsiteX2" fmla="*/ 942251 w 1875013"/>
                  <a:gd name="connsiteY2" fmla="*/ 288759 h 288759"/>
                  <a:gd name="connsiteX3" fmla="*/ 0 w 1875013"/>
                  <a:gd name="connsiteY3" fmla="*/ 156556 h 288759"/>
                  <a:gd name="connsiteX4" fmla="*/ 965812 w 1875013"/>
                  <a:gd name="connsiteY4" fmla="*/ 0 h 288759"/>
                  <a:gd name="connsiteX0" fmla="*/ 965812 w 1732819"/>
                  <a:gd name="connsiteY0" fmla="*/ 0 h 288759"/>
                  <a:gd name="connsiteX1" fmla="*/ 1732819 w 1732819"/>
                  <a:gd name="connsiteY1" fmla="*/ 162294 h 288759"/>
                  <a:gd name="connsiteX2" fmla="*/ 942251 w 1732819"/>
                  <a:gd name="connsiteY2" fmla="*/ 288759 h 288759"/>
                  <a:gd name="connsiteX3" fmla="*/ 0 w 1732819"/>
                  <a:gd name="connsiteY3" fmla="*/ 156556 h 288759"/>
                  <a:gd name="connsiteX4" fmla="*/ 965812 w 1732819"/>
                  <a:gd name="connsiteY4" fmla="*/ 0 h 288759"/>
                  <a:gd name="connsiteX0" fmla="*/ 965812 w 1738021"/>
                  <a:gd name="connsiteY0" fmla="*/ 0 h 288759"/>
                  <a:gd name="connsiteX1" fmla="*/ 1738021 w 1738021"/>
                  <a:gd name="connsiteY1" fmla="*/ 164028 h 288759"/>
                  <a:gd name="connsiteX2" fmla="*/ 942251 w 1738021"/>
                  <a:gd name="connsiteY2" fmla="*/ 288759 h 288759"/>
                  <a:gd name="connsiteX3" fmla="*/ 0 w 1738021"/>
                  <a:gd name="connsiteY3" fmla="*/ 156556 h 288759"/>
                  <a:gd name="connsiteX4" fmla="*/ 965812 w 1738021"/>
                  <a:gd name="connsiteY4" fmla="*/ 0 h 288759"/>
                  <a:gd name="connsiteX0" fmla="*/ 820150 w 1592359"/>
                  <a:gd name="connsiteY0" fmla="*/ 0 h 288759"/>
                  <a:gd name="connsiteX1" fmla="*/ 1592359 w 1592359"/>
                  <a:gd name="connsiteY1" fmla="*/ 164028 h 288759"/>
                  <a:gd name="connsiteX2" fmla="*/ 796589 w 1592359"/>
                  <a:gd name="connsiteY2" fmla="*/ 288759 h 288759"/>
                  <a:gd name="connsiteX3" fmla="*/ 0 w 1592359"/>
                  <a:gd name="connsiteY3" fmla="*/ 153088 h 288759"/>
                  <a:gd name="connsiteX4" fmla="*/ 820150 w 1592359"/>
                  <a:gd name="connsiteY4" fmla="*/ 0 h 288759"/>
                  <a:gd name="connsiteX0" fmla="*/ 856565 w 1628774"/>
                  <a:gd name="connsiteY0" fmla="*/ 0 h 288759"/>
                  <a:gd name="connsiteX1" fmla="*/ 1628774 w 1628774"/>
                  <a:gd name="connsiteY1" fmla="*/ 164028 h 288759"/>
                  <a:gd name="connsiteX2" fmla="*/ 833004 w 1628774"/>
                  <a:gd name="connsiteY2" fmla="*/ 288759 h 288759"/>
                  <a:gd name="connsiteX3" fmla="*/ 0 w 1628774"/>
                  <a:gd name="connsiteY3" fmla="*/ 172162 h 288759"/>
                  <a:gd name="connsiteX4" fmla="*/ 856565 w 1628774"/>
                  <a:gd name="connsiteY4" fmla="*/ 0 h 288759"/>
                  <a:gd name="connsiteX0" fmla="*/ 856565 w 1628774"/>
                  <a:gd name="connsiteY0" fmla="*/ 0 h 293962"/>
                  <a:gd name="connsiteX1" fmla="*/ 1628774 w 1628774"/>
                  <a:gd name="connsiteY1" fmla="*/ 164028 h 293962"/>
                  <a:gd name="connsiteX2" fmla="*/ 829536 w 1628774"/>
                  <a:gd name="connsiteY2" fmla="*/ 293962 h 293962"/>
                  <a:gd name="connsiteX3" fmla="*/ 0 w 1628774"/>
                  <a:gd name="connsiteY3" fmla="*/ 172162 h 293962"/>
                  <a:gd name="connsiteX4" fmla="*/ 856565 w 1628774"/>
                  <a:gd name="connsiteY4" fmla="*/ 0 h 293962"/>
                  <a:gd name="connsiteX0" fmla="*/ 856565 w 1633209"/>
                  <a:gd name="connsiteY0" fmla="*/ 0 h 293962"/>
                  <a:gd name="connsiteX1" fmla="*/ 1633209 w 1633209"/>
                  <a:gd name="connsiteY1" fmla="*/ 168463 h 293962"/>
                  <a:gd name="connsiteX2" fmla="*/ 829536 w 1633209"/>
                  <a:gd name="connsiteY2" fmla="*/ 293962 h 293962"/>
                  <a:gd name="connsiteX3" fmla="*/ 0 w 1633209"/>
                  <a:gd name="connsiteY3" fmla="*/ 172162 h 293962"/>
                  <a:gd name="connsiteX4" fmla="*/ 856565 w 1633209"/>
                  <a:gd name="connsiteY4" fmla="*/ 0 h 293962"/>
                  <a:gd name="connsiteX0" fmla="*/ 856565 w 1636166"/>
                  <a:gd name="connsiteY0" fmla="*/ 0 h 293962"/>
                  <a:gd name="connsiteX1" fmla="*/ 1636166 w 1636166"/>
                  <a:gd name="connsiteY1" fmla="*/ 165506 h 293962"/>
                  <a:gd name="connsiteX2" fmla="*/ 829536 w 1636166"/>
                  <a:gd name="connsiteY2" fmla="*/ 293962 h 293962"/>
                  <a:gd name="connsiteX3" fmla="*/ 0 w 1636166"/>
                  <a:gd name="connsiteY3" fmla="*/ 172162 h 293962"/>
                  <a:gd name="connsiteX4" fmla="*/ 856565 w 1636166"/>
                  <a:gd name="connsiteY4" fmla="*/ 0 h 29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166" h="293962">
                    <a:moveTo>
                      <a:pt x="856565" y="0"/>
                    </a:moveTo>
                    <a:lnTo>
                      <a:pt x="1636166" y="165506"/>
                    </a:lnTo>
                    <a:lnTo>
                      <a:pt x="829536" y="293962"/>
                    </a:lnTo>
                    <a:lnTo>
                      <a:pt x="0" y="172162"/>
                    </a:lnTo>
                    <a:lnTo>
                      <a:pt x="856565" y="0"/>
                    </a:lnTo>
                    <a:close/>
                  </a:path>
                </a:pathLst>
              </a:custGeom>
              <a:solidFill>
                <a:srgbClr val="5F5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9" name="Group 28">
              <a:extLst>
                <a:ext uri="{FF2B5EF4-FFF2-40B4-BE49-F238E27FC236}">
                  <a16:creationId xmlns:a16="http://schemas.microsoft.com/office/drawing/2014/main" id="{3F5238ED-1DF6-7005-C9CF-A317C3B9674F}"/>
                </a:ext>
              </a:extLst>
            </p:cNvPr>
            <p:cNvGrpSpPr/>
            <p:nvPr/>
          </p:nvGrpSpPr>
          <p:grpSpPr>
            <a:xfrm>
              <a:off x="692251" y="2534775"/>
              <a:ext cx="958367" cy="655270"/>
              <a:chOff x="2142537" y="3323667"/>
              <a:chExt cx="2507561" cy="1428115"/>
            </a:xfrm>
            <a:gradFill>
              <a:gsLst>
                <a:gs pos="0">
                  <a:srgbClr val="FF0000"/>
                </a:gs>
                <a:gs pos="97000">
                  <a:schemeClr val="accent2">
                    <a:lumMod val="50000"/>
                  </a:schemeClr>
                </a:gs>
              </a:gsLst>
              <a:lin ang="10800000" scaled="1"/>
            </a:gradFill>
          </p:grpSpPr>
          <p:sp>
            <p:nvSpPr>
              <p:cNvPr id="2091" name="Rectangle 14">
                <a:extLst>
                  <a:ext uri="{FF2B5EF4-FFF2-40B4-BE49-F238E27FC236}">
                    <a16:creationId xmlns:a16="http://schemas.microsoft.com/office/drawing/2014/main" id="{A541657B-4133-35B8-A6EE-A78D2CECEFDD}"/>
                  </a:ext>
                </a:extLst>
              </p:cNvPr>
              <p:cNvSpPr/>
              <p:nvPr/>
            </p:nvSpPr>
            <p:spPr>
              <a:xfrm>
                <a:off x="2142537" y="3474497"/>
                <a:ext cx="1254203" cy="1276671"/>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78560"/>
                  <a:gd name="connsiteY0" fmla="*/ 0 h 803089"/>
                  <a:gd name="connsiteX1" fmla="*/ 1578560 w 1578560"/>
                  <a:gd name="connsiteY1" fmla="*/ 18440 h 803089"/>
                  <a:gd name="connsiteX2" fmla="*/ 1560921 w 1578560"/>
                  <a:gd name="connsiteY2" fmla="*/ 803089 h 803089"/>
                  <a:gd name="connsiteX3" fmla="*/ 0 w 1578560"/>
                  <a:gd name="connsiteY3" fmla="*/ 535011 h 803089"/>
                  <a:gd name="connsiteX4" fmla="*/ 315817 w 1578560"/>
                  <a:gd name="connsiteY4" fmla="*/ 0 h 803089"/>
                  <a:gd name="connsiteX0" fmla="*/ 380995 w 1578560"/>
                  <a:gd name="connsiteY0" fmla="*/ 0 h 947413"/>
                  <a:gd name="connsiteX1" fmla="*/ 1578560 w 1578560"/>
                  <a:gd name="connsiteY1" fmla="*/ 162764 h 947413"/>
                  <a:gd name="connsiteX2" fmla="*/ 1560921 w 1578560"/>
                  <a:gd name="connsiteY2" fmla="*/ 947413 h 947413"/>
                  <a:gd name="connsiteX3" fmla="*/ 0 w 1578560"/>
                  <a:gd name="connsiteY3" fmla="*/ 679335 h 947413"/>
                  <a:gd name="connsiteX4" fmla="*/ 380995 w 1578560"/>
                  <a:gd name="connsiteY4" fmla="*/ 0 h 947413"/>
                  <a:gd name="connsiteX0" fmla="*/ 380995 w 1569767"/>
                  <a:gd name="connsiteY0" fmla="*/ 83456 h 1030869"/>
                  <a:gd name="connsiteX1" fmla="*/ 1569767 w 1569767"/>
                  <a:gd name="connsiteY1" fmla="*/ 0 h 1030869"/>
                  <a:gd name="connsiteX2" fmla="*/ 1560921 w 1569767"/>
                  <a:gd name="connsiteY2" fmla="*/ 1030869 h 1030869"/>
                  <a:gd name="connsiteX3" fmla="*/ 0 w 1569767"/>
                  <a:gd name="connsiteY3" fmla="*/ 762791 h 1030869"/>
                  <a:gd name="connsiteX4" fmla="*/ 380995 w 1569767"/>
                  <a:gd name="connsiteY4" fmla="*/ 83456 h 1030869"/>
                  <a:gd name="connsiteX0" fmla="*/ 519494 w 1569767"/>
                  <a:gd name="connsiteY0" fmla="*/ 0 h 1180443"/>
                  <a:gd name="connsiteX1" fmla="*/ 1569767 w 1569767"/>
                  <a:gd name="connsiteY1" fmla="*/ 149574 h 1180443"/>
                  <a:gd name="connsiteX2" fmla="*/ 1560921 w 1569767"/>
                  <a:gd name="connsiteY2" fmla="*/ 1180443 h 1180443"/>
                  <a:gd name="connsiteX3" fmla="*/ 0 w 1569767"/>
                  <a:gd name="connsiteY3" fmla="*/ 912365 h 1180443"/>
                  <a:gd name="connsiteX4" fmla="*/ 519494 w 1569767"/>
                  <a:gd name="connsiteY4" fmla="*/ 0 h 1180443"/>
                  <a:gd name="connsiteX0" fmla="*/ 519494 w 1575379"/>
                  <a:gd name="connsiteY0" fmla="*/ 304945 h 1485388"/>
                  <a:gd name="connsiteX1" fmla="*/ 1575379 w 1575379"/>
                  <a:gd name="connsiteY1" fmla="*/ 0 h 1485388"/>
                  <a:gd name="connsiteX2" fmla="*/ 1560921 w 1575379"/>
                  <a:gd name="connsiteY2" fmla="*/ 1485388 h 1485388"/>
                  <a:gd name="connsiteX3" fmla="*/ 0 w 1575379"/>
                  <a:gd name="connsiteY3" fmla="*/ 1217310 h 1485388"/>
                  <a:gd name="connsiteX4" fmla="*/ 519494 w 1575379"/>
                  <a:gd name="connsiteY4" fmla="*/ 304945 h 1485388"/>
                  <a:gd name="connsiteX0" fmla="*/ 755171 w 1575379"/>
                  <a:gd name="connsiteY0" fmla="*/ 0 h 1612516"/>
                  <a:gd name="connsiteX1" fmla="*/ 1575379 w 1575379"/>
                  <a:gd name="connsiteY1" fmla="*/ 127128 h 1612516"/>
                  <a:gd name="connsiteX2" fmla="*/ 1560921 w 1575379"/>
                  <a:gd name="connsiteY2" fmla="*/ 1612516 h 1612516"/>
                  <a:gd name="connsiteX3" fmla="*/ 0 w 1575379"/>
                  <a:gd name="connsiteY3" fmla="*/ 1344438 h 1612516"/>
                  <a:gd name="connsiteX4" fmla="*/ 755171 w 1575379"/>
                  <a:gd name="connsiteY4" fmla="*/ 0 h 1612516"/>
                  <a:gd name="connsiteX0" fmla="*/ 811283 w 1631491"/>
                  <a:gd name="connsiteY0" fmla="*/ 0 h 1612516"/>
                  <a:gd name="connsiteX1" fmla="*/ 1631491 w 1631491"/>
                  <a:gd name="connsiteY1" fmla="*/ 127128 h 1612516"/>
                  <a:gd name="connsiteX2" fmla="*/ 1617033 w 1631491"/>
                  <a:gd name="connsiteY2" fmla="*/ 1612516 h 1612516"/>
                  <a:gd name="connsiteX3" fmla="*/ 0 w 1631491"/>
                  <a:gd name="connsiteY3" fmla="*/ 1366882 h 1612516"/>
                  <a:gd name="connsiteX4" fmla="*/ 811283 w 1631491"/>
                  <a:gd name="connsiteY4" fmla="*/ 0 h 1612516"/>
                  <a:gd name="connsiteX0" fmla="*/ 811283 w 1631491"/>
                  <a:gd name="connsiteY0" fmla="*/ 0 h 1615652"/>
                  <a:gd name="connsiteX1" fmla="*/ 1631491 w 1631491"/>
                  <a:gd name="connsiteY1" fmla="*/ 127128 h 1615652"/>
                  <a:gd name="connsiteX2" fmla="*/ 1595083 w 1631491"/>
                  <a:gd name="connsiteY2" fmla="*/ 1615652 h 1615652"/>
                  <a:gd name="connsiteX3" fmla="*/ 0 w 1631491"/>
                  <a:gd name="connsiteY3" fmla="*/ 1366882 h 1615652"/>
                  <a:gd name="connsiteX4" fmla="*/ 811283 w 1631491"/>
                  <a:gd name="connsiteY4" fmla="*/ 0 h 1615652"/>
                  <a:gd name="connsiteX0" fmla="*/ 811283 w 1595510"/>
                  <a:gd name="connsiteY0" fmla="*/ 0 h 1615652"/>
                  <a:gd name="connsiteX1" fmla="*/ 1587591 w 1595510"/>
                  <a:gd name="connsiteY1" fmla="*/ 120857 h 1615652"/>
                  <a:gd name="connsiteX2" fmla="*/ 1595083 w 1595510"/>
                  <a:gd name="connsiteY2" fmla="*/ 1615652 h 1615652"/>
                  <a:gd name="connsiteX3" fmla="*/ 0 w 1595510"/>
                  <a:gd name="connsiteY3" fmla="*/ 1366882 h 1615652"/>
                  <a:gd name="connsiteX4" fmla="*/ 811283 w 1595510"/>
                  <a:gd name="connsiteY4" fmla="*/ 0 h 1615652"/>
                  <a:gd name="connsiteX0" fmla="*/ 811283 w 1590036"/>
                  <a:gd name="connsiteY0" fmla="*/ 0 h 1618520"/>
                  <a:gd name="connsiteX1" fmla="*/ 1587591 w 1590036"/>
                  <a:gd name="connsiteY1" fmla="*/ 120857 h 1618520"/>
                  <a:gd name="connsiteX2" fmla="*/ 1589347 w 1590036"/>
                  <a:gd name="connsiteY2" fmla="*/ 1618520 h 1618520"/>
                  <a:gd name="connsiteX3" fmla="*/ 0 w 1590036"/>
                  <a:gd name="connsiteY3" fmla="*/ 1366882 h 1618520"/>
                  <a:gd name="connsiteX4" fmla="*/ 811283 w 1590036"/>
                  <a:gd name="connsiteY4" fmla="*/ 0 h 161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36" h="1618520">
                    <a:moveTo>
                      <a:pt x="811283" y="0"/>
                    </a:moveTo>
                    <a:lnTo>
                      <a:pt x="1587591" y="120857"/>
                    </a:lnTo>
                    <a:cubicBezTo>
                      <a:pt x="1584642" y="464480"/>
                      <a:pt x="1592296" y="1274897"/>
                      <a:pt x="1589347" y="1618520"/>
                    </a:cubicBezTo>
                    <a:lnTo>
                      <a:pt x="0" y="1366882"/>
                    </a:lnTo>
                    <a:lnTo>
                      <a:pt x="8112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2" name="Rectangle 14">
                <a:extLst>
                  <a:ext uri="{FF2B5EF4-FFF2-40B4-BE49-F238E27FC236}">
                    <a16:creationId xmlns:a16="http://schemas.microsoft.com/office/drawing/2014/main" id="{5B16286B-399B-7909-62AA-FD5E1DF46E9A}"/>
                  </a:ext>
                </a:extLst>
              </p:cNvPr>
              <p:cNvSpPr/>
              <p:nvPr/>
            </p:nvSpPr>
            <p:spPr>
              <a:xfrm flipH="1">
                <a:off x="3394508" y="3465213"/>
                <a:ext cx="1255590" cy="1286569"/>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60921"/>
                  <a:gd name="connsiteY0" fmla="*/ 0 h 803089"/>
                  <a:gd name="connsiteX1" fmla="*/ 1550596 w 1560921"/>
                  <a:gd name="connsiteY1" fmla="*/ 13341 h 803089"/>
                  <a:gd name="connsiteX2" fmla="*/ 1560921 w 1560921"/>
                  <a:gd name="connsiteY2" fmla="*/ 803089 h 803089"/>
                  <a:gd name="connsiteX3" fmla="*/ 0 w 1560921"/>
                  <a:gd name="connsiteY3" fmla="*/ 535011 h 803089"/>
                  <a:gd name="connsiteX4" fmla="*/ 315817 w 1560921"/>
                  <a:gd name="connsiteY4" fmla="*/ 0 h 803089"/>
                  <a:gd name="connsiteX0" fmla="*/ 381144 w 1560921"/>
                  <a:gd name="connsiteY0" fmla="*/ 0 h 961740"/>
                  <a:gd name="connsiteX1" fmla="*/ 1550596 w 1560921"/>
                  <a:gd name="connsiteY1" fmla="*/ 171992 h 961740"/>
                  <a:gd name="connsiteX2" fmla="*/ 1560921 w 1560921"/>
                  <a:gd name="connsiteY2" fmla="*/ 961740 h 961740"/>
                  <a:gd name="connsiteX3" fmla="*/ 0 w 1560921"/>
                  <a:gd name="connsiteY3" fmla="*/ 693662 h 961740"/>
                  <a:gd name="connsiteX4" fmla="*/ 381144 w 1560921"/>
                  <a:gd name="connsiteY4" fmla="*/ 0 h 961740"/>
                  <a:gd name="connsiteX0" fmla="*/ 381144 w 1560921"/>
                  <a:gd name="connsiteY0" fmla="*/ 74789 h 1036529"/>
                  <a:gd name="connsiteX1" fmla="*/ 1559410 w 1560921"/>
                  <a:gd name="connsiteY1" fmla="*/ 0 h 1036529"/>
                  <a:gd name="connsiteX2" fmla="*/ 1560921 w 1560921"/>
                  <a:gd name="connsiteY2" fmla="*/ 1036529 h 1036529"/>
                  <a:gd name="connsiteX3" fmla="*/ 0 w 1560921"/>
                  <a:gd name="connsiteY3" fmla="*/ 768451 h 1036529"/>
                  <a:gd name="connsiteX4" fmla="*/ 381144 w 1560921"/>
                  <a:gd name="connsiteY4" fmla="*/ 74789 h 1036529"/>
                  <a:gd name="connsiteX0" fmla="*/ 535381 w 1560921"/>
                  <a:gd name="connsiteY0" fmla="*/ 0 h 1193097"/>
                  <a:gd name="connsiteX1" fmla="*/ 1559410 w 1560921"/>
                  <a:gd name="connsiteY1" fmla="*/ 156568 h 1193097"/>
                  <a:gd name="connsiteX2" fmla="*/ 1560921 w 1560921"/>
                  <a:gd name="connsiteY2" fmla="*/ 1193097 h 1193097"/>
                  <a:gd name="connsiteX3" fmla="*/ 0 w 1560921"/>
                  <a:gd name="connsiteY3" fmla="*/ 925019 h 1193097"/>
                  <a:gd name="connsiteX4" fmla="*/ 535381 w 1560921"/>
                  <a:gd name="connsiteY4" fmla="*/ 0 h 1193097"/>
                  <a:gd name="connsiteX0" fmla="*/ 535381 w 1560921"/>
                  <a:gd name="connsiteY0" fmla="*/ 293361 h 1486458"/>
                  <a:gd name="connsiteX1" fmla="*/ 1559410 w 1560921"/>
                  <a:gd name="connsiteY1" fmla="*/ 0 h 1486458"/>
                  <a:gd name="connsiteX2" fmla="*/ 1560921 w 1560921"/>
                  <a:gd name="connsiteY2" fmla="*/ 1486458 h 1486458"/>
                  <a:gd name="connsiteX3" fmla="*/ 0 w 1560921"/>
                  <a:gd name="connsiteY3" fmla="*/ 1218380 h 1486458"/>
                  <a:gd name="connsiteX4" fmla="*/ 535381 w 1560921"/>
                  <a:gd name="connsiteY4" fmla="*/ 293361 h 1486458"/>
                  <a:gd name="connsiteX0" fmla="*/ 782842 w 1560921"/>
                  <a:gd name="connsiteY0" fmla="*/ 0 h 1626152"/>
                  <a:gd name="connsiteX1" fmla="*/ 1559410 w 1560921"/>
                  <a:gd name="connsiteY1" fmla="*/ 139694 h 1626152"/>
                  <a:gd name="connsiteX2" fmla="*/ 1560921 w 1560921"/>
                  <a:gd name="connsiteY2" fmla="*/ 1626152 h 1626152"/>
                  <a:gd name="connsiteX3" fmla="*/ 0 w 1560921"/>
                  <a:gd name="connsiteY3" fmla="*/ 1358074 h 1626152"/>
                  <a:gd name="connsiteX4" fmla="*/ 782842 w 1560921"/>
                  <a:gd name="connsiteY4" fmla="*/ 0 h 1626152"/>
                  <a:gd name="connsiteX0" fmla="*/ 782842 w 1595414"/>
                  <a:gd name="connsiteY0" fmla="*/ 0 h 1634775"/>
                  <a:gd name="connsiteX1" fmla="*/ 1559410 w 1595414"/>
                  <a:gd name="connsiteY1" fmla="*/ 139694 h 1634775"/>
                  <a:gd name="connsiteX2" fmla="*/ 1595414 w 1595414"/>
                  <a:gd name="connsiteY2" fmla="*/ 1634775 h 1634775"/>
                  <a:gd name="connsiteX3" fmla="*/ 0 w 1595414"/>
                  <a:gd name="connsiteY3" fmla="*/ 1358074 h 1634775"/>
                  <a:gd name="connsiteX4" fmla="*/ 782842 w 1595414"/>
                  <a:gd name="connsiteY4" fmla="*/ 0 h 1634775"/>
                  <a:gd name="connsiteX0" fmla="*/ 782842 w 1595414"/>
                  <a:gd name="connsiteY0" fmla="*/ 0 h 1634775"/>
                  <a:gd name="connsiteX1" fmla="*/ 1593902 w 1595414"/>
                  <a:gd name="connsiteY1" fmla="*/ 139693 h 1634775"/>
                  <a:gd name="connsiteX2" fmla="*/ 1595414 w 1595414"/>
                  <a:gd name="connsiteY2" fmla="*/ 1634775 h 1634775"/>
                  <a:gd name="connsiteX3" fmla="*/ 0 w 1595414"/>
                  <a:gd name="connsiteY3" fmla="*/ 1358074 h 1634775"/>
                  <a:gd name="connsiteX4" fmla="*/ 782842 w 1595414"/>
                  <a:gd name="connsiteY4" fmla="*/ 0 h 163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14" h="1634775">
                    <a:moveTo>
                      <a:pt x="782842" y="0"/>
                    </a:moveTo>
                    <a:lnTo>
                      <a:pt x="1593902" y="139693"/>
                    </a:lnTo>
                    <a:cubicBezTo>
                      <a:pt x="1594406" y="485203"/>
                      <a:pt x="1594910" y="1289265"/>
                      <a:pt x="1595414" y="1634775"/>
                    </a:cubicBezTo>
                    <a:lnTo>
                      <a:pt x="0" y="1358074"/>
                    </a:lnTo>
                    <a:lnTo>
                      <a:pt x="782842" y="0"/>
                    </a:lnTo>
                    <a:close/>
                  </a:path>
                </a:pathLst>
              </a:custGeom>
              <a:solidFill>
                <a:srgbClr val="3E2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3" name="Rectangle 23">
                <a:extLst>
                  <a:ext uri="{FF2B5EF4-FFF2-40B4-BE49-F238E27FC236}">
                    <a16:creationId xmlns:a16="http://schemas.microsoft.com/office/drawing/2014/main" id="{75D65FF5-832B-2CFB-1C23-D7CB525152F7}"/>
                  </a:ext>
                </a:extLst>
              </p:cNvPr>
              <p:cNvSpPr/>
              <p:nvPr/>
            </p:nvSpPr>
            <p:spPr>
              <a:xfrm>
                <a:off x="2785846" y="3323667"/>
                <a:ext cx="1249515" cy="254047"/>
              </a:xfrm>
              <a:custGeom>
                <a:avLst/>
                <a:gdLst>
                  <a:gd name="connsiteX0" fmla="*/ 0 w 879822"/>
                  <a:gd name="connsiteY0" fmla="*/ 0 h 193278"/>
                  <a:gd name="connsiteX1" fmla="*/ 879822 w 879822"/>
                  <a:gd name="connsiteY1" fmla="*/ 0 h 193278"/>
                  <a:gd name="connsiteX2" fmla="*/ 879822 w 879822"/>
                  <a:gd name="connsiteY2" fmla="*/ 193278 h 193278"/>
                  <a:gd name="connsiteX3" fmla="*/ 0 w 879822"/>
                  <a:gd name="connsiteY3" fmla="*/ 193278 h 193278"/>
                  <a:gd name="connsiteX4" fmla="*/ 0 w 879822"/>
                  <a:gd name="connsiteY4" fmla="*/ 0 h 193278"/>
                  <a:gd name="connsiteX0" fmla="*/ 0 w 879822"/>
                  <a:gd name="connsiteY0" fmla="*/ 0 h 431977"/>
                  <a:gd name="connsiteX1" fmla="*/ 879822 w 879822"/>
                  <a:gd name="connsiteY1" fmla="*/ 0 h 431977"/>
                  <a:gd name="connsiteX2" fmla="*/ 358357 w 879822"/>
                  <a:gd name="connsiteY2" fmla="*/ 431977 h 431977"/>
                  <a:gd name="connsiteX3" fmla="*/ 0 w 879822"/>
                  <a:gd name="connsiteY3" fmla="*/ 193278 h 431977"/>
                  <a:gd name="connsiteX4" fmla="*/ 0 w 879822"/>
                  <a:gd name="connsiteY4" fmla="*/ 0 h 431977"/>
                  <a:gd name="connsiteX0" fmla="*/ 874005 w 1753827"/>
                  <a:gd name="connsiteY0" fmla="*/ 0 h 431977"/>
                  <a:gd name="connsiteX1" fmla="*/ 1753827 w 1753827"/>
                  <a:gd name="connsiteY1" fmla="*/ 0 h 431977"/>
                  <a:gd name="connsiteX2" fmla="*/ 1232362 w 1753827"/>
                  <a:gd name="connsiteY2" fmla="*/ 431977 h 431977"/>
                  <a:gd name="connsiteX3" fmla="*/ 0 w 1753827"/>
                  <a:gd name="connsiteY3" fmla="*/ 222656 h 431977"/>
                  <a:gd name="connsiteX4" fmla="*/ 874005 w 1753827"/>
                  <a:gd name="connsiteY4" fmla="*/ 0 h 431977"/>
                  <a:gd name="connsiteX0" fmla="*/ 874005 w 2513991"/>
                  <a:gd name="connsiteY0" fmla="*/ 0 h 431977"/>
                  <a:gd name="connsiteX1" fmla="*/ 2513991 w 2513991"/>
                  <a:gd name="connsiteY1" fmla="*/ 224009 h 431977"/>
                  <a:gd name="connsiteX2" fmla="*/ 1232362 w 2513991"/>
                  <a:gd name="connsiteY2" fmla="*/ 431977 h 431977"/>
                  <a:gd name="connsiteX3" fmla="*/ 0 w 2513991"/>
                  <a:gd name="connsiteY3" fmla="*/ 222656 h 431977"/>
                  <a:gd name="connsiteX4" fmla="*/ 874005 w 2513991"/>
                  <a:gd name="connsiteY4" fmla="*/ 0 h 431977"/>
                  <a:gd name="connsiteX0" fmla="*/ 1255923 w 2513991"/>
                  <a:gd name="connsiteY0" fmla="*/ 0 h 498079"/>
                  <a:gd name="connsiteX1" fmla="*/ 2513991 w 2513991"/>
                  <a:gd name="connsiteY1" fmla="*/ 290111 h 498079"/>
                  <a:gd name="connsiteX2" fmla="*/ 1232362 w 2513991"/>
                  <a:gd name="connsiteY2" fmla="*/ 498079 h 498079"/>
                  <a:gd name="connsiteX3" fmla="*/ 0 w 2513991"/>
                  <a:gd name="connsiteY3" fmla="*/ 288758 h 498079"/>
                  <a:gd name="connsiteX4" fmla="*/ 1255923 w 2513991"/>
                  <a:gd name="connsiteY4" fmla="*/ 0 h 498079"/>
                  <a:gd name="connsiteX0" fmla="*/ 1255923 w 2165124"/>
                  <a:gd name="connsiteY0" fmla="*/ 0 h 498079"/>
                  <a:gd name="connsiteX1" fmla="*/ 2165124 w 2165124"/>
                  <a:gd name="connsiteY1" fmla="*/ 352539 h 498079"/>
                  <a:gd name="connsiteX2" fmla="*/ 1232362 w 2165124"/>
                  <a:gd name="connsiteY2" fmla="*/ 498079 h 498079"/>
                  <a:gd name="connsiteX3" fmla="*/ 0 w 2165124"/>
                  <a:gd name="connsiteY3" fmla="*/ 288758 h 498079"/>
                  <a:gd name="connsiteX4" fmla="*/ 1255923 w 2165124"/>
                  <a:gd name="connsiteY4" fmla="*/ 0 h 498079"/>
                  <a:gd name="connsiteX0" fmla="*/ 965812 w 1875013"/>
                  <a:gd name="connsiteY0" fmla="*/ 0 h 498079"/>
                  <a:gd name="connsiteX1" fmla="*/ 1875013 w 1875013"/>
                  <a:gd name="connsiteY1" fmla="*/ 352539 h 498079"/>
                  <a:gd name="connsiteX2" fmla="*/ 942251 w 1875013"/>
                  <a:gd name="connsiteY2" fmla="*/ 498079 h 498079"/>
                  <a:gd name="connsiteX3" fmla="*/ 0 w 1875013"/>
                  <a:gd name="connsiteY3" fmla="*/ 365876 h 498079"/>
                  <a:gd name="connsiteX4" fmla="*/ 965812 w 1875013"/>
                  <a:gd name="connsiteY4" fmla="*/ 0 h 498079"/>
                  <a:gd name="connsiteX0" fmla="*/ 965812 w 1875013"/>
                  <a:gd name="connsiteY0" fmla="*/ 0 h 314465"/>
                  <a:gd name="connsiteX1" fmla="*/ 1875013 w 1875013"/>
                  <a:gd name="connsiteY1" fmla="*/ 168925 h 314465"/>
                  <a:gd name="connsiteX2" fmla="*/ 942251 w 1875013"/>
                  <a:gd name="connsiteY2" fmla="*/ 314465 h 314465"/>
                  <a:gd name="connsiteX3" fmla="*/ 0 w 1875013"/>
                  <a:gd name="connsiteY3" fmla="*/ 182262 h 314465"/>
                  <a:gd name="connsiteX4" fmla="*/ 965812 w 1875013"/>
                  <a:gd name="connsiteY4" fmla="*/ 0 h 314465"/>
                  <a:gd name="connsiteX0" fmla="*/ 965812 w 1875013"/>
                  <a:gd name="connsiteY0" fmla="*/ 0 h 288759"/>
                  <a:gd name="connsiteX1" fmla="*/ 1875013 w 1875013"/>
                  <a:gd name="connsiteY1" fmla="*/ 143219 h 288759"/>
                  <a:gd name="connsiteX2" fmla="*/ 942251 w 1875013"/>
                  <a:gd name="connsiteY2" fmla="*/ 288759 h 288759"/>
                  <a:gd name="connsiteX3" fmla="*/ 0 w 1875013"/>
                  <a:gd name="connsiteY3" fmla="*/ 156556 h 288759"/>
                  <a:gd name="connsiteX4" fmla="*/ 965812 w 1875013"/>
                  <a:gd name="connsiteY4" fmla="*/ 0 h 288759"/>
                  <a:gd name="connsiteX0" fmla="*/ 965812 w 1732819"/>
                  <a:gd name="connsiteY0" fmla="*/ 0 h 288759"/>
                  <a:gd name="connsiteX1" fmla="*/ 1732819 w 1732819"/>
                  <a:gd name="connsiteY1" fmla="*/ 162294 h 288759"/>
                  <a:gd name="connsiteX2" fmla="*/ 942251 w 1732819"/>
                  <a:gd name="connsiteY2" fmla="*/ 288759 h 288759"/>
                  <a:gd name="connsiteX3" fmla="*/ 0 w 1732819"/>
                  <a:gd name="connsiteY3" fmla="*/ 156556 h 288759"/>
                  <a:gd name="connsiteX4" fmla="*/ 965812 w 1732819"/>
                  <a:gd name="connsiteY4" fmla="*/ 0 h 288759"/>
                  <a:gd name="connsiteX0" fmla="*/ 965812 w 1738021"/>
                  <a:gd name="connsiteY0" fmla="*/ 0 h 288759"/>
                  <a:gd name="connsiteX1" fmla="*/ 1738021 w 1738021"/>
                  <a:gd name="connsiteY1" fmla="*/ 164028 h 288759"/>
                  <a:gd name="connsiteX2" fmla="*/ 942251 w 1738021"/>
                  <a:gd name="connsiteY2" fmla="*/ 288759 h 288759"/>
                  <a:gd name="connsiteX3" fmla="*/ 0 w 1738021"/>
                  <a:gd name="connsiteY3" fmla="*/ 156556 h 288759"/>
                  <a:gd name="connsiteX4" fmla="*/ 965812 w 1738021"/>
                  <a:gd name="connsiteY4" fmla="*/ 0 h 288759"/>
                  <a:gd name="connsiteX0" fmla="*/ 820150 w 1592359"/>
                  <a:gd name="connsiteY0" fmla="*/ 0 h 288759"/>
                  <a:gd name="connsiteX1" fmla="*/ 1592359 w 1592359"/>
                  <a:gd name="connsiteY1" fmla="*/ 164028 h 288759"/>
                  <a:gd name="connsiteX2" fmla="*/ 796589 w 1592359"/>
                  <a:gd name="connsiteY2" fmla="*/ 288759 h 288759"/>
                  <a:gd name="connsiteX3" fmla="*/ 0 w 1592359"/>
                  <a:gd name="connsiteY3" fmla="*/ 153088 h 288759"/>
                  <a:gd name="connsiteX4" fmla="*/ 820150 w 1592359"/>
                  <a:gd name="connsiteY4" fmla="*/ 0 h 288759"/>
                  <a:gd name="connsiteX0" fmla="*/ 856565 w 1628774"/>
                  <a:gd name="connsiteY0" fmla="*/ 0 h 288759"/>
                  <a:gd name="connsiteX1" fmla="*/ 1628774 w 1628774"/>
                  <a:gd name="connsiteY1" fmla="*/ 164028 h 288759"/>
                  <a:gd name="connsiteX2" fmla="*/ 833004 w 1628774"/>
                  <a:gd name="connsiteY2" fmla="*/ 288759 h 288759"/>
                  <a:gd name="connsiteX3" fmla="*/ 0 w 1628774"/>
                  <a:gd name="connsiteY3" fmla="*/ 172162 h 288759"/>
                  <a:gd name="connsiteX4" fmla="*/ 856565 w 1628774"/>
                  <a:gd name="connsiteY4" fmla="*/ 0 h 288759"/>
                  <a:gd name="connsiteX0" fmla="*/ 856565 w 1628774"/>
                  <a:gd name="connsiteY0" fmla="*/ 0 h 293962"/>
                  <a:gd name="connsiteX1" fmla="*/ 1628774 w 1628774"/>
                  <a:gd name="connsiteY1" fmla="*/ 164028 h 293962"/>
                  <a:gd name="connsiteX2" fmla="*/ 829536 w 1628774"/>
                  <a:gd name="connsiteY2" fmla="*/ 293962 h 293962"/>
                  <a:gd name="connsiteX3" fmla="*/ 0 w 1628774"/>
                  <a:gd name="connsiteY3" fmla="*/ 172162 h 293962"/>
                  <a:gd name="connsiteX4" fmla="*/ 856565 w 1628774"/>
                  <a:gd name="connsiteY4" fmla="*/ 0 h 293962"/>
                  <a:gd name="connsiteX0" fmla="*/ 856565 w 1628774"/>
                  <a:gd name="connsiteY0" fmla="*/ 0 h 307240"/>
                  <a:gd name="connsiteX1" fmla="*/ 1628774 w 1628774"/>
                  <a:gd name="connsiteY1" fmla="*/ 164028 h 307240"/>
                  <a:gd name="connsiteX2" fmla="*/ 842815 w 1628774"/>
                  <a:gd name="connsiteY2" fmla="*/ 307240 h 307240"/>
                  <a:gd name="connsiteX3" fmla="*/ 0 w 1628774"/>
                  <a:gd name="connsiteY3" fmla="*/ 172162 h 307240"/>
                  <a:gd name="connsiteX4" fmla="*/ 856565 w 1628774"/>
                  <a:gd name="connsiteY4" fmla="*/ 0 h 307240"/>
                  <a:gd name="connsiteX0" fmla="*/ 856565 w 1305664"/>
                  <a:gd name="connsiteY0" fmla="*/ 0 h 307240"/>
                  <a:gd name="connsiteX1" fmla="*/ 1305664 w 1305664"/>
                  <a:gd name="connsiteY1" fmla="*/ 159602 h 307240"/>
                  <a:gd name="connsiteX2" fmla="*/ 842815 w 1305664"/>
                  <a:gd name="connsiteY2" fmla="*/ 307240 h 307240"/>
                  <a:gd name="connsiteX3" fmla="*/ 0 w 1305664"/>
                  <a:gd name="connsiteY3" fmla="*/ 172162 h 307240"/>
                  <a:gd name="connsiteX4" fmla="*/ 856565 w 1305664"/>
                  <a:gd name="connsiteY4" fmla="*/ 0 h 307240"/>
                  <a:gd name="connsiteX0" fmla="*/ 856565 w 1442875"/>
                  <a:gd name="connsiteY0" fmla="*/ 0 h 307240"/>
                  <a:gd name="connsiteX1" fmla="*/ 1442875 w 1442875"/>
                  <a:gd name="connsiteY1" fmla="*/ 195012 h 307240"/>
                  <a:gd name="connsiteX2" fmla="*/ 842815 w 1442875"/>
                  <a:gd name="connsiteY2" fmla="*/ 307240 h 307240"/>
                  <a:gd name="connsiteX3" fmla="*/ 0 w 1442875"/>
                  <a:gd name="connsiteY3" fmla="*/ 172162 h 307240"/>
                  <a:gd name="connsiteX4" fmla="*/ 856565 w 1442875"/>
                  <a:gd name="connsiteY4" fmla="*/ 0 h 307240"/>
                  <a:gd name="connsiteX0" fmla="*/ 506898 w 1093208"/>
                  <a:gd name="connsiteY0" fmla="*/ 0 h 307240"/>
                  <a:gd name="connsiteX1" fmla="*/ 1093208 w 1093208"/>
                  <a:gd name="connsiteY1" fmla="*/ 195012 h 307240"/>
                  <a:gd name="connsiteX2" fmla="*/ 493148 w 1093208"/>
                  <a:gd name="connsiteY2" fmla="*/ 307240 h 307240"/>
                  <a:gd name="connsiteX3" fmla="*/ 0 w 1093208"/>
                  <a:gd name="connsiteY3" fmla="*/ 176588 h 307240"/>
                  <a:gd name="connsiteX4" fmla="*/ 506898 w 1093208"/>
                  <a:gd name="connsiteY4" fmla="*/ 0 h 307240"/>
                  <a:gd name="connsiteX0" fmla="*/ 654157 w 1240467"/>
                  <a:gd name="connsiteY0" fmla="*/ 0 h 307240"/>
                  <a:gd name="connsiteX1" fmla="*/ 1240467 w 1240467"/>
                  <a:gd name="connsiteY1" fmla="*/ 195012 h 307240"/>
                  <a:gd name="connsiteX2" fmla="*/ 640407 w 1240467"/>
                  <a:gd name="connsiteY2" fmla="*/ 307240 h 307240"/>
                  <a:gd name="connsiteX3" fmla="*/ 0 w 1240467"/>
                  <a:gd name="connsiteY3" fmla="*/ 196004 h 307240"/>
                  <a:gd name="connsiteX4" fmla="*/ 147259 w 1240467"/>
                  <a:gd name="connsiteY4" fmla="*/ 176588 h 307240"/>
                  <a:gd name="connsiteX5" fmla="*/ 654157 w 1240467"/>
                  <a:gd name="connsiteY5" fmla="*/ 0 h 307240"/>
                  <a:gd name="connsiteX0" fmla="*/ 636454 w 1240467"/>
                  <a:gd name="connsiteY0" fmla="*/ 0 h 665760"/>
                  <a:gd name="connsiteX1" fmla="*/ 1240467 w 1240467"/>
                  <a:gd name="connsiteY1" fmla="*/ 553532 h 665760"/>
                  <a:gd name="connsiteX2" fmla="*/ 640407 w 1240467"/>
                  <a:gd name="connsiteY2" fmla="*/ 665760 h 665760"/>
                  <a:gd name="connsiteX3" fmla="*/ 0 w 1240467"/>
                  <a:gd name="connsiteY3" fmla="*/ 554524 h 665760"/>
                  <a:gd name="connsiteX4" fmla="*/ 147259 w 1240467"/>
                  <a:gd name="connsiteY4" fmla="*/ 535108 h 665760"/>
                  <a:gd name="connsiteX5" fmla="*/ 636454 w 1240467"/>
                  <a:gd name="connsiteY5" fmla="*/ 0 h 665760"/>
                  <a:gd name="connsiteX0" fmla="*/ 636454 w 1240467"/>
                  <a:gd name="connsiteY0" fmla="*/ 0 h 665760"/>
                  <a:gd name="connsiteX1" fmla="*/ 1240467 w 1240467"/>
                  <a:gd name="connsiteY1" fmla="*/ 553532 h 665760"/>
                  <a:gd name="connsiteX2" fmla="*/ 640407 w 1240467"/>
                  <a:gd name="connsiteY2" fmla="*/ 665760 h 665760"/>
                  <a:gd name="connsiteX3" fmla="*/ 0 w 1240467"/>
                  <a:gd name="connsiteY3" fmla="*/ 554524 h 665760"/>
                  <a:gd name="connsiteX4" fmla="*/ 636454 w 1240467"/>
                  <a:gd name="connsiteY4" fmla="*/ 0 h 665760"/>
                  <a:gd name="connsiteX0" fmla="*/ 636454 w 1240467"/>
                  <a:gd name="connsiteY0" fmla="*/ 0 h 663498"/>
                  <a:gd name="connsiteX1" fmla="*/ 1240467 w 1240467"/>
                  <a:gd name="connsiteY1" fmla="*/ 553532 h 663498"/>
                  <a:gd name="connsiteX2" fmla="*/ 601951 w 1240467"/>
                  <a:gd name="connsiteY2" fmla="*/ 663498 h 663498"/>
                  <a:gd name="connsiteX3" fmla="*/ 0 w 1240467"/>
                  <a:gd name="connsiteY3" fmla="*/ 554524 h 663498"/>
                  <a:gd name="connsiteX4" fmla="*/ 636454 w 1240467"/>
                  <a:gd name="connsiteY4" fmla="*/ 0 h 663498"/>
                  <a:gd name="connsiteX0" fmla="*/ 645503 w 1249516"/>
                  <a:gd name="connsiteY0" fmla="*/ 0 h 663498"/>
                  <a:gd name="connsiteX1" fmla="*/ 1249516 w 1249516"/>
                  <a:gd name="connsiteY1" fmla="*/ 553532 h 663498"/>
                  <a:gd name="connsiteX2" fmla="*/ 611000 w 1249516"/>
                  <a:gd name="connsiteY2" fmla="*/ 663498 h 663498"/>
                  <a:gd name="connsiteX3" fmla="*/ 0 w 1249516"/>
                  <a:gd name="connsiteY3" fmla="*/ 565835 h 663498"/>
                  <a:gd name="connsiteX4" fmla="*/ 645503 w 1249516"/>
                  <a:gd name="connsiteY4" fmla="*/ 0 h 663498"/>
                  <a:gd name="connsiteX0" fmla="*/ 645503 w 1249516"/>
                  <a:gd name="connsiteY0" fmla="*/ 0 h 663498"/>
                  <a:gd name="connsiteX1" fmla="*/ 1249516 w 1249516"/>
                  <a:gd name="connsiteY1" fmla="*/ 553532 h 663498"/>
                  <a:gd name="connsiteX2" fmla="*/ 611000 w 1249516"/>
                  <a:gd name="connsiteY2" fmla="*/ 663498 h 663498"/>
                  <a:gd name="connsiteX3" fmla="*/ 0 w 1249516"/>
                  <a:gd name="connsiteY3" fmla="*/ 565835 h 663498"/>
                  <a:gd name="connsiteX4" fmla="*/ 645503 w 1249516"/>
                  <a:gd name="connsiteY4" fmla="*/ 0 h 663498"/>
                  <a:gd name="connsiteX0" fmla="*/ 645503 w 1249516"/>
                  <a:gd name="connsiteY0" fmla="*/ 0 h 663498"/>
                  <a:gd name="connsiteX1" fmla="*/ 1249516 w 1249516"/>
                  <a:gd name="connsiteY1" fmla="*/ 553532 h 663498"/>
                  <a:gd name="connsiteX2" fmla="*/ 611000 w 1249516"/>
                  <a:gd name="connsiteY2" fmla="*/ 663498 h 663498"/>
                  <a:gd name="connsiteX3" fmla="*/ 0 w 1249516"/>
                  <a:gd name="connsiteY3" fmla="*/ 565835 h 663498"/>
                  <a:gd name="connsiteX4" fmla="*/ 645503 w 1249516"/>
                  <a:gd name="connsiteY4" fmla="*/ 0 h 663498"/>
                  <a:gd name="connsiteX0" fmla="*/ 609308 w 1249516"/>
                  <a:gd name="connsiteY0" fmla="*/ 0 h 292505"/>
                  <a:gd name="connsiteX1" fmla="*/ 1249516 w 1249516"/>
                  <a:gd name="connsiteY1" fmla="*/ 182539 h 292505"/>
                  <a:gd name="connsiteX2" fmla="*/ 611000 w 1249516"/>
                  <a:gd name="connsiteY2" fmla="*/ 292505 h 292505"/>
                  <a:gd name="connsiteX3" fmla="*/ 0 w 1249516"/>
                  <a:gd name="connsiteY3" fmla="*/ 194842 h 292505"/>
                  <a:gd name="connsiteX4" fmla="*/ 609308 w 1249516"/>
                  <a:gd name="connsiteY4" fmla="*/ 0 h 292505"/>
                  <a:gd name="connsiteX0" fmla="*/ 613833 w 1249516"/>
                  <a:gd name="connsiteY0" fmla="*/ 0 h 254048"/>
                  <a:gd name="connsiteX1" fmla="*/ 1249516 w 1249516"/>
                  <a:gd name="connsiteY1" fmla="*/ 144082 h 254048"/>
                  <a:gd name="connsiteX2" fmla="*/ 611000 w 1249516"/>
                  <a:gd name="connsiteY2" fmla="*/ 254048 h 254048"/>
                  <a:gd name="connsiteX3" fmla="*/ 0 w 1249516"/>
                  <a:gd name="connsiteY3" fmla="*/ 156385 h 254048"/>
                  <a:gd name="connsiteX4" fmla="*/ 613833 w 1249516"/>
                  <a:gd name="connsiteY4" fmla="*/ 0 h 254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16" h="254048">
                    <a:moveTo>
                      <a:pt x="613833" y="0"/>
                    </a:moveTo>
                    <a:lnTo>
                      <a:pt x="1249516" y="144082"/>
                    </a:lnTo>
                    <a:lnTo>
                      <a:pt x="611000" y="254048"/>
                    </a:lnTo>
                    <a:cubicBezTo>
                      <a:pt x="428614" y="227592"/>
                      <a:pt x="162026" y="185103"/>
                      <a:pt x="0" y="156385"/>
                    </a:cubicBezTo>
                    <a:lnTo>
                      <a:pt x="613833" y="0"/>
                    </a:lnTo>
                    <a:close/>
                  </a:path>
                </a:pathLst>
              </a:custGeom>
              <a:solidFill>
                <a:srgbClr val="562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30" name="Group 29">
              <a:extLst>
                <a:ext uri="{FF2B5EF4-FFF2-40B4-BE49-F238E27FC236}">
                  <a16:creationId xmlns:a16="http://schemas.microsoft.com/office/drawing/2014/main" id="{D69FF9DB-0D42-DE06-745B-C3C53B2B0CC9}"/>
                </a:ext>
              </a:extLst>
            </p:cNvPr>
            <p:cNvGrpSpPr/>
            <p:nvPr/>
          </p:nvGrpSpPr>
          <p:grpSpPr>
            <a:xfrm>
              <a:off x="931123" y="2053755"/>
              <a:ext cx="475714" cy="547781"/>
              <a:chOff x="2142536" y="2458374"/>
              <a:chExt cx="2507562" cy="2405111"/>
            </a:xfrm>
            <a:gradFill>
              <a:gsLst>
                <a:gs pos="0">
                  <a:schemeClr val="tx1"/>
                </a:gs>
                <a:gs pos="97000">
                  <a:schemeClr val="bg1">
                    <a:lumMod val="50000"/>
                  </a:schemeClr>
                </a:gs>
              </a:gsLst>
              <a:lin ang="10800000" scaled="1"/>
            </a:gradFill>
          </p:grpSpPr>
          <p:sp>
            <p:nvSpPr>
              <p:cNvPr id="2089" name="Rectangle 14">
                <a:extLst>
                  <a:ext uri="{FF2B5EF4-FFF2-40B4-BE49-F238E27FC236}">
                    <a16:creationId xmlns:a16="http://schemas.microsoft.com/office/drawing/2014/main" id="{0FD9EAA7-0DE1-C1FA-7C2B-4B63F73751D7}"/>
                  </a:ext>
                </a:extLst>
              </p:cNvPr>
              <p:cNvSpPr/>
              <p:nvPr/>
            </p:nvSpPr>
            <p:spPr>
              <a:xfrm>
                <a:off x="2142536" y="2458374"/>
                <a:ext cx="1268281" cy="2397434"/>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78560"/>
                  <a:gd name="connsiteY0" fmla="*/ 0 h 803089"/>
                  <a:gd name="connsiteX1" fmla="*/ 1578560 w 1578560"/>
                  <a:gd name="connsiteY1" fmla="*/ 18440 h 803089"/>
                  <a:gd name="connsiteX2" fmla="*/ 1560921 w 1578560"/>
                  <a:gd name="connsiteY2" fmla="*/ 803089 h 803089"/>
                  <a:gd name="connsiteX3" fmla="*/ 0 w 1578560"/>
                  <a:gd name="connsiteY3" fmla="*/ 535011 h 803089"/>
                  <a:gd name="connsiteX4" fmla="*/ 315817 w 1578560"/>
                  <a:gd name="connsiteY4" fmla="*/ 0 h 803089"/>
                  <a:gd name="connsiteX0" fmla="*/ 380995 w 1578560"/>
                  <a:gd name="connsiteY0" fmla="*/ 0 h 947413"/>
                  <a:gd name="connsiteX1" fmla="*/ 1578560 w 1578560"/>
                  <a:gd name="connsiteY1" fmla="*/ 162764 h 947413"/>
                  <a:gd name="connsiteX2" fmla="*/ 1560921 w 1578560"/>
                  <a:gd name="connsiteY2" fmla="*/ 947413 h 947413"/>
                  <a:gd name="connsiteX3" fmla="*/ 0 w 1578560"/>
                  <a:gd name="connsiteY3" fmla="*/ 679335 h 947413"/>
                  <a:gd name="connsiteX4" fmla="*/ 380995 w 1578560"/>
                  <a:gd name="connsiteY4" fmla="*/ 0 h 947413"/>
                  <a:gd name="connsiteX0" fmla="*/ 380995 w 1569767"/>
                  <a:gd name="connsiteY0" fmla="*/ 83456 h 1030869"/>
                  <a:gd name="connsiteX1" fmla="*/ 1569767 w 1569767"/>
                  <a:gd name="connsiteY1" fmla="*/ 0 h 1030869"/>
                  <a:gd name="connsiteX2" fmla="*/ 1560921 w 1569767"/>
                  <a:gd name="connsiteY2" fmla="*/ 1030869 h 1030869"/>
                  <a:gd name="connsiteX3" fmla="*/ 0 w 1569767"/>
                  <a:gd name="connsiteY3" fmla="*/ 762791 h 1030869"/>
                  <a:gd name="connsiteX4" fmla="*/ 380995 w 1569767"/>
                  <a:gd name="connsiteY4" fmla="*/ 83456 h 1030869"/>
                  <a:gd name="connsiteX0" fmla="*/ 519494 w 1569767"/>
                  <a:gd name="connsiteY0" fmla="*/ 0 h 1180443"/>
                  <a:gd name="connsiteX1" fmla="*/ 1569767 w 1569767"/>
                  <a:gd name="connsiteY1" fmla="*/ 149574 h 1180443"/>
                  <a:gd name="connsiteX2" fmla="*/ 1560921 w 1569767"/>
                  <a:gd name="connsiteY2" fmla="*/ 1180443 h 1180443"/>
                  <a:gd name="connsiteX3" fmla="*/ 0 w 1569767"/>
                  <a:gd name="connsiteY3" fmla="*/ 912365 h 1180443"/>
                  <a:gd name="connsiteX4" fmla="*/ 519494 w 1569767"/>
                  <a:gd name="connsiteY4" fmla="*/ 0 h 1180443"/>
                  <a:gd name="connsiteX0" fmla="*/ 519494 w 1575379"/>
                  <a:gd name="connsiteY0" fmla="*/ 304945 h 1485388"/>
                  <a:gd name="connsiteX1" fmla="*/ 1575379 w 1575379"/>
                  <a:gd name="connsiteY1" fmla="*/ 0 h 1485388"/>
                  <a:gd name="connsiteX2" fmla="*/ 1560921 w 1575379"/>
                  <a:gd name="connsiteY2" fmla="*/ 1485388 h 1485388"/>
                  <a:gd name="connsiteX3" fmla="*/ 0 w 1575379"/>
                  <a:gd name="connsiteY3" fmla="*/ 1217310 h 1485388"/>
                  <a:gd name="connsiteX4" fmla="*/ 519494 w 1575379"/>
                  <a:gd name="connsiteY4" fmla="*/ 304945 h 1485388"/>
                  <a:gd name="connsiteX0" fmla="*/ 755171 w 1575379"/>
                  <a:gd name="connsiteY0" fmla="*/ 0 h 1612516"/>
                  <a:gd name="connsiteX1" fmla="*/ 1575379 w 1575379"/>
                  <a:gd name="connsiteY1" fmla="*/ 127128 h 1612516"/>
                  <a:gd name="connsiteX2" fmla="*/ 1560921 w 1575379"/>
                  <a:gd name="connsiteY2" fmla="*/ 1612516 h 1612516"/>
                  <a:gd name="connsiteX3" fmla="*/ 0 w 1575379"/>
                  <a:gd name="connsiteY3" fmla="*/ 1344438 h 1612516"/>
                  <a:gd name="connsiteX4" fmla="*/ 755171 w 1575379"/>
                  <a:gd name="connsiteY4" fmla="*/ 0 h 1612516"/>
                  <a:gd name="connsiteX0" fmla="*/ 811283 w 1631491"/>
                  <a:gd name="connsiteY0" fmla="*/ 0 h 1612516"/>
                  <a:gd name="connsiteX1" fmla="*/ 1631491 w 1631491"/>
                  <a:gd name="connsiteY1" fmla="*/ 127128 h 1612516"/>
                  <a:gd name="connsiteX2" fmla="*/ 1617033 w 1631491"/>
                  <a:gd name="connsiteY2" fmla="*/ 1612516 h 1612516"/>
                  <a:gd name="connsiteX3" fmla="*/ 0 w 1631491"/>
                  <a:gd name="connsiteY3" fmla="*/ 1366882 h 1612516"/>
                  <a:gd name="connsiteX4" fmla="*/ 811283 w 1631491"/>
                  <a:gd name="connsiteY4" fmla="*/ 0 h 1612516"/>
                  <a:gd name="connsiteX0" fmla="*/ 811283 w 1654101"/>
                  <a:gd name="connsiteY0" fmla="*/ 1444203 h 3056719"/>
                  <a:gd name="connsiteX1" fmla="*/ 1654101 w 1654101"/>
                  <a:gd name="connsiteY1" fmla="*/ 0 h 3056719"/>
                  <a:gd name="connsiteX2" fmla="*/ 1617033 w 1654101"/>
                  <a:gd name="connsiteY2" fmla="*/ 3056719 h 3056719"/>
                  <a:gd name="connsiteX3" fmla="*/ 0 w 1654101"/>
                  <a:gd name="connsiteY3" fmla="*/ 2811085 h 3056719"/>
                  <a:gd name="connsiteX4" fmla="*/ 811283 w 1654101"/>
                  <a:gd name="connsiteY4" fmla="*/ 1444203 h 3056719"/>
                  <a:gd name="connsiteX0" fmla="*/ 0 w 1654101"/>
                  <a:gd name="connsiteY0" fmla="*/ 2811085 h 3056719"/>
                  <a:gd name="connsiteX1" fmla="*/ 1654101 w 1654101"/>
                  <a:gd name="connsiteY1" fmla="*/ 0 h 3056719"/>
                  <a:gd name="connsiteX2" fmla="*/ 1617033 w 1654101"/>
                  <a:gd name="connsiteY2" fmla="*/ 3056719 h 3056719"/>
                  <a:gd name="connsiteX3" fmla="*/ 0 w 1654101"/>
                  <a:gd name="connsiteY3" fmla="*/ 2811085 h 3056719"/>
                  <a:gd name="connsiteX0" fmla="*/ 0 w 1617419"/>
                  <a:gd name="connsiteY0" fmla="*/ 2787975 h 3033609"/>
                  <a:gd name="connsiteX1" fmla="*/ 1607881 w 1617419"/>
                  <a:gd name="connsiteY1" fmla="*/ 0 h 3033609"/>
                  <a:gd name="connsiteX2" fmla="*/ 1617033 w 1617419"/>
                  <a:gd name="connsiteY2" fmla="*/ 3033609 h 3033609"/>
                  <a:gd name="connsiteX3" fmla="*/ 0 w 1617419"/>
                  <a:gd name="connsiteY3" fmla="*/ 2787975 h 3033609"/>
                  <a:gd name="connsiteX0" fmla="*/ 0 w 1607881"/>
                  <a:gd name="connsiteY0" fmla="*/ 2787975 h 3039387"/>
                  <a:gd name="connsiteX1" fmla="*/ 1607881 w 1607881"/>
                  <a:gd name="connsiteY1" fmla="*/ 0 h 3039387"/>
                  <a:gd name="connsiteX2" fmla="*/ 1599701 w 1607881"/>
                  <a:gd name="connsiteY2" fmla="*/ 3039387 h 3039387"/>
                  <a:gd name="connsiteX3" fmla="*/ 0 w 1607881"/>
                  <a:gd name="connsiteY3" fmla="*/ 2787975 h 3039387"/>
                </a:gdLst>
                <a:ahLst/>
                <a:cxnLst>
                  <a:cxn ang="0">
                    <a:pos x="connsiteX0" y="connsiteY0"/>
                  </a:cxn>
                  <a:cxn ang="0">
                    <a:pos x="connsiteX1" y="connsiteY1"/>
                  </a:cxn>
                  <a:cxn ang="0">
                    <a:pos x="connsiteX2" y="connsiteY2"/>
                  </a:cxn>
                  <a:cxn ang="0">
                    <a:pos x="connsiteX3" y="connsiteY3"/>
                  </a:cxn>
                </a:cxnLst>
                <a:rect l="l" t="t" r="r" b="b"/>
                <a:pathLst>
                  <a:path w="1607881" h="3039387">
                    <a:moveTo>
                      <a:pt x="0" y="2787975"/>
                    </a:moveTo>
                    <a:lnTo>
                      <a:pt x="1607881" y="0"/>
                    </a:lnTo>
                    <a:cubicBezTo>
                      <a:pt x="1604932" y="343623"/>
                      <a:pt x="1602650" y="2695764"/>
                      <a:pt x="1599701" y="3039387"/>
                    </a:cubicBezTo>
                    <a:lnTo>
                      <a:pt x="0" y="2787975"/>
                    </a:lnTo>
                    <a:close/>
                  </a:path>
                </a:pathLst>
              </a:custGeom>
              <a:gradFill>
                <a:gsLst>
                  <a:gs pos="0">
                    <a:schemeClr val="tx1"/>
                  </a:gs>
                  <a:gs pos="97000">
                    <a:schemeClr val="bg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90" name="Rectangle 14">
                <a:extLst>
                  <a:ext uri="{FF2B5EF4-FFF2-40B4-BE49-F238E27FC236}">
                    <a16:creationId xmlns:a16="http://schemas.microsoft.com/office/drawing/2014/main" id="{14254A7A-2FFD-491A-340A-8A1F65CD6D08}"/>
                  </a:ext>
                </a:extLst>
              </p:cNvPr>
              <p:cNvSpPr/>
              <p:nvPr/>
            </p:nvSpPr>
            <p:spPr>
              <a:xfrm flipH="1">
                <a:off x="3406652" y="2462915"/>
                <a:ext cx="1243446" cy="2400570"/>
              </a:xfrm>
              <a:custGeom>
                <a:avLst/>
                <a:gdLst>
                  <a:gd name="connsiteX0" fmla="*/ 0 w 290309"/>
                  <a:gd name="connsiteY0" fmla="*/ 0 h 615802"/>
                  <a:gd name="connsiteX1" fmla="*/ 290309 w 290309"/>
                  <a:gd name="connsiteY1" fmla="*/ 0 h 615802"/>
                  <a:gd name="connsiteX2" fmla="*/ 290309 w 290309"/>
                  <a:gd name="connsiteY2" fmla="*/ 615802 h 615802"/>
                  <a:gd name="connsiteX3" fmla="*/ 0 w 290309"/>
                  <a:gd name="connsiteY3" fmla="*/ 615802 h 615802"/>
                  <a:gd name="connsiteX4" fmla="*/ 0 w 290309"/>
                  <a:gd name="connsiteY4" fmla="*/ 0 h 615802"/>
                  <a:gd name="connsiteX0" fmla="*/ 0 w 1230415"/>
                  <a:gd name="connsiteY0" fmla="*/ 0 h 803089"/>
                  <a:gd name="connsiteX1" fmla="*/ 1230415 w 1230415"/>
                  <a:gd name="connsiteY1" fmla="*/ 187287 h 803089"/>
                  <a:gd name="connsiteX2" fmla="*/ 1230415 w 1230415"/>
                  <a:gd name="connsiteY2" fmla="*/ 803089 h 803089"/>
                  <a:gd name="connsiteX3" fmla="*/ 940106 w 1230415"/>
                  <a:gd name="connsiteY3" fmla="*/ 803089 h 803089"/>
                  <a:gd name="connsiteX4" fmla="*/ 0 w 1230415"/>
                  <a:gd name="connsiteY4" fmla="*/ 0 h 803089"/>
                  <a:gd name="connsiteX0" fmla="*/ 330506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30506 w 1560921"/>
                  <a:gd name="connsiteY4" fmla="*/ 0 h 803089"/>
                  <a:gd name="connsiteX0" fmla="*/ 315817 w 1560921"/>
                  <a:gd name="connsiteY0" fmla="*/ 0 h 803089"/>
                  <a:gd name="connsiteX1" fmla="*/ 1560921 w 1560921"/>
                  <a:gd name="connsiteY1" fmla="*/ 187287 h 803089"/>
                  <a:gd name="connsiteX2" fmla="*/ 1560921 w 1560921"/>
                  <a:gd name="connsiteY2" fmla="*/ 803089 h 803089"/>
                  <a:gd name="connsiteX3" fmla="*/ 0 w 1560921"/>
                  <a:gd name="connsiteY3" fmla="*/ 535011 h 803089"/>
                  <a:gd name="connsiteX4" fmla="*/ 315817 w 1560921"/>
                  <a:gd name="connsiteY4" fmla="*/ 0 h 803089"/>
                  <a:gd name="connsiteX0" fmla="*/ 315817 w 1564593"/>
                  <a:gd name="connsiteY0" fmla="*/ 0 h 803089"/>
                  <a:gd name="connsiteX1" fmla="*/ 1564593 w 1564593"/>
                  <a:gd name="connsiteY1" fmla="*/ 209320 h 803089"/>
                  <a:gd name="connsiteX2" fmla="*/ 1560921 w 1564593"/>
                  <a:gd name="connsiteY2" fmla="*/ 803089 h 803089"/>
                  <a:gd name="connsiteX3" fmla="*/ 0 w 1564593"/>
                  <a:gd name="connsiteY3" fmla="*/ 535011 h 803089"/>
                  <a:gd name="connsiteX4" fmla="*/ 315817 w 1564593"/>
                  <a:gd name="connsiteY4" fmla="*/ 0 h 803089"/>
                  <a:gd name="connsiteX0" fmla="*/ 315817 w 1560921"/>
                  <a:gd name="connsiteY0" fmla="*/ 0 h 803089"/>
                  <a:gd name="connsiteX1" fmla="*/ 1550596 w 1560921"/>
                  <a:gd name="connsiteY1" fmla="*/ 13341 h 803089"/>
                  <a:gd name="connsiteX2" fmla="*/ 1560921 w 1560921"/>
                  <a:gd name="connsiteY2" fmla="*/ 803089 h 803089"/>
                  <a:gd name="connsiteX3" fmla="*/ 0 w 1560921"/>
                  <a:gd name="connsiteY3" fmla="*/ 535011 h 803089"/>
                  <a:gd name="connsiteX4" fmla="*/ 315817 w 1560921"/>
                  <a:gd name="connsiteY4" fmla="*/ 0 h 803089"/>
                  <a:gd name="connsiteX0" fmla="*/ 381144 w 1560921"/>
                  <a:gd name="connsiteY0" fmla="*/ 0 h 961740"/>
                  <a:gd name="connsiteX1" fmla="*/ 1550596 w 1560921"/>
                  <a:gd name="connsiteY1" fmla="*/ 171992 h 961740"/>
                  <a:gd name="connsiteX2" fmla="*/ 1560921 w 1560921"/>
                  <a:gd name="connsiteY2" fmla="*/ 961740 h 961740"/>
                  <a:gd name="connsiteX3" fmla="*/ 0 w 1560921"/>
                  <a:gd name="connsiteY3" fmla="*/ 693662 h 961740"/>
                  <a:gd name="connsiteX4" fmla="*/ 381144 w 1560921"/>
                  <a:gd name="connsiteY4" fmla="*/ 0 h 961740"/>
                  <a:gd name="connsiteX0" fmla="*/ 381144 w 1560921"/>
                  <a:gd name="connsiteY0" fmla="*/ 74789 h 1036529"/>
                  <a:gd name="connsiteX1" fmla="*/ 1559410 w 1560921"/>
                  <a:gd name="connsiteY1" fmla="*/ 0 h 1036529"/>
                  <a:gd name="connsiteX2" fmla="*/ 1560921 w 1560921"/>
                  <a:gd name="connsiteY2" fmla="*/ 1036529 h 1036529"/>
                  <a:gd name="connsiteX3" fmla="*/ 0 w 1560921"/>
                  <a:gd name="connsiteY3" fmla="*/ 768451 h 1036529"/>
                  <a:gd name="connsiteX4" fmla="*/ 381144 w 1560921"/>
                  <a:gd name="connsiteY4" fmla="*/ 74789 h 1036529"/>
                  <a:gd name="connsiteX0" fmla="*/ 535381 w 1560921"/>
                  <a:gd name="connsiteY0" fmla="*/ 0 h 1193097"/>
                  <a:gd name="connsiteX1" fmla="*/ 1559410 w 1560921"/>
                  <a:gd name="connsiteY1" fmla="*/ 156568 h 1193097"/>
                  <a:gd name="connsiteX2" fmla="*/ 1560921 w 1560921"/>
                  <a:gd name="connsiteY2" fmla="*/ 1193097 h 1193097"/>
                  <a:gd name="connsiteX3" fmla="*/ 0 w 1560921"/>
                  <a:gd name="connsiteY3" fmla="*/ 925019 h 1193097"/>
                  <a:gd name="connsiteX4" fmla="*/ 535381 w 1560921"/>
                  <a:gd name="connsiteY4" fmla="*/ 0 h 1193097"/>
                  <a:gd name="connsiteX0" fmla="*/ 535381 w 1560921"/>
                  <a:gd name="connsiteY0" fmla="*/ 293361 h 1486458"/>
                  <a:gd name="connsiteX1" fmla="*/ 1559410 w 1560921"/>
                  <a:gd name="connsiteY1" fmla="*/ 0 h 1486458"/>
                  <a:gd name="connsiteX2" fmla="*/ 1560921 w 1560921"/>
                  <a:gd name="connsiteY2" fmla="*/ 1486458 h 1486458"/>
                  <a:gd name="connsiteX3" fmla="*/ 0 w 1560921"/>
                  <a:gd name="connsiteY3" fmla="*/ 1218380 h 1486458"/>
                  <a:gd name="connsiteX4" fmla="*/ 535381 w 1560921"/>
                  <a:gd name="connsiteY4" fmla="*/ 293361 h 1486458"/>
                  <a:gd name="connsiteX0" fmla="*/ 782842 w 1560921"/>
                  <a:gd name="connsiteY0" fmla="*/ 0 h 1626152"/>
                  <a:gd name="connsiteX1" fmla="*/ 1559410 w 1560921"/>
                  <a:gd name="connsiteY1" fmla="*/ 139694 h 1626152"/>
                  <a:gd name="connsiteX2" fmla="*/ 1560921 w 1560921"/>
                  <a:gd name="connsiteY2" fmla="*/ 1626152 h 1626152"/>
                  <a:gd name="connsiteX3" fmla="*/ 0 w 1560921"/>
                  <a:gd name="connsiteY3" fmla="*/ 1358074 h 1626152"/>
                  <a:gd name="connsiteX4" fmla="*/ 782842 w 1560921"/>
                  <a:gd name="connsiteY4" fmla="*/ 0 h 1626152"/>
                  <a:gd name="connsiteX0" fmla="*/ 782842 w 1560921"/>
                  <a:gd name="connsiteY0" fmla="*/ 1412546 h 3038698"/>
                  <a:gd name="connsiteX1" fmla="*/ 1514087 w 1560921"/>
                  <a:gd name="connsiteY1" fmla="*/ 0 h 3038698"/>
                  <a:gd name="connsiteX2" fmla="*/ 1560921 w 1560921"/>
                  <a:gd name="connsiteY2" fmla="*/ 3038698 h 3038698"/>
                  <a:gd name="connsiteX3" fmla="*/ 0 w 1560921"/>
                  <a:gd name="connsiteY3" fmla="*/ 2770620 h 3038698"/>
                  <a:gd name="connsiteX4" fmla="*/ 782842 w 1560921"/>
                  <a:gd name="connsiteY4" fmla="*/ 1412546 h 3038698"/>
                  <a:gd name="connsiteX0" fmla="*/ 0 w 1560921"/>
                  <a:gd name="connsiteY0" fmla="*/ 2770620 h 3038698"/>
                  <a:gd name="connsiteX1" fmla="*/ 1514087 w 1560921"/>
                  <a:gd name="connsiteY1" fmla="*/ 0 h 3038698"/>
                  <a:gd name="connsiteX2" fmla="*/ 1560921 w 1560921"/>
                  <a:gd name="connsiteY2" fmla="*/ 3038698 h 3038698"/>
                  <a:gd name="connsiteX3" fmla="*/ 0 w 1560921"/>
                  <a:gd name="connsiteY3" fmla="*/ 2770620 h 3038698"/>
                  <a:gd name="connsiteX0" fmla="*/ 0 w 1572010"/>
                  <a:gd name="connsiteY0" fmla="*/ 2764829 h 3032907"/>
                  <a:gd name="connsiteX1" fmla="*/ 1571995 w 1572010"/>
                  <a:gd name="connsiteY1" fmla="*/ 0 h 3032907"/>
                  <a:gd name="connsiteX2" fmla="*/ 1560921 w 1572010"/>
                  <a:gd name="connsiteY2" fmla="*/ 3032907 h 3032907"/>
                  <a:gd name="connsiteX3" fmla="*/ 0 w 1572010"/>
                  <a:gd name="connsiteY3" fmla="*/ 2764829 h 3032907"/>
                  <a:gd name="connsiteX0" fmla="*/ 0 w 1572502"/>
                  <a:gd name="connsiteY0" fmla="*/ 2764829 h 3050279"/>
                  <a:gd name="connsiteX1" fmla="*/ 1571995 w 1572502"/>
                  <a:gd name="connsiteY1" fmla="*/ 0 h 3050279"/>
                  <a:gd name="connsiteX2" fmla="*/ 1572502 w 1572502"/>
                  <a:gd name="connsiteY2" fmla="*/ 3050279 h 3050279"/>
                  <a:gd name="connsiteX3" fmla="*/ 0 w 1572502"/>
                  <a:gd name="connsiteY3" fmla="*/ 2764829 h 3050279"/>
                  <a:gd name="connsiteX0" fmla="*/ 0 w 1579980"/>
                  <a:gd name="connsiteY0" fmla="*/ 2764829 h 3050279"/>
                  <a:gd name="connsiteX1" fmla="*/ 1571995 w 1579980"/>
                  <a:gd name="connsiteY1" fmla="*/ 0 h 3050279"/>
                  <a:gd name="connsiteX2" fmla="*/ 1572502 w 1579980"/>
                  <a:gd name="connsiteY2" fmla="*/ 3050279 h 3050279"/>
                  <a:gd name="connsiteX3" fmla="*/ 0 w 1579980"/>
                  <a:gd name="connsiteY3" fmla="*/ 2764829 h 3050279"/>
                </a:gdLst>
                <a:ahLst/>
                <a:cxnLst>
                  <a:cxn ang="0">
                    <a:pos x="connsiteX0" y="connsiteY0"/>
                  </a:cxn>
                  <a:cxn ang="0">
                    <a:pos x="connsiteX1" y="connsiteY1"/>
                  </a:cxn>
                  <a:cxn ang="0">
                    <a:pos x="connsiteX2" y="connsiteY2"/>
                  </a:cxn>
                  <a:cxn ang="0">
                    <a:pos x="connsiteX3" y="connsiteY3"/>
                  </a:cxn>
                </a:cxnLst>
                <a:rect l="l" t="t" r="r" b="b"/>
                <a:pathLst>
                  <a:path w="1579980" h="3050279">
                    <a:moveTo>
                      <a:pt x="0" y="2764829"/>
                    </a:moveTo>
                    <a:lnTo>
                      <a:pt x="1571995" y="0"/>
                    </a:lnTo>
                    <a:cubicBezTo>
                      <a:pt x="1572499" y="345510"/>
                      <a:pt x="1589369" y="2681605"/>
                      <a:pt x="1572502" y="3050279"/>
                    </a:cubicBezTo>
                    <a:lnTo>
                      <a:pt x="0" y="276482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TextBox 30">
              <a:extLst>
                <a:ext uri="{FF2B5EF4-FFF2-40B4-BE49-F238E27FC236}">
                  <a16:creationId xmlns:a16="http://schemas.microsoft.com/office/drawing/2014/main" id="{6799ADEF-0300-6247-2D04-7BB09C47553E}"/>
                </a:ext>
              </a:extLst>
            </p:cNvPr>
            <p:cNvSpPr txBox="1"/>
            <p:nvPr/>
          </p:nvSpPr>
          <p:spPr>
            <a:xfrm>
              <a:off x="1468261" y="2203278"/>
              <a:ext cx="1688565" cy="315527"/>
            </a:xfrm>
            <a:prstGeom prst="rect">
              <a:avLst/>
            </a:prstGeom>
            <a:noFill/>
          </p:spPr>
          <p:txBody>
            <a:bodyPr wrap="none" rtlCol="0">
              <a:spAutoFit/>
            </a:bodyPr>
            <a:lstStyle/>
            <a:p>
              <a:pPr algn="l"/>
              <a:r>
                <a:rPr lang="en-US" sz="900" b="1">
                  <a:solidFill>
                    <a:schemeClr val="bg1"/>
                  </a:solidFill>
                </a:rPr>
                <a:t>Stopping International</a:t>
              </a:r>
            </a:p>
          </p:txBody>
        </p:sp>
        <p:sp>
          <p:nvSpPr>
            <p:cNvPr id="32" name="TextBox 31">
              <a:extLst>
                <a:ext uri="{FF2B5EF4-FFF2-40B4-BE49-F238E27FC236}">
                  <a16:creationId xmlns:a16="http://schemas.microsoft.com/office/drawing/2014/main" id="{C602A43C-2DDD-2427-CC65-1B23C8A06FFC}"/>
                </a:ext>
              </a:extLst>
            </p:cNvPr>
            <p:cNvSpPr txBox="1"/>
            <p:nvPr/>
          </p:nvSpPr>
          <p:spPr>
            <a:xfrm>
              <a:off x="1655307" y="2716616"/>
              <a:ext cx="1577392" cy="315527"/>
            </a:xfrm>
            <a:prstGeom prst="rect">
              <a:avLst/>
            </a:prstGeom>
            <a:noFill/>
          </p:spPr>
          <p:txBody>
            <a:bodyPr wrap="none" rtlCol="0">
              <a:spAutoFit/>
            </a:bodyPr>
            <a:lstStyle/>
            <a:p>
              <a:pPr algn="l"/>
              <a:r>
                <a:rPr lang="en-US" sz="900" b="1">
                  <a:solidFill>
                    <a:schemeClr val="bg1"/>
                  </a:solidFill>
                </a:rPr>
                <a:t>Impacts identified </a:t>
              </a:r>
            </a:p>
          </p:txBody>
        </p:sp>
        <p:sp>
          <p:nvSpPr>
            <p:cNvPr id="34" name="TextBox 33">
              <a:extLst>
                <a:ext uri="{FF2B5EF4-FFF2-40B4-BE49-F238E27FC236}">
                  <a16:creationId xmlns:a16="http://schemas.microsoft.com/office/drawing/2014/main" id="{0066BF40-BC8D-3F70-7849-B386D7CDA174}"/>
                </a:ext>
              </a:extLst>
            </p:cNvPr>
            <p:cNvSpPr txBox="1"/>
            <p:nvPr/>
          </p:nvSpPr>
          <p:spPr>
            <a:xfrm>
              <a:off x="2007992" y="3238211"/>
              <a:ext cx="1145062" cy="315527"/>
            </a:xfrm>
            <a:prstGeom prst="rect">
              <a:avLst/>
            </a:prstGeom>
            <a:noFill/>
          </p:spPr>
          <p:txBody>
            <a:bodyPr wrap="none" rtlCol="0">
              <a:spAutoFit/>
            </a:bodyPr>
            <a:lstStyle/>
            <a:p>
              <a:pPr algn="l"/>
              <a:r>
                <a:rPr lang="en-US" sz="900" b="1">
                  <a:solidFill>
                    <a:schemeClr val="bg1"/>
                  </a:solidFill>
                </a:rPr>
                <a:t>Plan in place</a:t>
              </a:r>
            </a:p>
          </p:txBody>
        </p:sp>
        <p:sp>
          <p:nvSpPr>
            <p:cNvPr id="35" name="TextBox 34">
              <a:extLst>
                <a:ext uri="{FF2B5EF4-FFF2-40B4-BE49-F238E27FC236}">
                  <a16:creationId xmlns:a16="http://schemas.microsoft.com/office/drawing/2014/main" id="{FF3CEC0A-1EE6-D805-D427-13A1233D8703}"/>
                </a:ext>
              </a:extLst>
            </p:cNvPr>
            <p:cNvSpPr txBox="1"/>
            <p:nvPr/>
          </p:nvSpPr>
          <p:spPr>
            <a:xfrm>
              <a:off x="2251580" y="3727326"/>
              <a:ext cx="984482" cy="315527"/>
            </a:xfrm>
            <a:prstGeom prst="rect">
              <a:avLst/>
            </a:prstGeom>
            <a:noFill/>
          </p:spPr>
          <p:txBody>
            <a:bodyPr wrap="none" rtlCol="0">
              <a:spAutoFit/>
            </a:bodyPr>
            <a:lstStyle/>
            <a:p>
              <a:pPr algn="l"/>
              <a:r>
                <a:rPr lang="en-US" sz="900" b="1">
                  <a:solidFill>
                    <a:schemeClr val="bg1"/>
                  </a:solidFill>
                </a:rPr>
                <a:t>Follow up </a:t>
              </a:r>
            </a:p>
          </p:txBody>
        </p:sp>
        <p:sp>
          <p:nvSpPr>
            <p:cNvPr id="36" name="Diamond 35">
              <a:extLst>
                <a:ext uri="{FF2B5EF4-FFF2-40B4-BE49-F238E27FC236}">
                  <a16:creationId xmlns:a16="http://schemas.microsoft.com/office/drawing/2014/main" id="{5FEA702F-EDCD-D241-97A1-3695741F12BE}"/>
                </a:ext>
              </a:extLst>
            </p:cNvPr>
            <p:cNvSpPr/>
            <p:nvPr/>
          </p:nvSpPr>
          <p:spPr>
            <a:xfrm>
              <a:off x="3443209" y="2085678"/>
              <a:ext cx="487953" cy="481181"/>
            </a:xfrm>
            <a:prstGeom prst="diamond">
              <a:avLst/>
            </a:prstGeom>
            <a:gradFill flip="none" rotWithShape="1">
              <a:gsLst>
                <a:gs pos="0">
                  <a:schemeClr val="bg1">
                    <a:lumMod val="85000"/>
                  </a:schemeClr>
                </a:gs>
                <a:gs pos="100000">
                  <a:schemeClr val="bg1">
                    <a:lumMod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37" name="Graphic 36" descr="Broken Heart outline">
              <a:extLst>
                <a:ext uri="{FF2B5EF4-FFF2-40B4-BE49-F238E27FC236}">
                  <a16:creationId xmlns:a16="http://schemas.microsoft.com/office/drawing/2014/main" id="{1CC64844-F3D0-AF67-D4EB-E5608940AB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37967" y="2159105"/>
              <a:ext cx="298437" cy="334326"/>
            </a:xfrm>
            <a:prstGeom prst="rect">
              <a:avLst/>
            </a:prstGeom>
          </p:spPr>
        </p:pic>
        <p:sp>
          <p:nvSpPr>
            <p:cNvPr id="38" name="Oval 37">
              <a:extLst>
                <a:ext uri="{FF2B5EF4-FFF2-40B4-BE49-F238E27FC236}">
                  <a16:creationId xmlns:a16="http://schemas.microsoft.com/office/drawing/2014/main" id="{8CEEB4F5-CD38-C19D-8B1A-5ECE64E1BA96}"/>
                </a:ext>
              </a:extLst>
            </p:cNvPr>
            <p:cNvSpPr/>
            <p:nvPr/>
          </p:nvSpPr>
          <p:spPr>
            <a:xfrm>
              <a:off x="114170" y="2231433"/>
              <a:ext cx="732050" cy="710126"/>
            </a:xfrm>
            <a:prstGeom prst="ellipse">
              <a:avLst/>
            </a:prstGeom>
            <a:solidFill>
              <a:schemeClr val="bg1"/>
            </a:solidFill>
            <a:ln w="28575">
              <a:solidFill>
                <a:srgbClr val="019ADD"/>
              </a:solidFill>
            </a:ln>
            <a:effectLst>
              <a:outerShdw blurRad="698500" dist="6985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
                <a:solidFill>
                  <a:schemeClr val="tx1"/>
                </a:solidFill>
                <a:latin typeface="+mj-lt"/>
              </a:endParaRPr>
            </a:p>
          </p:txBody>
        </p:sp>
        <p:sp>
          <p:nvSpPr>
            <p:cNvPr id="39" name="TextBox 38">
              <a:extLst>
                <a:ext uri="{FF2B5EF4-FFF2-40B4-BE49-F238E27FC236}">
                  <a16:creationId xmlns:a16="http://schemas.microsoft.com/office/drawing/2014/main" id="{C6004960-2A74-BAD7-AAF7-135BA222C9A3}"/>
                </a:ext>
              </a:extLst>
            </p:cNvPr>
            <p:cNvSpPr txBox="1"/>
            <p:nvPr/>
          </p:nvSpPr>
          <p:spPr>
            <a:xfrm>
              <a:off x="108919" y="2287598"/>
              <a:ext cx="770603" cy="420704"/>
            </a:xfrm>
            <a:prstGeom prst="rect">
              <a:avLst/>
            </a:prstGeom>
            <a:noFill/>
          </p:spPr>
          <p:txBody>
            <a:bodyPr wrap="square" rtlCol="0" anchor="ctr">
              <a:spAutoFit/>
            </a:bodyPr>
            <a:lstStyle/>
            <a:p>
              <a:pPr algn="ctr"/>
              <a:r>
                <a:rPr lang="en-IN" sz="700" b="1">
                  <a:solidFill>
                    <a:srgbClr val="0070C0"/>
                  </a:solidFill>
                  <a:latin typeface="+mj-lt"/>
                  <a:cs typeface="Segoe UI" panose="020B0502040204020203" pitchFamily="34" charset="0"/>
                </a:rPr>
                <a:t>Killer </a:t>
              </a:r>
            </a:p>
            <a:p>
              <a:pPr algn="ctr"/>
              <a:r>
                <a:rPr lang="en-IN" sz="700" b="1">
                  <a:solidFill>
                    <a:srgbClr val="0070C0"/>
                  </a:solidFill>
                  <a:latin typeface="+mj-lt"/>
                  <a:cs typeface="Segoe UI" panose="020B0502040204020203" pitchFamily="34" charset="0"/>
                </a:rPr>
                <a:t>Bee</a:t>
              </a:r>
            </a:p>
          </p:txBody>
        </p:sp>
        <p:pic>
          <p:nvPicPr>
            <p:cNvPr id="40" name="Picture 39">
              <a:hlinkClick r:id="" action="ppaction://noaction"/>
              <a:extLst>
                <a:ext uri="{FF2B5EF4-FFF2-40B4-BE49-F238E27FC236}">
                  <a16:creationId xmlns:a16="http://schemas.microsoft.com/office/drawing/2014/main" id="{4209FE25-6067-F236-F38E-9277D3275C68}"/>
                </a:ext>
              </a:extLst>
            </p:cNvPr>
            <p:cNvPicPr>
              <a:picLocks noChangeAspect="1"/>
            </p:cNvPicPr>
            <p:nvPr/>
          </p:nvPicPr>
          <p:blipFill>
            <a:blip r:embed="rId9">
              <a:duotone>
                <a:schemeClr val="accent1">
                  <a:shade val="45000"/>
                  <a:satMod val="135000"/>
                </a:schemeClr>
                <a:prstClr val="white"/>
              </a:duotone>
            </a:blip>
            <a:stretch>
              <a:fillRect/>
            </a:stretch>
          </p:blipFill>
          <p:spPr>
            <a:xfrm>
              <a:off x="374326" y="2664949"/>
              <a:ext cx="215963" cy="209495"/>
            </a:xfrm>
            <a:prstGeom prst="rect">
              <a:avLst/>
            </a:prstGeom>
          </p:spPr>
        </p:pic>
        <p:sp>
          <p:nvSpPr>
            <p:cNvPr id="41" name="TextBox 40">
              <a:extLst>
                <a:ext uri="{FF2B5EF4-FFF2-40B4-BE49-F238E27FC236}">
                  <a16:creationId xmlns:a16="http://schemas.microsoft.com/office/drawing/2014/main" id="{493AABEC-04C2-2BDA-0D02-5D495863739C}"/>
                </a:ext>
              </a:extLst>
            </p:cNvPr>
            <p:cNvSpPr txBox="1"/>
            <p:nvPr/>
          </p:nvSpPr>
          <p:spPr>
            <a:xfrm>
              <a:off x="11371677" y="1708270"/>
              <a:ext cx="695659" cy="315527"/>
            </a:xfrm>
            <a:prstGeom prst="rect">
              <a:avLst/>
            </a:prstGeom>
            <a:noFill/>
          </p:spPr>
          <p:txBody>
            <a:bodyPr wrap="square" rtlCol="0">
              <a:spAutoFit/>
            </a:bodyPr>
            <a:lstStyle/>
            <a:p>
              <a:r>
                <a:rPr lang="en-US" sz="900" b="1">
                  <a:solidFill>
                    <a:srgbClr val="0070C0"/>
                  </a:solidFill>
                </a:rPr>
                <a:t>Tool</a:t>
              </a:r>
            </a:p>
          </p:txBody>
        </p:sp>
        <p:sp>
          <p:nvSpPr>
            <p:cNvPr id="42" name="TextBox 41">
              <a:extLst>
                <a:ext uri="{FF2B5EF4-FFF2-40B4-BE49-F238E27FC236}">
                  <a16:creationId xmlns:a16="http://schemas.microsoft.com/office/drawing/2014/main" id="{AFEDCE8E-6A96-DF16-81F7-9D36D66845A8}"/>
                </a:ext>
              </a:extLst>
            </p:cNvPr>
            <p:cNvSpPr txBox="1"/>
            <p:nvPr/>
          </p:nvSpPr>
          <p:spPr>
            <a:xfrm rot="16200000">
              <a:off x="6383546" y="723375"/>
              <a:ext cx="1727655" cy="280903"/>
            </a:xfrm>
            <a:prstGeom prst="rect">
              <a:avLst/>
            </a:prstGeom>
            <a:noFill/>
          </p:spPr>
          <p:txBody>
            <a:bodyPr wrap="square" rtlCol="0">
              <a:spAutoFit/>
            </a:bodyPr>
            <a:lstStyle/>
            <a:p>
              <a:r>
                <a:rPr lang="en-US" sz="900" b="1"/>
                <a:t>Plan In place PIP</a:t>
              </a:r>
            </a:p>
          </p:txBody>
        </p:sp>
        <p:sp>
          <p:nvSpPr>
            <p:cNvPr id="43" name="TextBox 42">
              <a:extLst>
                <a:ext uri="{FF2B5EF4-FFF2-40B4-BE49-F238E27FC236}">
                  <a16:creationId xmlns:a16="http://schemas.microsoft.com/office/drawing/2014/main" id="{9FA0DF8A-3EAA-0651-9B9D-8D7B6F529129}"/>
                </a:ext>
              </a:extLst>
            </p:cNvPr>
            <p:cNvSpPr txBox="1"/>
            <p:nvPr/>
          </p:nvSpPr>
          <p:spPr>
            <a:xfrm rot="16200000">
              <a:off x="7016403" y="715599"/>
              <a:ext cx="1727655" cy="296455"/>
            </a:xfrm>
            <a:prstGeom prst="rect">
              <a:avLst/>
            </a:prstGeom>
            <a:noFill/>
          </p:spPr>
          <p:txBody>
            <a:bodyPr wrap="square" rtlCol="0">
              <a:spAutoFit/>
            </a:bodyPr>
            <a:lstStyle/>
            <a:p>
              <a:r>
                <a:rPr lang="en-US" sz="900" b="1"/>
                <a:t>Action plan</a:t>
              </a:r>
            </a:p>
          </p:txBody>
        </p:sp>
        <p:sp>
          <p:nvSpPr>
            <p:cNvPr id="44" name="TextBox 43">
              <a:extLst>
                <a:ext uri="{FF2B5EF4-FFF2-40B4-BE49-F238E27FC236}">
                  <a16:creationId xmlns:a16="http://schemas.microsoft.com/office/drawing/2014/main" id="{5AF120B1-7553-F60B-3186-2EFD107F4E51}"/>
                </a:ext>
              </a:extLst>
            </p:cNvPr>
            <p:cNvSpPr txBox="1"/>
            <p:nvPr/>
          </p:nvSpPr>
          <p:spPr>
            <a:xfrm rot="16200000">
              <a:off x="7649262" y="715597"/>
              <a:ext cx="1727655" cy="296455"/>
            </a:xfrm>
            <a:prstGeom prst="rect">
              <a:avLst/>
            </a:prstGeom>
            <a:noFill/>
          </p:spPr>
          <p:txBody>
            <a:bodyPr wrap="square" rtlCol="0">
              <a:spAutoFit/>
            </a:bodyPr>
            <a:lstStyle/>
            <a:p>
              <a:r>
                <a:rPr lang="en-US" sz="900" b="1"/>
                <a:t>POA improvement   </a:t>
              </a:r>
            </a:p>
          </p:txBody>
        </p:sp>
        <p:sp>
          <p:nvSpPr>
            <p:cNvPr id="45" name="TextBox 44">
              <a:extLst>
                <a:ext uri="{FF2B5EF4-FFF2-40B4-BE49-F238E27FC236}">
                  <a16:creationId xmlns:a16="http://schemas.microsoft.com/office/drawing/2014/main" id="{52511DA4-D83A-A248-C109-DEFC49DC6839}"/>
                </a:ext>
              </a:extLst>
            </p:cNvPr>
            <p:cNvSpPr txBox="1"/>
            <p:nvPr/>
          </p:nvSpPr>
          <p:spPr>
            <a:xfrm rot="16200000">
              <a:off x="4536898" y="715595"/>
              <a:ext cx="1727662" cy="296455"/>
            </a:xfrm>
            <a:prstGeom prst="rect">
              <a:avLst/>
            </a:prstGeom>
            <a:noFill/>
          </p:spPr>
          <p:txBody>
            <a:bodyPr wrap="square" rtlCol="0">
              <a:spAutoFit/>
            </a:bodyPr>
            <a:lstStyle/>
            <a:p>
              <a:r>
                <a:rPr lang="en-US" sz="900" b="1"/>
                <a:t>Root Cause</a:t>
              </a:r>
            </a:p>
          </p:txBody>
        </p:sp>
        <p:sp>
          <p:nvSpPr>
            <p:cNvPr id="47" name="TextBox 46">
              <a:extLst>
                <a:ext uri="{FF2B5EF4-FFF2-40B4-BE49-F238E27FC236}">
                  <a16:creationId xmlns:a16="http://schemas.microsoft.com/office/drawing/2014/main" id="{D373323A-04A2-BA74-9FCF-541675B8DAC2}"/>
                </a:ext>
              </a:extLst>
            </p:cNvPr>
            <p:cNvSpPr txBox="1"/>
            <p:nvPr/>
          </p:nvSpPr>
          <p:spPr>
            <a:xfrm rot="16200000">
              <a:off x="8265202" y="626662"/>
              <a:ext cx="1727654" cy="474330"/>
            </a:xfrm>
            <a:prstGeom prst="rect">
              <a:avLst/>
            </a:prstGeom>
            <a:noFill/>
          </p:spPr>
          <p:txBody>
            <a:bodyPr wrap="square" rtlCol="0">
              <a:spAutoFit/>
            </a:bodyPr>
            <a:lstStyle/>
            <a:p>
              <a:r>
                <a:rPr lang="en-US" sz="900" b="1"/>
                <a:t>Expedited freight improvement</a:t>
              </a:r>
            </a:p>
          </p:txBody>
        </p:sp>
        <p:sp>
          <p:nvSpPr>
            <p:cNvPr id="48" name="TextBox 47">
              <a:extLst>
                <a:ext uri="{FF2B5EF4-FFF2-40B4-BE49-F238E27FC236}">
                  <a16:creationId xmlns:a16="http://schemas.microsoft.com/office/drawing/2014/main" id="{229580BA-EDAA-C9A3-9440-679D04333F9F}"/>
                </a:ext>
              </a:extLst>
            </p:cNvPr>
            <p:cNvSpPr txBox="1"/>
            <p:nvPr/>
          </p:nvSpPr>
          <p:spPr>
            <a:xfrm rot="16200000">
              <a:off x="8887273" y="537723"/>
              <a:ext cx="1727654" cy="652202"/>
            </a:xfrm>
            <a:prstGeom prst="rect">
              <a:avLst/>
            </a:prstGeom>
            <a:noFill/>
          </p:spPr>
          <p:txBody>
            <a:bodyPr wrap="square" rtlCol="0">
              <a:spAutoFit/>
            </a:bodyPr>
            <a:lstStyle/>
            <a:p>
              <a:r>
                <a:rPr lang="en-US" sz="900" b="1"/>
                <a:t>De Escalate to planning supervisor</a:t>
              </a:r>
            </a:p>
          </p:txBody>
        </p:sp>
        <p:sp>
          <p:nvSpPr>
            <p:cNvPr id="49" name="TextBox 48">
              <a:extLst>
                <a:ext uri="{FF2B5EF4-FFF2-40B4-BE49-F238E27FC236}">
                  <a16:creationId xmlns:a16="http://schemas.microsoft.com/office/drawing/2014/main" id="{02E701A8-8600-E638-C13C-6B60F88B4FD1}"/>
                </a:ext>
              </a:extLst>
            </p:cNvPr>
            <p:cNvSpPr txBox="1"/>
            <p:nvPr/>
          </p:nvSpPr>
          <p:spPr>
            <a:xfrm rot="16200000">
              <a:off x="5761469" y="626658"/>
              <a:ext cx="1727659" cy="474330"/>
            </a:xfrm>
            <a:prstGeom prst="rect">
              <a:avLst/>
            </a:prstGeom>
            <a:noFill/>
          </p:spPr>
          <p:txBody>
            <a:bodyPr wrap="square" rtlCol="0">
              <a:spAutoFit/>
            </a:bodyPr>
            <a:lstStyle/>
            <a:p>
              <a:r>
                <a:rPr lang="en-US" sz="900" b="1"/>
                <a:t>PCA - Permanent Corrective action(s)</a:t>
              </a:r>
            </a:p>
          </p:txBody>
        </p:sp>
        <p:sp>
          <p:nvSpPr>
            <p:cNvPr id="50" name="TextBox 49">
              <a:extLst>
                <a:ext uri="{FF2B5EF4-FFF2-40B4-BE49-F238E27FC236}">
                  <a16:creationId xmlns:a16="http://schemas.microsoft.com/office/drawing/2014/main" id="{DF8D6996-9EBC-3D09-1648-384475587B29}"/>
                </a:ext>
              </a:extLst>
            </p:cNvPr>
            <p:cNvSpPr txBox="1"/>
            <p:nvPr/>
          </p:nvSpPr>
          <p:spPr>
            <a:xfrm rot="16200000">
              <a:off x="5150016" y="626660"/>
              <a:ext cx="1727655" cy="474330"/>
            </a:xfrm>
            <a:prstGeom prst="rect">
              <a:avLst/>
            </a:prstGeom>
            <a:noFill/>
          </p:spPr>
          <p:txBody>
            <a:bodyPr wrap="square" rtlCol="0">
              <a:spAutoFit/>
            </a:bodyPr>
            <a:lstStyle/>
            <a:p>
              <a:r>
                <a:rPr lang="en-US" sz="900" b="1"/>
                <a:t>ICAs – Interim Corrective action(s)</a:t>
              </a:r>
            </a:p>
          </p:txBody>
        </p:sp>
        <p:pic>
          <p:nvPicPr>
            <p:cNvPr id="51" name="Picture 6" descr="Tada Cognitive Solutions Named a 2021 'Cool Vendor' by Gartner">
              <a:extLst>
                <a:ext uri="{FF2B5EF4-FFF2-40B4-BE49-F238E27FC236}">
                  <a16:creationId xmlns:a16="http://schemas.microsoft.com/office/drawing/2014/main" id="{A4CD556D-CD3C-7D2B-FFD5-9C7E5F72A5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5155541" y="1802846"/>
              <a:ext cx="472550" cy="8784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Tada Cognitive Solutions Named a 2021 'Cool Vendor' by Gartner">
              <a:extLst>
                <a:ext uri="{FF2B5EF4-FFF2-40B4-BE49-F238E27FC236}">
                  <a16:creationId xmlns:a16="http://schemas.microsoft.com/office/drawing/2014/main" id="{E8C8E410-57D6-A4D2-58C4-22F615866C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5777567" y="1802846"/>
              <a:ext cx="472550" cy="878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Tada Cognitive Solutions Named a 2021 'Cool Vendor' by Gartner">
              <a:extLst>
                <a:ext uri="{FF2B5EF4-FFF2-40B4-BE49-F238E27FC236}">
                  <a16:creationId xmlns:a16="http://schemas.microsoft.com/office/drawing/2014/main" id="{5713DCD4-59F0-1FAD-BA8D-53E2B61759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6389022" y="1802846"/>
              <a:ext cx="472550" cy="8784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Tada Cognitive Solutions Named a 2021 'Cool Vendor' by Gartner">
              <a:extLst>
                <a:ext uri="{FF2B5EF4-FFF2-40B4-BE49-F238E27FC236}">
                  <a16:creationId xmlns:a16="http://schemas.microsoft.com/office/drawing/2014/main" id="{5884C226-8FF2-2106-1ECD-6B0A84687A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7002280" y="1802846"/>
              <a:ext cx="472550" cy="8784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Tada Cognitive Solutions Named a 2021 'Cool Vendor' by Gartner">
              <a:extLst>
                <a:ext uri="{FF2B5EF4-FFF2-40B4-BE49-F238E27FC236}">
                  <a16:creationId xmlns:a16="http://schemas.microsoft.com/office/drawing/2014/main" id="{EF992593-DB16-C2E6-B824-C8BC783C09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10146966" y="1802846"/>
              <a:ext cx="472550" cy="87849"/>
            </a:xfrm>
            <a:prstGeom prst="rect">
              <a:avLst/>
            </a:prstGeom>
            <a:noFill/>
            <a:extLst>
              <a:ext uri="{909E8E84-426E-40DD-AFC4-6F175D3DCCD1}">
                <a14:hiddenFill xmlns:a14="http://schemas.microsoft.com/office/drawing/2010/main">
                  <a:solidFill>
                    <a:srgbClr val="FFFFFF"/>
                  </a:solidFill>
                </a14:hiddenFill>
              </a:ext>
            </a:extLst>
          </p:spPr>
        </p:pic>
        <p:sp>
          <p:nvSpPr>
            <p:cNvPr id="56" name="Diamond 55">
              <a:extLst>
                <a:ext uri="{FF2B5EF4-FFF2-40B4-BE49-F238E27FC236}">
                  <a16:creationId xmlns:a16="http://schemas.microsoft.com/office/drawing/2014/main" id="{E73D750E-006E-9AD3-6689-27AD1EDCD52F}"/>
                </a:ext>
              </a:extLst>
            </p:cNvPr>
            <p:cNvSpPr/>
            <p:nvPr/>
          </p:nvSpPr>
          <p:spPr>
            <a:xfrm>
              <a:off x="3443209" y="2612212"/>
              <a:ext cx="487953" cy="481181"/>
            </a:xfrm>
            <a:prstGeom prst="diamond">
              <a:avLst/>
            </a:prstGeom>
            <a:gradFill flip="none" rotWithShape="1">
              <a:gsLst>
                <a:gs pos="0">
                  <a:schemeClr val="bg1">
                    <a:lumMod val="85000"/>
                  </a:schemeClr>
                </a:gs>
                <a:gs pos="100000">
                  <a:schemeClr val="bg1">
                    <a:lumMod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Diamond 56">
              <a:extLst>
                <a:ext uri="{FF2B5EF4-FFF2-40B4-BE49-F238E27FC236}">
                  <a16:creationId xmlns:a16="http://schemas.microsoft.com/office/drawing/2014/main" id="{703D02E9-0C2E-956A-34F9-5B7F572A3FB0}"/>
                </a:ext>
              </a:extLst>
            </p:cNvPr>
            <p:cNvSpPr/>
            <p:nvPr/>
          </p:nvSpPr>
          <p:spPr>
            <a:xfrm>
              <a:off x="3443209" y="3134710"/>
              <a:ext cx="487953" cy="481181"/>
            </a:xfrm>
            <a:prstGeom prst="diamond">
              <a:avLst/>
            </a:prstGeom>
            <a:gradFill flip="none" rotWithShape="1">
              <a:gsLst>
                <a:gs pos="0">
                  <a:schemeClr val="bg1">
                    <a:lumMod val="85000"/>
                  </a:schemeClr>
                </a:gs>
                <a:gs pos="100000">
                  <a:schemeClr val="bg1">
                    <a:lumMod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Diamond 57">
              <a:extLst>
                <a:ext uri="{FF2B5EF4-FFF2-40B4-BE49-F238E27FC236}">
                  <a16:creationId xmlns:a16="http://schemas.microsoft.com/office/drawing/2014/main" id="{42B217E1-220A-CA61-5492-26B029A5AE32}"/>
                </a:ext>
              </a:extLst>
            </p:cNvPr>
            <p:cNvSpPr/>
            <p:nvPr/>
          </p:nvSpPr>
          <p:spPr>
            <a:xfrm>
              <a:off x="3443209" y="3651661"/>
              <a:ext cx="487953" cy="481181"/>
            </a:xfrm>
            <a:prstGeom prst="diamond">
              <a:avLst/>
            </a:prstGeom>
            <a:gradFill flip="none" rotWithShape="1">
              <a:gsLst>
                <a:gs pos="0">
                  <a:schemeClr val="bg1">
                    <a:lumMod val="85000"/>
                  </a:schemeClr>
                </a:gs>
                <a:gs pos="100000">
                  <a:schemeClr val="bg1">
                    <a:lumMod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9" name="Graphic 58" descr="Adhesive Bandage outline">
              <a:extLst>
                <a:ext uri="{FF2B5EF4-FFF2-40B4-BE49-F238E27FC236}">
                  <a16:creationId xmlns:a16="http://schemas.microsoft.com/office/drawing/2014/main" id="{E19E2EB9-B4BC-CA6A-8DEB-44D2564389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69961" y="2708692"/>
              <a:ext cx="266443" cy="298485"/>
            </a:xfrm>
            <a:prstGeom prst="rect">
              <a:avLst/>
            </a:prstGeom>
          </p:spPr>
        </p:pic>
        <p:pic>
          <p:nvPicPr>
            <p:cNvPr id="60" name="Graphic 59" descr="Needle outline">
              <a:extLst>
                <a:ext uri="{FF2B5EF4-FFF2-40B4-BE49-F238E27FC236}">
                  <a16:creationId xmlns:a16="http://schemas.microsoft.com/office/drawing/2014/main" id="{BD640505-7C7D-2502-C976-F258A01924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59300" y="3217253"/>
              <a:ext cx="277104" cy="310428"/>
            </a:xfrm>
            <a:prstGeom prst="rect">
              <a:avLst/>
            </a:prstGeom>
          </p:spPr>
        </p:pic>
        <p:pic>
          <p:nvPicPr>
            <p:cNvPr id="61" name="Graphic 60" descr="Clipboard Partially Checked outline">
              <a:extLst>
                <a:ext uri="{FF2B5EF4-FFF2-40B4-BE49-F238E27FC236}">
                  <a16:creationId xmlns:a16="http://schemas.microsoft.com/office/drawing/2014/main" id="{DB1E97D5-3655-8C1A-CB1E-DDE0618B1DB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49358" y="3738601"/>
              <a:ext cx="275654" cy="308803"/>
            </a:xfrm>
            <a:prstGeom prst="rect">
              <a:avLst/>
            </a:prstGeom>
          </p:spPr>
        </p:pic>
        <p:sp>
          <p:nvSpPr>
            <p:cNvPr id="62" name="Isosceles Triangle 61">
              <a:extLst>
                <a:ext uri="{FF2B5EF4-FFF2-40B4-BE49-F238E27FC236}">
                  <a16:creationId xmlns:a16="http://schemas.microsoft.com/office/drawing/2014/main" id="{76C1CAF9-25CC-2378-C42D-690DACDAB234}"/>
                </a:ext>
              </a:extLst>
            </p:cNvPr>
            <p:cNvSpPr/>
            <p:nvPr/>
          </p:nvSpPr>
          <p:spPr>
            <a:xfrm rot="16200000" flipH="1">
              <a:off x="11205794" y="1801343"/>
              <a:ext cx="139319" cy="908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3" name="Arrow: Down 62">
              <a:extLst>
                <a:ext uri="{FF2B5EF4-FFF2-40B4-BE49-F238E27FC236}">
                  <a16:creationId xmlns:a16="http://schemas.microsoft.com/office/drawing/2014/main" id="{61859FB3-D90C-12C7-19DD-B51DE1BD4644}"/>
                </a:ext>
              </a:extLst>
            </p:cNvPr>
            <p:cNvSpPr/>
            <p:nvPr/>
          </p:nvSpPr>
          <p:spPr>
            <a:xfrm>
              <a:off x="11198588" y="2053755"/>
              <a:ext cx="215348" cy="2079086"/>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50" name="TextBox 2049">
              <a:extLst>
                <a:ext uri="{FF2B5EF4-FFF2-40B4-BE49-F238E27FC236}">
                  <a16:creationId xmlns:a16="http://schemas.microsoft.com/office/drawing/2014/main" id="{06D73D1F-1C96-8CBB-8363-409471EB939D}"/>
                </a:ext>
              </a:extLst>
            </p:cNvPr>
            <p:cNvSpPr txBox="1"/>
            <p:nvPr/>
          </p:nvSpPr>
          <p:spPr>
            <a:xfrm rot="16200000">
              <a:off x="10432873" y="2892193"/>
              <a:ext cx="2145312" cy="335983"/>
            </a:xfrm>
            <a:prstGeom prst="rect">
              <a:avLst/>
            </a:prstGeom>
            <a:noFill/>
          </p:spPr>
          <p:txBody>
            <a:bodyPr wrap="square" rtlCol="0">
              <a:spAutoFit/>
            </a:bodyPr>
            <a:lstStyle/>
            <a:p>
              <a:pPr algn="ctr"/>
              <a:r>
                <a:rPr lang="en-US" sz="1050" b="1">
                  <a:solidFill>
                    <a:schemeClr val="bg1">
                      <a:lumMod val="75000"/>
                    </a:schemeClr>
                  </a:solidFill>
                </a:rPr>
                <a:t>De escalation flow</a:t>
              </a:r>
            </a:p>
          </p:txBody>
        </p:sp>
        <p:pic>
          <p:nvPicPr>
            <p:cNvPr id="64" name="Graphic 63" descr="Checkbox Checked with solid fill">
              <a:extLst>
                <a:ext uri="{FF2B5EF4-FFF2-40B4-BE49-F238E27FC236}">
                  <a16:creationId xmlns:a16="http://schemas.microsoft.com/office/drawing/2014/main" id="{2672A7E9-2483-1E61-E63F-C51444462F3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168022" y="2367189"/>
              <a:ext cx="457200" cy="457200"/>
            </a:xfrm>
            <a:prstGeom prst="rect">
              <a:avLst/>
            </a:prstGeom>
          </p:spPr>
        </p:pic>
        <p:cxnSp>
          <p:nvCxnSpPr>
            <p:cNvPr id="67" name="Straight Arrow Connector 66">
              <a:extLst>
                <a:ext uri="{FF2B5EF4-FFF2-40B4-BE49-F238E27FC236}">
                  <a16:creationId xmlns:a16="http://schemas.microsoft.com/office/drawing/2014/main" id="{0D4A2261-648D-B1AF-75C9-4017B12EF041}"/>
                </a:ext>
              </a:extLst>
            </p:cNvPr>
            <p:cNvCxnSpPr>
              <a:cxnSpLocks/>
            </p:cNvCxnSpPr>
            <p:nvPr/>
          </p:nvCxnSpPr>
          <p:spPr>
            <a:xfrm flipV="1">
              <a:off x="5391816" y="2184394"/>
              <a:ext cx="0" cy="2541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F5A5F43-9EAB-E76D-2C27-606001E06B68}"/>
                </a:ext>
              </a:extLst>
            </p:cNvPr>
            <p:cNvCxnSpPr>
              <a:cxnSpLocks/>
            </p:cNvCxnSpPr>
            <p:nvPr/>
          </p:nvCxnSpPr>
          <p:spPr>
            <a:xfrm>
              <a:off x="5391816" y="2767812"/>
              <a:ext cx="0" cy="2541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69" name="Graphic 68" descr="Checkbox Checked with solid fill">
              <a:extLst>
                <a:ext uri="{FF2B5EF4-FFF2-40B4-BE49-F238E27FC236}">
                  <a16:creationId xmlns:a16="http://schemas.microsoft.com/office/drawing/2014/main" id="{39E7A340-9965-15F1-CCB9-AA4C7EC6C8A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89771" y="2367189"/>
              <a:ext cx="457200" cy="457200"/>
            </a:xfrm>
            <a:prstGeom prst="rect">
              <a:avLst/>
            </a:prstGeom>
          </p:spPr>
        </p:pic>
        <p:cxnSp>
          <p:nvCxnSpPr>
            <p:cNvPr id="70" name="Straight Arrow Connector 69">
              <a:extLst>
                <a:ext uri="{FF2B5EF4-FFF2-40B4-BE49-F238E27FC236}">
                  <a16:creationId xmlns:a16="http://schemas.microsoft.com/office/drawing/2014/main" id="{ACBB569B-E21F-0A22-A207-D0FE3BEDBB6B}"/>
                </a:ext>
              </a:extLst>
            </p:cNvPr>
            <p:cNvCxnSpPr>
              <a:cxnSpLocks/>
            </p:cNvCxnSpPr>
            <p:nvPr/>
          </p:nvCxnSpPr>
          <p:spPr>
            <a:xfrm flipV="1">
              <a:off x="6013842" y="2184394"/>
              <a:ext cx="0" cy="2541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EA85551-390D-D183-6F0A-B3522A3CE77E}"/>
                </a:ext>
              </a:extLst>
            </p:cNvPr>
            <p:cNvCxnSpPr>
              <a:cxnSpLocks/>
            </p:cNvCxnSpPr>
            <p:nvPr/>
          </p:nvCxnSpPr>
          <p:spPr>
            <a:xfrm>
              <a:off x="6013842" y="2767812"/>
              <a:ext cx="0" cy="2541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72" name="Graphic 71" descr="Checkbox Checked with solid fill">
              <a:extLst>
                <a:ext uri="{FF2B5EF4-FFF2-40B4-BE49-F238E27FC236}">
                  <a16:creationId xmlns:a16="http://schemas.microsoft.com/office/drawing/2014/main" id="{883C5496-0DE9-1C34-C0A0-D77A3C3A486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11520" y="3148345"/>
              <a:ext cx="457200" cy="457200"/>
            </a:xfrm>
            <a:prstGeom prst="rect">
              <a:avLst/>
            </a:prstGeom>
          </p:spPr>
        </p:pic>
        <p:pic>
          <p:nvPicPr>
            <p:cNvPr id="73" name="Graphic 72" descr="Checkbox Checked with solid fill">
              <a:extLst>
                <a:ext uri="{FF2B5EF4-FFF2-40B4-BE49-F238E27FC236}">
                  <a16:creationId xmlns:a16="http://schemas.microsoft.com/office/drawing/2014/main" id="{6BA20F1A-06F7-FF9D-A981-31034F8992E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33269" y="3148345"/>
              <a:ext cx="457200" cy="457200"/>
            </a:xfrm>
            <a:prstGeom prst="rect">
              <a:avLst/>
            </a:prstGeom>
          </p:spPr>
        </p:pic>
        <p:pic>
          <p:nvPicPr>
            <p:cNvPr id="74" name="Graphic 73" descr="Checkbox Checked with solid fill">
              <a:extLst>
                <a:ext uri="{FF2B5EF4-FFF2-40B4-BE49-F238E27FC236}">
                  <a16:creationId xmlns:a16="http://schemas.microsoft.com/office/drawing/2014/main" id="{A2FDFD38-221C-5D63-58CD-65CBBE6BDCD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55018" y="3641326"/>
              <a:ext cx="457200" cy="457200"/>
            </a:xfrm>
            <a:prstGeom prst="rect">
              <a:avLst/>
            </a:prstGeom>
          </p:spPr>
        </p:pic>
        <p:pic>
          <p:nvPicPr>
            <p:cNvPr id="86" name="Graphic 85" descr="Checkbox Checked with solid fill">
              <a:extLst>
                <a:ext uri="{FF2B5EF4-FFF2-40B4-BE49-F238E27FC236}">
                  <a16:creationId xmlns:a16="http://schemas.microsoft.com/office/drawing/2014/main" id="{BF1C2DAB-637E-E5D3-6A71-89B984F548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76767" y="3641326"/>
              <a:ext cx="457200" cy="457200"/>
            </a:xfrm>
            <a:prstGeom prst="rect">
              <a:avLst/>
            </a:prstGeom>
          </p:spPr>
        </p:pic>
        <p:sp>
          <p:nvSpPr>
            <p:cNvPr id="87" name="TextBox 86">
              <a:extLst>
                <a:ext uri="{FF2B5EF4-FFF2-40B4-BE49-F238E27FC236}">
                  <a16:creationId xmlns:a16="http://schemas.microsoft.com/office/drawing/2014/main" id="{5622F7A5-306B-3FF3-00AE-200E1D28A52B}"/>
                </a:ext>
              </a:extLst>
            </p:cNvPr>
            <p:cNvSpPr txBox="1"/>
            <p:nvPr/>
          </p:nvSpPr>
          <p:spPr>
            <a:xfrm rot="16200000">
              <a:off x="9552202" y="593875"/>
              <a:ext cx="1662080" cy="474330"/>
            </a:xfrm>
            <a:prstGeom prst="rect">
              <a:avLst/>
            </a:prstGeom>
            <a:noFill/>
          </p:spPr>
          <p:txBody>
            <a:bodyPr wrap="square" rtlCol="0">
              <a:spAutoFit/>
            </a:bodyPr>
            <a:lstStyle/>
            <a:p>
              <a:r>
                <a:rPr lang="en-US" sz="900" b="1"/>
                <a:t>Escalation Event closure</a:t>
              </a:r>
            </a:p>
          </p:txBody>
        </p:sp>
        <p:pic>
          <p:nvPicPr>
            <p:cNvPr id="88" name="Graphic 87" descr="Checkbox Checked with solid fill">
              <a:extLst>
                <a:ext uri="{FF2B5EF4-FFF2-40B4-BE49-F238E27FC236}">
                  <a16:creationId xmlns:a16="http://schemas.microsoft.com/office/drawing/2014/main" id="{E8FD059C-CB5A-7FD2-F418-0956DA3EC99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98516" y="3641326"/>
              <a:ext cx="457200" cy="457200"/>
            </a:xfrm>
            <a:prstGeom prst="rect">
              <a:avLst/>
            </a:prstGeom>
          </p:spPr>
        </p:pic>
        <p:pic>
          <p:nvPicPr>
            <p:cNvPr id="92" name="Graphic 91" descr="Checkbox Checked with solid fill">
              <a:extLst>
                <a:ext uri="{FF2B5EF4-FFF2-40B4-BE49-F238E27FC236}">
                  <a16:creationId xmlns:a16="http://schemas.microsoft.com/office/drawing/2014/main" id="{F3DEF1C0-FF0A-0443-3F5A-1CBD2225C4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20266" y="3641326"/>
              <a:ext cx="457200" cy="457200"/>
            </a:xfrm>
            <a:prstGeom prst="rect">
              <a:avLst/>
            </a:prstGeom>
          </p:spPr>
        </p:pic>
        <p:pic>
          <p:nvPicPr>
            <p:cNvPr id="94" name="Graphic 93" descr="Checkbox Checked with solid fill">
              <a:extLst>
                <a:ext uri="{FF2B5EF4-FFF2-40B4-BE49-F238E27FC236}">
                  <a16:creationId xmlns:a16="http://schemas.microsoft.com/office/drawing/2014/main" id="{180A71DC-34E3-200C-A550-B5D934B393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42018" y="3641326"/>
              <a:ext cx="457200" cy="457200"/>
            </a:xfrm>
            <a:prstGeom prst="rect">
              <a:avLst/>
            </a:prstGeom>
          </p:spPr>
        </p:pic>
        <p:sp>
          <p:nvSpPr>
            <p:cNvPr id="95" name="TextBox 94">
              <a:extLst>
                <a:ext uri="{FF2B5EF4-FFF2-40B4-BE49-F238E27FC236}">
                  <a16:creationId xmlns:a16="http://schemas.microsoft.com/office/drawing/2014/main" id="{CCA69A97-A9A1-01C9-A4F6-49927FF36BB5}"/>
                </a:ext>
              </a:extLst>
            </p:cNvPr>
            <p:cNvSpPr txBox="1"/>
            <p:nvPr/>
          </p:nvSpPr>
          <p:spPr>
            <a:xfrm>
              <a:off x="5596680" y="4718800"/>
              <a:ext cx="2151707" cy="504844"/>
            </a:xfrm>
            <a:prstGeom prst="rect">
              <a:avLst/>
            </a:prstGeom>
            <a:noFill/>
          </p:spPr>
          <p:txBody>
            <a:bodyPr wrap="square" rtlCol="0">
              <a:spAutoFit/>
            </a:bodyPr>
            <a:lstStyle/>
            <a:p>
              <a:pPr marL="171450" indent="-171450">
                <a:buFont typeface="Arial" panose="020B0604020202020204" pitchFamily="34" charset="0"/>
                <a:buChar char="•"/>
              </a:pPr>
              <a:r>
                <a:rPr lang="en-US" sz="900"/>
                <a:t>Recovery date identified </a:t>
              </a:r>
            </a:p>
            <a:p>
              <a:pPr marL="171450" indent="-171450">
                <a:buFont typeface="Arial" panose="020B0604020202020204" pitchFamily="34" charset="0"/>
                <a:buChar char="•"/>
              </a:pPr>
              <a:r>
                <a:rPr lang="en-US" sz="900"/>
                <a:t>Run down chart included</a:t>
              </a:r>
            </a:p>
          </p:txBody>
        </p:sp>
        <p:sp>
          <p:nvSpPr>
            <p:cNvPr id="289" name="TextBox 288">
              <a:extLst>
                <a:ext uri="{FF2B5EF4-FFF2-40B4-BE49-F238E27FC236}">
                  <a16:creationId xmlns:a16="http://schemas.microsoft.com/office/drawing/2014/main" id="{C7761E02-D5CD-6F6D-991D-8A0506A9E5B1}"/>
                </a:ext>
              </a:extLst>
            </p:cNvPr>
            <p:cNvSpPr txBox="1"/>
            <p:nvPr/>
          </p:nvSpPr>
          <p:spPr>
            <a:xfrm>
              <a:off x="4080858" y="4261173"/>
              <a:ext cx="1504757" cy="315527"/>
            </a:xfrm>
            <a:prstGeom prst="rect">
              <a:avLst/>
            </a:prstGeom>
            <a:noFill/>
          </p:spPr>
          <p:txBody>
            <a:bodyPr wrap="square" rtlCol="0">
              <a:spAutoFit/>
            </a:bodyPr>
            <a:lstStyle/>
            <a:p>
              <a:pPr marL="171450" indent="-171450">
                <a:buFont typeface="Arial" panose="020B0604020202020204" pitchFamily="34" charset="0"/>
                <a:buChar char="•"/>
              </a:pPr>
              <a:r>
                <a:rPr lang="en-US" sz="900"/>
                <a:t>5 Why analysis</a:t>
              </a:r>
            </a:p>
          </p:txBody>
        </p:sp>
        <p:sp>
          <p:nvSpPr>
            <p:cNvPr id="290" name="Isosceles Triangle 289">
              <a:extLst>
                <a:ext uri="{FF2B5EF4-FFF2-40B4-BE49-F238E27FC236}">
                  <a16:creationId xmlns:a16="http://schemas.microsoft.com/office/drawing/2014/main" id="{411952A4-635E-F989-B491-2C724CF3E599}"/>
                </a:ext>
              </a:extLst>
            </p:cNvPr>
            <p:cNvSpPr/>
            <p:nvPr/>
          </p:nvSpPr>
          <p:spPr>
            <a:xfrm>
              <a:off x="5294839" y="4065846"/>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1" name="Isosceles Triangle 290">
              <a:extLst>
                <a:ext uri="{FF2B5EF4-FFF2-40B4-BE49-F238E27FC236}">
                  <a16:creationId xmlns:a16="http://schemas.microsoft.com/office/drawing/2014/main" id="{0E90DAB5-4D59-6206-3C0F-423774B7644C}"/>
                </a:ext>
              </a:extLst>
            </p:cNvPr>
            <p:cNvSpPr/>
            <p:nvPr/>
          </p:nvSpPr>
          <p:spPr>
            <a:xfrm>
              <a:off x="5919529" y="4632704"/>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6" name="Isosceles Triangle 295">
              <a:extLst>
                <a:ext uri="{FF2B5EF4-FFF2-40B4-BE49-F238E27FC236}">
                  <a16:creationId xmlns:a16="http://schemas.microsoft.com/office/drawing/2014/main" id="{654651C7-1208-7FB7-F4AE-60782E0FC773}"/>
                </a:ext>
              </a:extLst>
            </p:cNvPr>
            <p:cNvSpPr/>
            <p:nvPr/>
          </p:nvSpPr>
          <p:spPr>
            <a:xfrm>
              <a:off x="6545807" y="4632704"/>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7" name="Isosceles Triangle 296">
              <a:extLst>
                <a:ext uri="{FF2B5EF4-FFF2-40B4-BE49-F238E27FC236}">
                  <a16:creationId xmlns:a16="http://schemas.microsoft.com/office/drawing/2014/main" id="{16202DD2-E8E4-B0AA-E56C-9DC6C80A5557}"/>
                </a:ext>
              </a:extLst>
            </p:cNvPr>
            <p:cNvSpPr/>
            <p:nvPr/>
          </p:nvSpPr>
          <p:spPr>
            <a:xfrm>
              <a:off x="7144242" y="4632704"/>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8" name="Rectangle: Rounded Corners 297">
              <a:extLst>
                <a:ext uri="{FF2B5EF4-FFF2-40B4-BE49-F238E27FC236}">
                  <a16:creationId xmlns:a16="http://schemas.microsoft.com/office/drawing/2014/main" id="{951099C6-3EFD-3546-7874-BD09432B6256}"/>
                </a:ext>
              </a:extLst>
            </p:cNvPr>
            <p:cNvSpPr/>
            <p:nvPr/>
          </p:nvSpPr>
          <p:spPr>
            <a:xfrm>
              <a:off x="7236417" y="5821348"/>
              <a:ext cx="2221185" cy="458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9" name="TextBox 298">
              <a:extLst>
                <a:ext uri="{FF2B5EF4-FFF2-40B4-BE49-F238E27FC236}">
                  <a16:creationId xmlns:a16="http://schemas.microsoft.com/office/drawing/2014/main" id="{C5B608BE-0747-3408-01F8-F397768AAC75}"/>
                </a:ext>
              </a:extLst>
            </p:cNvPr>
            <p:cNvSpPr txBox="1"/>
            <p:nvPr/>
          </p:nvSpPr>
          <p:spPr>
            <a:xfrm>
              <a:off x="7273938" y="5814294"/>
              <a:ext cx="2183664" cy="504844"/>
            </a:xfrm>
            <a:prstGeom prst="rect">
              <a:avLst/>
            </a:prstGeom>
            <a:noFill/>
          </p:spPr>
          <p:txBody>
            <a:bodyPr wrap="square" rtlCol="0">
              <a:spAutoFit/>
            </a:bodyPr>
            <a:lstStyle/>
            <a:p>
              <a:pPr marL="171450" indent="-171450">
                <a:buFont typeface="Arial" panose="020B0604020202020204" pitchFamily="34" charset="0"/>
                <a:buChar char="•"/>
              </a:pPr>
              <a:r>
                <a:rPr lang="en-US" sz="900"/>
                <a:t>90% improvement trend</a:t>
              </a:r>
            </a:p>
            <a:p>
              <a:pPr marL="171450" indent="-171450">
                <a:buFont typeface="Arial" panose="020B0604020202020204" pitchFamily="34" charset="0"/>
                <a:buChar char="•"/>
              </a:pPr>
              <a:r>
                <a:rPr lang="en-US" sz="900"/>
                <a:t>Monitor to ship per EDI</a:t>
              </a:r>
            </a:p>
          </p:txBody>
        </p:sp>
        <p:sp>
          <p:nvSpPr>
            <p:cNvPr id="300" name="Isosceles Triangle 299">
              <a:extLst>
                <a:ext uri="{FF2B5EF4-FFF2-40B4-BE49-F238E27FC236}">
                  <a16:creationId xmlns:a16="http://schemas.microsoft.com/office/drawing/2014/main" id="{4EB17644-4D26-FA35-9880-09639D78BD79}"/>
                </a:ext>
              </a:extLst>
            </p:cNvPr>
            <p:cNvSpPr/>
            <p:nvPr/>
          </p:nvSpPr>
          <p:spPr>
            <a:xfrm>
              <a:off x="8409956" y="5739705"/>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1" name="Isosceles Triangle 300">
              <a:extLst>
                <a:ext uri="{FF2B5EF4-FFF2-40B4-BE49-F238E27FC236}">
                  <a16:creationId xmlns:a16="http://schemas.microsoft.com/office/drawing/2014/main" id="{EE6B022C-B996-B7B1-A364-0424C6AE7E42}"/>
                </a:ext>
              </a:extLst>
            </p:cNvPr>
            <p:cNvSpPr/>
            <p:nvPr/>
          </p:nvSpPr>
          <p:spPr>
            <a:xfrm>
              <a:off x="9032803" y="5739705"/>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2" name="Rectangle: Rounded Corners 301">
              <a:extLst>
                <a:ext uri="{FF2B5EF4-FFF2-40B4-BE49-F238E27FC236}">
                  <a16:creationId xmlns:a16="http://schemas.microsoft.com/office/drawing/2014/main" id="{59873613-01F4-06F9-8D17-AE433A871F3C}"/>
                </a:ext>
              </a:extLst>
            </p:cNvPr>
            <p:cNvSpPr/>
            <p:nvPr/>
          </p:nvSpPr>
          <p:spPr>
            <a:xfrm>
              <a:off x="6055582" y="5287886"/>
              <a:ext cx="2221185" cy="458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3" name="TextBox 302">
              <a:extLst>
                <a:ext uri="{FF2B5EF4-FFF2-40B4-BE49-F238E27FC236}">
                  <a16:creationId xmlns:a16="http://schemas.microsoft.com/office/drawing/2014/main" id="{8DA35CA4-8874-7885-23C1-D833BECD920D}"/>
                </a:ext>
              </a:extLst>
            </p:cNvPr>
            <p:cNvSpPr txBox="1"/>
            <p:nvPr/>
          </p:nvSpPr>
          <p:spPr>
            <a:xfrm>
              <a:off x="6093104" y="5381094"/>
              <a:ext cx="2183664" cy="315527"/>
            </a:xfrm>
            <a:prstGeom prst="rect">
              <a:avLst/>
            </a:prstGeom>
            <a:noFill/>
          </p:spPr>
          <p:txBody>
            <a:bodyPr wrap="square" rtlCol="0">
              <a:spAutoFit/>
            </a:bodyPr>
            <a:lstStyle/>
            <a:p>
              <a:pPr marL="171450" indent="-171450">
                <a:buFont typeface="Arial" panose="020B0604020202020204" pitchFamily="34" charset="0"/>
                <a:buChar char="•"/>
              </a:pPr>
              <a:r>
                <a:rPr lang="en-US" sz="900"/>
                <a:t>30-60-90 Plan</a:t>
              </a:r>
            </a:p>
          </p:txBody>
        </p:sp>
        <p:sp>
          <p:nvSpPr>
            <p:cNvPr id="304" name="Isosceles Triangle 303">
              <a:extLst>
                <a:ext uri="{FF2B5EF4-FFF2-40B4-BE49-F238E27FC236}">
                  <a16:creationId xmlns:a16="http://schemas.microsoft.com/office/drawing/2014/main" id="{FE66E942-C92F-D69A-FFD4-28B729960722}"/>
                </a:ext>
              </a:extLst>
            </p:cNvPr>
            <p:cNvSpPr/>
            <p:nvPr/>
          </p:nvSpPr>
          <p:spPr>
            <a:xfrm>
              <a:off x="7785917" y="5206243"/>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5" name="Rectangle: Rounded Corners 304">
              <a:extLst>
                <a:ext uri="{FF2B5EF4-FFF2-40B4-BE49-F238E27FC236}">
                  <a16:creationId xmlns:a16="http://schemas.microsoft.com/office/drawing/2014/main" id="{20A61BA1-0C4B-451F-753D-48A452641CB5}"/>
                </a:ext>
              </a:extLst>
            </p:cNvPr>
            <p:cNvSpPr/>
            <p:nvPr/>
          </p:nvSpPr>
          <p:spPr>
            <a:xfrm>
              <a:off x="8848113" y="6350622"/>
              <a:ext cx="2221185" cy="458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7" name="TextBox 306">
              <a:extLst>
                <a:ext uri="{FF2B5EF4-FFF2-40B4-BE49-F238E27FC236}">
                  <a16:creationId xmlns:a16="http://schemas.microsoft.com/office/drawing/2014/main" id="{FD5E5C18-4622-E59E-7CD8-EE06334DB768}"/>
                </a:ext>
              </a:extLst>
            </p:cNvPr>
            <p:cNvSpPr txBox="1"/>
            <p:nvPr/>
          </p:nvSpPr>
          <p:spPr>
            <a:xfrm>
              <a:off x="8885634" y="6343569"/>
              <a:ext cx="2183664" cy="504844"/>
            </a:xfrm>
            <a:prstGeom prst="rect">
              <a:avLst/>
            </a:prstGeom>
            <a:noFill/>
          </p:spPr>
          <p:txBody>
            <a:bodyPr wrap="square" rtlCol="0">
              <a:spAutoFit/>
            </a:bodyPr>
            <a:lstStyle/>
            <a:p>
              <a:pPr marL="171450" indent="-171450">
                <a:buFont typeface="Arial" panose="020B0604020202020204" pitchFamily="34" charset="0"/>
                <a:buChar char="•"/>
              </a:pPr>
              <a:r>
                <a:rPr lang="en-US" sz="900"/>
                <a:t>Monitoring required from planning team</a:t>
              </a:r>
            </a:p>
          </p:txBody>
        </p:sp>
        <p:sp>
          <p:nvSpPr>
            <p:cNvPr id="308" name="Isosceles Triangle 307">
              <a:extLst>
                <a:ext uri="{FF2B5EF4-FFF2-40B4-BE49-F238E27FC236}">
                  <a16:creationId xmlns:a16="http://schemas.microsoft.com/office/drawing/2014/main" id="{71355149-7FB4-2E88-B8C2-D96DFFA5CD0A}"/>
                </a:ext>
              </a:extLst>
            </p:cNvPr>
            <p:cNvSpPr/>
            <p:nvPr/>
          </p:nvSpPr>
          <p:spPr>
            <a:xfrm>
              <a:off x="9652320" y="6253697"/>
              <a:ext cx="188625" cy="123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309" name="Straight Connector 308">
              <a:extLst>
                <a:ext uri="{FF2B5EF4-FFF2-40B4-BE49-F238E27FC236}">
                  <a16:creationId xmlns:a16="http://schemas.microsoft.com/office/drawing/2014/main" id="{B2EC64D1-AE6C-DE6B-9026-C163FEF0840F}"/>
                </a:ext>
              </a:extLst>
            </p:cNvPr>
            <p:cNvCxnSpPr>
              <a:cxnSpLocks/>
            </p:cNvCxnSpPr>
            <p:nvPr/>
          </p:nvCxnSpPr>
          <p:spPr>
            <a:xfrm>
              <a:off x="11275453" y="4261173"/>
              <a:ext cx="0" cy="2437339"/>
            </a:xfrm>
            <a:prstGeom prst="line">
              <a:avLst/>
            </a:prstGeom>
            <a:ln w="12700">
              <a:solidFill>
                <a:schemeClr val="accent5">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32C70AEE-EF27-C8A8-EEFB-2AE3009F6F93}"/>
                </a:ext>
              </a:extLst>
            </p:cNvPr>
            <p:cNvSpPr txBox="1"/>
            <p:nvPr/>
          </p:nvSpPr>
          <p:spPr>
            <a:xfrm rot="16200000">
              <a:off x="10661251" y="5311850"/>
              <a:ext cx="1618431" cy="335983"/>
            </a:xfrm>
            <a:prstGeom prst="rect">
              <a:avLst/>
            </a:prstGeom>
            <a:noFill/>
          </p:spPr>
          <p:txBody>
            <a:bodyPr wrap="square" rtlCol="0">
              <a:spAutoFit/>
            </a:bodyPr>
            <a:lstStyle/>
            <a:p>
              <a:pPr algn="ctr"/>
              <a:r>
                <a:rPr lang="en-US" sz="1050" b="1">
                  <a:solidFill>
                    <a:schemeClr val="accent5">
                      <a:lumMod val="40000"/>
                      <a:lumOff val="60000"/>
                    </a:schemeClr>
                  </a:solidFill>
                </a:rPr>
                <a:t>Deliverables</a:t>
              </a:r>
            </a:p>
          </p:txBody>
        </p:sp>
        <p:cxnSp>
          <p:nvCxnSpPr>
            <p:cNvPr id="312" name="Straight Connector 311">
              <a:extLst>
                <a:ext uri="{FF2B5EF4-FFF2-40B4-BE49-F238E27FC236}">
                  <a16:creationId xmlns:a16="http://schemas.microsoft.com/office/drawing/2014/main" id="{AF49539D-9844-1567-5559-8455B0DFF9A9}"/>
                </a:ext>
              </a:extLst>
            </p:cNvPr>
            <p:cNvCxnSpPr>
              <a:cxnSpLocks/>
            </p:cNvCxnSpPr>
            <p:nvPr/>
          </p:nvCxnSpPr>
          <p:spPr>
            <a:xfrm>
              <a:off x="9748866" y="4066627"/>
              <a:ext cx="0" cy="2068359"/>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DD79AD9-2991-08C7-5BBC-E9E4A9E01FF5}"/>
                </a:ext>
              </a:extLst>
            </p:cNvPr>
            <p:cNvCxnSpPr>
              <a:cxnSpLocks/>
            </p:cNvCxnSpPr>
            <p:nvPr/>
          </p:nvCxnSpPr>
          <p:spPr>
            <a:xfrm>
              <a:off x="9133432" y="4066627"/>
              <a:ext cx="0" cy="1591469"/>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1804174-6B48-B363-D0A7-8D89FE2A58DC}"/>
                </a:ext>
              </a:extLst>
            </p:cNvPr>
            <p:cNvCxnSpPr>
              <a:cxnSpLocks/>
            </p:cNvCxnSpPr>
            <p:nvPr/>
          </p:nvCxnSpPr>
          <p:spPr>
            <a:xfrm>
              <a:off x="8513090" y="4066627"/>
              <a:ext cx="0" cy="1591469"/>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1FA61501-74E5-1959-0813-5D08EA0C47D6}"/>
                </a:ext>
              </a:extLst>
            </p:cNvPr>
            <p:cNvCxnSpPr>
              <a:cxnSpLocks/>
            </p:cNvCxnSpPr>
            <p:nvPr/>
          </p:nvCxnSpPr>
          <p:spPr>
            <a:xfrm>
              <a:off x="7880229" y="4066627"/>
              <a:ext cx="0" cy="1034179"/>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3B228CBA-F91D-C12A-C743-0ED23A9F6EB6}"/>
                </a:ext>
              </a:extLst>
            </p:cNvPr>
            <p:cNvCxnSpPr>
              <a:cxnSpLocks/>
            </p:cNvCxnSpPr>
            <p:nvPr/>
          </p:nvCxnSpPr>
          <p:spPr>
            <a:xfrm>
              <a:off x="5389151" y="3133806"/>
              <a:ext cx="2665" cy="858830"/>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10C7D71-DE6C-FB12-31DF-02E174F9DABA}"/>
                </a:ext>
              </a:extLst>
            </p:cNvPr>
            <p:cNvCxnSpPr>
              <a:cxnSpLocks/>
            </p:cNvCxnSpPr>
            <p:nvPr/>
          </p:nvCxnSpPr>
          <p:spPr>
            <a:xfrm>
              <a:off x="9135116" y="4066627"/>
              <a:ext cx="0" cy="1591469"/>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6ED6655-140C-EFB2-CD1D-8BCB6B550B3C}"/>
                </a:ext>
              </a:extLst>
            </p:cNvPr>
            <p:cNvCxnSpPr>
              <a:cxnSpLocks/>
            </p:cNvCxnSpPr>
            <p:nvPr/>
          </p:nvCxnSpPr>
          <p:spPr>
            <a:xfrm>
              <a:off x="6011177" y="3133806"/>
              <a:ext cx="0" cy="1404366"/>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F2253F74-F4A5-DE33-D804-CA60628B0B74}"/>
                </a:ext>
              </a:extLst>
            </p:cNvPr>
            <p:cNvCxnSpPr>
              <a:cxnSpLocks/>
              <a:stCxn id="72" idx="2"/>
            </p:cNvCxnSpPr>
            <p:nvPr/>
          </p:nvCxnSpPr>
          <p:spPr>
            <a:xfrm>
              <a:off x="6640120" y="3605545"/>
              <a:ext cx="0" cy="886894"/>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13E9C98E-926E-3D0B-6A70-8C949BCF4742}"/>
                </a:ext>
              </a:extLst>
            </p:cNvPr>
            <p:cNvCxnSpPr>
              <a:cxnSpLocks/>
            </p:cNvCxnSpPr>
            <p:nvPr/>
          </p:nvCxnSpPr>
          <p:spPr>
            <a:xfrm>
              <a:off x="7251752" y="3605545"/>
              <a:ext cx="0" cy="886894"/>
            </a:xfrm>
            <a:prstGeom prst="line">
              <a:avLst/>
            </a:prstGeom>
            <a:ln>
              <a:solidFill>
                <a:schemeClr val="accent5">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5FBE3CDF-B93D-7567-5943-F5F4E098F049}"/>
                </a:ext>
              </a:extLst>
            </p:cNvPr>
            <p:cNvCxnSpPr>
              <a:cxnSpLocks/>
            </p:cNvCxnSpPr>
            <p:nvPr/>
          </p:nvCxnSpPr>
          <p:spPr>
            <a:xfrm>
              <a:off x="11275453" y="129520"/>
              <a:ext cx="0" cy="1390936"/>
            </a:xfrm>
            <a:prstGeom prst="line">
              <a:avLst/>
            </a:prstGeom>
            <a:ln w="12700">
              <a:solidFill>
                <a:srgbClr val="0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82" name="TextBox 2081">
              <a:extLst>
                <a:ext uri="{FF2B5EF4-FFF2-40B4-BE49-F238E27FC236}">
                  <a16:creationId xmlns:a16="http://schemas.microsoft.com/office/drawing/2014/main" id="{B297A117-982B-1B6F-357A-5164B343F8CA}"/>
                </a:ext>
              </a:extLst>
            </p:cNvPr>
            <p:cNvSpPr txBox="1"/>
            <p:nvPr/>
          </p:nvSpPr>
          <p:spPr>
            <a:xfrm rot="16200000">
              <a:off x="10661252" y="695831"/>
              <a:ext cx="1618431" cy="335983"/>
            </a:xfrm>
            <a:prstGeom prst="rect">
              <a:avLst/>
            </a:prstGeom>
            <a:noFill/>
          </p:spPr>
          <p:txBody>
            <a:bodyPr wrap="square" rtlCol="0">
              <a:spAutoFit/>
            </a:bodyPr>
            <a:lstStyle/>
            <a:p>
              <a:pPr algn="ctr"/>
              <a:r>
                <a:rPr lang="en-US" sz="1050" b="1">
                  <a:solidFill>
                    <a:srgbClr val="000000"/>
                  </a:solidFill>
                </a:rPr>
                <a:t>Milestones</a:t>
              </a:r>
            </a:p>
          </p:txBody>
        </p:sp>
        <p:sp>
          <p:nvSpPr>
            <p:cNvPr id="2083" name="Rectangle: Rounded Corners 2082">
              <a:extLst>
                <a:ext uri="{FF2B5EF4-FFF2-40B4-BE49-F238E27FC236}">
                  <a16:creationId xmlns:a16="http://schemas.microsoft.com/office/drawing/2014/main" id="{45D535BC-4B66-9BF4-0CB1-F069990BF22F}"/>
                </a:ext>
              </a:extLst>
            </p:cNvPr>
            <p:cNvSpPr/>
            <p:nvPr/>
          </p:nvSpPr>
          <p:spPr>
            <a:xfrm>
              <a:off x="3828695" y="2392446"/>
              <a:ext cx="1310501" cy="417763"/>
            </a:xfrm>
            <a:prstGeom prst="roundRect">
              <a:avLst>
                <a:gd name="adj" fmla="val 50000"/>
              </a:avLst>
            </a:prstGeom>
            <a:gradFill flip="none" rotWithShape="1">
              <a:gsLst>
                <a:gs pos="0">
                  <a:srgbClr val="A61309"/>
                </a:gs>
                <a:gs pos="84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84" name="TextBox 2083">
              <a:extLst>
                <a:ext uri="{FF2B5EF4-FFF2-40B4-BE49-F238E27FC236}">
                  <a16:creationId xmlns:a16="http://schemas.microsoft.com/office/drawing/2014/main" id="{EA147261-D3C7-3070-2D83-F53344BC251A}"/>
                </a:ext>
              </a:extLst>
            </p:cNvPr>
            <p:cNvSpPr txBox="1"/>
            <p:nvPr/>
          </p:nvSpPr>
          <p:spPr>
            <a:xfrm>
              <a:off x="3864451" y="2492094"/>
              <a:ext cx="1238988" cy="294493"/>
            </a:xfrm>
            <a:prstGeom prst="rect">
              <a:avLst/>
            </a:prstGeom>
            <a:noFill/>
          </p:spPr>
          <p:txBody>
            <a:bodyPr wrap="square" rtlCol="0">
              <a:spAutoFit/>
            </a:bodyPr>
            <a:lstStyle/>
            <a:p>
              <a:pPr algn="ctr"/>
              <a:r>
                <a:rPr lang="en-US" sz="800" b="1">
                  <a:solidFill>
                    <a:schemeClr val="bg1"/>
                  </a:solidFill>
                </a:rPr>
                <a:t>TOP ISSSUES</a:t>
              </a:r>
            </a:p>
          </p:txBody>
        </p:sp>
        <p:pic>
          <p:nvPicPr>
            <p:cNvPr id="2085" name="Picture 4" descr="Excel, logo, logos icon - Free download on Iconfinder">
              <a:extLst>
                <a:ext uri="{FF2B5EF4-FFF2-40B4-BE49-F238E27FC236}">
                  <a16:creationId xmlns:a16="http://schemas.microsoft.com/office/drawing/2014/main" id="{60205034-9528-2F28-C9F4-4ADCD91B6E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41729" y="1708270"/>
              <a:ext cx="276999" cy="276999"/>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4" descr="Excel, logo, logos icon - Free download on Iconfinder">
              <a:extLst>
                <a:ext uri="{FF2B5EF4-FFF2-40B4-BE49-F238E27FC236}">
                  <a16:creationId xmlns:a16="http://schemas.microsoft.com/office/drawing/2014/main" id="{AED43123-49A1-D405-5700-CDD308ADDBA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59395" y="1708270"/>
              <a:ext cx="276999" cy="276999"/>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4" descr="Excel, logo, logos icon - Free download on Iconfinder">
              <a:extLst>
                <a:ext uri="{FF2B5EF4-FFF2-40B4-BE49-F238E27FC236}">
                  <a16:creationId xmlns:a16="http://schemas.microsoft.com/office/drawing/2014/main" id="{12A77F84-1FD3-7851-C992-69B15F8300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85100" y="1708270"/>
              <a:ext cx="276999" cy="276999"/>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6" descr="Tada Cognitive Solutions Named a 2021 'Cool Vendor' by Gartner">
              <a:extLst>
                <a:ext uri="{FF2B5EF4-FFF2-40B4-BE49-F238E27FC236}">
                  <a16:creationId xmlns:a16="http://schemas.microsoft.com/office/drawing/2014/main" id="{B24B6D70-208C-F186-D254-5964FAEC58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9486646" y="1802846"/>
              <a:ext cx="472550" cy="87849"/>
            </a:xfrm>
            <a:prstGeom prst="rect">
              <a:avLst/>
            </a:prstGeom>
            <a:noFill/>
            <a:extLst>
              <a:ext uri="{909E8E84-426E-40DD-AFC4-6F175D3DCCD1}">
                <a14:hiddenFill xmlns:a14="http://schemas.microsoft.com/office/drawing/2010/main">
                  <a:solidFill>
                    <a:srgbClr val="FFFFFF"/>
                  </a:solidFill>
                </a14:hiddenFill>
              </a:ext>
            </a:extLst>
          </p:spPr>
        </p:pic>
      </p:grpSp>
      <p:pic>
        <p:nvPicPr>
          <p:cNvPr id="2102" name="Picture 4" descr="Excel, logo, logos icon - Free download on Iconfinder">
            <a:extLst>
              <a:ext uri="{FF2B5EF4-FFF2-40B4-BE49-F238E27FC236}">
                <a16:creationId xmlns:a16="http://schemas.microsoft.com/office/drawing/2014/main" id="{91CD3341-D52C-2613-FC45-59769F04AC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4176" y="1786916"/>
            <a:ext cx="206970" cy="206970"/>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4" descr="Logo, powerpoint icon - Free download on Iconfinder">
            <a:extLst>
              <a:ext uri="{FF2B5EF4-FFF2-40B4-BE49-F238E27FC236}">
                <a16:creationId xmlns:a16="http://schemas.microsoft.com/office/drawing/2014/main" id="{292C430B-4144-6F44-AF0B-A1FB3E9E8C5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08555" y="1582568"/>
            <a:ext cx="208757" cy="208757"/>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AD5A7878-3C3F-EC47-01BF-F927C8A91388}"/>
              </a:ext>
            </a:extLst>
          </p:cNvPr>
          <p:cNvSpPr/>
          <p:nvPr/>
        </p:nvSpPr>
        <p:spPr>
          <a:xfrm>
            <a:off x="3770859" y="4356007"/>
            <a:ext cx="3317034" cy="1076451"/>
          </a:xfrm>
          <a:prstGeom prst="roundRect">
            <a:avLst>
              <a:gd name="adj" fmla="val 32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2" name="TextBox 21">
            <a:extLst>
              <a:ext uri="{FF2B5EF4-FFF2-40B4-BE49-F238E27FC236}">
                <a16:creationId xmlns:a16="http://schemas.microsoft.com/office/drawing/2014/main" id="{CE4E7CCB-EF7A-BD79-5CE5-D6B1258BF312}"/>
              </a:ext>
            </a:extLst>
          </p:cNvPr>
          <p:cNvSpPr txBox="1"/>
          <p:nvPr/>
        </p:nvSpPr>
        <p:spPr>
          <a:xfrm>
            <a:off x="3770859" y="4431295"/>
            <a:ext cx="3164963" cy="92333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900"/>
              <a:t>Planner agreed to shipping plan </a:t>
            </a:r>
          </a:p>
          <a:p>
            <a:pPr marL="171450" indent="-171450">
              <a:buFont typeface="Arial" panose="020B0604020202020204" pitchFamily="34" charset="0"/>
              <a:buChar char="•"/>
            </a:pPr>
            <a:r>
              <a:rPr lang="en-US" sz="900"/>
              <a:t>No impact at plants</a:t>
            </a:r>
          </a:p>
          <a:p>
            <a:pPr marL="171450" indent="-171450">
              <a:buFont typeface="Arial" panose="020B0604020202020204" pitchFamily="34" charset="0"/>
              <a:buChar char="•"/>
            </a:pPr>
            <a:r>
              <a:rPr lang="en-US" sz="900"/>
              <a:t>if the Recovery Plan goes sideways, the PIP on the associated MMAR/SAI must move back to “active" (no plan in place)</a:t>
            </a:r>
          </a:p>
          <a:p>
            <a:pPr marL="171450" indent="-171450">
              <a:buFont typeface="Arial" panose="020B0604020202020204" pitchFamily="34" charset="0"/>
              <a:buChar char="•"/>
            </a:pPr>
            <a:r>
              <a:rPr lang="en-US" sz="900"/>
              <a:t>PCA outline included in TADA</a:t>
            </a:r>
          </a:p>
        </p:txBody>
      </p:sp>
      <p:sp>
        <p:nvSpPr>
          <p:cNvPr id="9" name="Slide Number Placeholder 8">
            <a:extLst>
              <a:ext uri="{FF2B5EF4-FFF2-40B4-BE49-F238E27FC236}">
                <a16:creationId xmlns:a16="http://schemas.microsoft.com/office/drawing/2014/main" id="{F6A36028-E928-3E32-4D43-D828D86CC7D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2101" name="Picture 2100">
            <a:extLst>
              <a:ext uri="{FF2B5EF4-FFF2-40B4-BE49-F238E27FC236}">
                <a16:creationId xmlns:a16="http://schemas.microsoft.com/office/drawing/2014/main" id="{A6C133CE-6168-7253-787A-B118E2F16098}"/>
              </a:ext>
            </a:extLst>
          </p:cNvPr>
          <p:cNvPicPr>
            <a:picLocks noChangeAspect="1"/>
          </p:cNvPicPr>
          <p:nvPr/>
        </p:nvPicPr>
        <p:blipFill>
          <a:blip r:embed="rId20"/>
          <a:stretch>
            <a:fillRect/>
          </a:stretch>
        </p:blipFill>
        <p:spPr>
          <a:xfrm>
            <a:off x="5008555" y="1183232"/>
            <a:ext cx="180049" cy="190370"/>
          </a:xfrm>
          <a:prstGeom prst="rect">
            <a:avLst/>
          </a:prstGeom>
        </p:spPr>
      </p:pic>
      <p:sp>
        <p:nvSpPr>
          <p:cNvPr id="2105" name="TextBox 2104">
            <a:extLst>
              <a:ext uri="{FF2B5EF4-FFF2-40B4-BE49-F238E27FC236}">
                <a16:creationId xmlns:a16="http://schemas.microsoft.com/office/drawing/2014/main" id="{B4A79864-240A-FC40-0E96-F19E9CB31B53}"/>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2106" name="TextBox 2105">
            <a:extLst>
              <a:ext uri="{FF2B5EF4-FFF2-40B4-BE49-F238E27FC236}">
                <a16:creationId xmlns:a16="http://schemas.microsoft.com/office/drawing/2014/main" id="{6A72AADD-FD62-DBC5-0C4C-BC7E375F06B9}"/>
              </a:ext>
            </a:extLst>
          </p:cNvPr>
          <p:cNvSpPr txBox="1"/>
          <p:nvPr/>
        </p:nvSpPr>
        <p:spPr>
          <a:xfrm rot="16200000">
            <a:off x="-190767" y="3827101"/>
            <a:ext cx="3139429"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DE-ESCALATION CRITERIA</a:t>
            </a:r>
          </a:p>
        </p:txBody>
      </p:sp>
      <p:sp>
        <p:nvSpPr>
          <p:cNvPr id="2107" name="TextBox 2106">
            <a:extLst>
              <a:ext uri="{FF2B5EF4-FFF2-40B4-BE49-F238E27FC236}">
                <a16:creationId xmlns:a16="http://schemas.microsoft.com/office/drawing/2014/main" id="{3B8CB57C-E13F-D17E-DA52-38F1BDCEEA94}"/>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
        <p:nvSpPr>
          <p:cNvPr id="2108" name="TextBox 2107">
            <a:extLst>
              <a:ext uri="{FF2B5EF4-FFF2-40B4-BE49-F238E27FC236}">
                <a16:creationId xmlns:a16="http://schemas.microsoft.com/office/drawing/2014/main" id="{95E49AD8-ACAA-E419-17C9-7825BAD55723}"/>
              </a:ext>
            </a:extLst>
          </p:cNvPr>
          <p:cNvSpPr txBox="1"/>
          <p:nvPr/>
        </p:nvSpPr>
        <p:spPr>
          <a:xfrm>
            <a:off x="5430389" y="1114263"/>
            <a:ext cx="13398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rPr>
              <a:t>Control Tower Tools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Official Portal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rgbClr val="FF6600"/>
                </a:solidFill>
                <a:latin typeface="INTL Text Light" pitchFamily="50" charset="0"/>
                <a:ea typeface="INTL Text Light" pitchFamily="50" charset="0"/>
                <a:cs typeface="INTL Text Light" pitchFamily="50" charset="0"/>
              </a:rPr>
              <a:t>Reports</a:t>
            </a:r>
            <a:endParaRPr kumimoji="0" lang="en-US" sz="1400" b="0" i="0" u="none" strike="noStrike" kern="0" cap="none" spc="0" normalizeH="0" baseline="0" noProof="0">
              <a:ln>
                <a:noFill/>
              </a:ln>
              <a:solidFill>
                <a:srgbClr val="FF6600"/>
              </a:solidFill>
              <a:effectLst/>
              <a:uLnTx/>
              <a:uFillTx/>
              <a:latin typeface="INTL Text Light" pitchFamily="50" charset="0"/>
              <a:ea typeface="INTL Text Light" pitchFamily="50" charset="0"/>
              <a:cs typeface="INTL Text Light" pitchFamily="50" charset="0"/>
            </a:endParaRPr>
          </a:p>
        </p:txBody>
      </p:sp>
    </p:spTree>
    <p:extLst>
      <p:ext uri="{BB962C8B-B14F-4D97-AF65-F5344CB8AC3E}">
        <p14:creationId xmlns:p14="http://schemas.microsoft.com/office/powerpoint/2010/main" val="1068166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77F4-C2BD-54C4-BFDB-3A4C512B777D}"/>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50FBA964-65E6-714F-5826-70A73C8A5DA8}"/>
              </a:ext>
            </a:extLst>
          </p:cNvPr>
          <p:cNvGraphicFramePr>
            <a:graphicFrameLocks noChangeAspect="1"/>
          </p:cNvGraphicFramePr>
          <p:nvPr>
            <p:custDataLst>
              <p:tags r:id="rId1"/>
            </p:custDataLst>
            <p:extLst>
              <p:ext uri="{D42A27DB-BD31-4B8C-83A1-F6EECF244321}">
                <p14:modId xmlns:p14="http://schemas.microsoft.com/office/powerpoint/2010/main" val="720757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50FBA964-65E6-714F-5826-70A73C8A5D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90" name="Rectangle 2189">
            <a:extLst>
              <a:ext uri="{FF2B5EF4-FFF2-40B4-BE49-F238E27FC236}">
                <a16:creationId xmlns:a16="http://schemas.microsoft.com/office/drawing/2014/main" id="{E6AB1905-AAB3-FD48-FE5B-148F4D3B847C}"/>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2100" name="Rectangle: Rounded Corners 2099">
            <a:extLst>
              <a:ext uri="{FF2B5EF4-FFF2-40B4-BE49-F238E27FC236}">
                <a16:creationId xmlns:a16="http://schemas.microsoft.com/office/drawing/2014/main" id="{B0572D72-A243-5BBD-8559-01AD7CDE955C}"/>
              </a:ext>
            </a:extLst>
          </p:cNvPr>
          <p:cNvSpPr/>
          <p:nvPr/>
        </p:nvSpPr>
        <p:spPr>
          <a:xfrm>
            <a:off x="268685" y="995540"/>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03" name="Rectangle: Rounded Corners 2102">
            <a:extLst>
              <a:ext uri="{FF2B5EF4-FFF2-40B4-BE49-F238E27FC236}">
                <a16:creationId xmlns:a16="http://schemas.microsoft.com/office/drawing/2014/main" id="{69A8021A-3493-2BF0-8E3D-BA8AE6BB6ADA}"/>
              </a:ext>
            </a:extLst>
          </p:cNvPr>
          <p:cNvSpPr/>
          <p:nvPr/>
        </p:nvSpPr>
        <p:spPr>
          <a:xfrm>
            <a:off x="359563" y="2729079"/>
            <a:ext cx="11632246"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Trapezoid 25">
            <a:extLst>
              <a:ext uri="{FF2B5EF4-FFF2-40B4-BE49-F238E27FC236}">
                <a16:creationId xmlns:a16="http://schemas.microsoft.com/office/drawing/2014/main" id="{0CFAD960-8D13-0633-D2B3-878E08D7BFB2}"/>
              </a:ext>
            </a:extLst>
          </p:cNvPr>
          <p:cNvSpPr/>
          <p:nvPr/>
        </p:nvSpPr>
        <p:spPr>
          <a:xfrm rot="16200000">
            <a:off x="2385868" y="4037634"/>
            <a:ext cx="4094468" cy="663668"/>
          </a:xfrm>
          <a:custGeom>
            <a:avLst/>
            <a:gdLst>
              <a:gd name="connsiteX0" fmla="*/ 0 w 4128603"/>
              <a:gd name="connsiteY0" fmla="*/ 978408 h 978408"/>
              <a:gd name="connsiteX1" fmla="*/ 1552195 w 4128603"/>
              <a:gd name="connsiteY1" fmla="*/ 0 h 978408"/>
              <a:gd name="connsiteX2" fmla="*/ 2576408 w 4128603"/>
              <a:gd name="connsiteY2" fmla="*/ 0 h 978408"/>
              <a:gd name="connsiteX3" fmla="*/ 4128603 w 4128603"/>
              <a:gd name="connsiteY3" fmla="*/ 978408 h 978408"/>
              <a:gd name="connsiteX4" fmla="*/ 0 w 4128603"/>
              <a:gd name="connsiteY4" fmla="*/ 978408 h 978408"/>
              <a:gd name="connsiteX0" fmla="*/ 0 w 4128603"/>
              <a:gd name="connsiteY0" fmla="*/ 978408 h 978408"/>
              <a:gd name="connsiteX1" fmla="*/ 656083 w 4128603"/>
              <a:gd name="connsiteY1" fmla="*/ 9144 h 978408"/>
              <a:gd name="connsiteX2" fmla="*/ 2576408 w 4128603"/>
              <a:gd name="connsiteY2" fmla="*/ 0 h 978408"/>
              <a:gd name="connsiteX3" fmla="*/ 4128603 w 4128603"/>
              <a:gd name="connsiteY3" fmla="*/ 978408 h 978408"/>
              <a:gd name="connsiteX4" fmla="*/ 0 w 4128603"/>
              <a:gd name="connsiteY4" fmla="*/ 978408 h 978408"/>
              <a:gd name="connsiteX0" fmla="*/ 0 w 4128603"/>
              <a:gd name="connsiteY0" fmla="*/ 996697 h 996697"/>
              <a:gd name="connsiteX1" fmla="*/ 656083 w 4128603"/>
              <a:gd name="connsiteY1" fmla="*/ 27433 h 996697"/>
              <a:gd name="connsiteX2" fmla="*/ 1469984 w 4128603"/>
              <a:gd name="connsiteY2" fmla="*/ 0 h 996697"/>
              <a:gd name="connsiteX3" fmla="*/ 4128603 w 4128603"/>
              <a:gd name="connsiteY3" fmla="*/ 996697 h 996697"/>
              <a:gd name="connsiteX4" fmla="*/ 0 w 4128603"/>
              <a:gd name="connsiteY4" fmla="*/ 996697 h 996697"/>
              <a:gd name="connsiteX0" fmla="*/ 0 w 4128603"/>
              <a:gd name="connsiteY0" fmla="*/ 978409 h 978409"/>
              <a:gd name="connsiteX1" fmla="*/ 656083 w 4128603"/>
              <a:gd name="connsiteY1" fmla="*/ 9145 h 978409"/>
              <a:gd name="connsiteX2" fmla="*/ 1643720 w 4128603"/>
              <a:gd name="connsiteY2" fmla="*/ 0 h 978409"/>
              <a:gd name="connsiteX3" fmla="*/ 4128603 w 4128603"/>
              <a:gd name="connsiteY3" fmla="*/ 978409 h 978409"/>
              <a:gd name="connsiteX4" fmla="*/ 0 w 4128603"/>
              <a:gd name="connsiteY4" fmla="*/ 978409 h 978409"/>
              <a:gd name="connsiteX0" fmla="*/ 0 w 4128603"/>
              <a:gd name="connsiteY0" fmla="*/ 1014984 h 1014984"/>
              <a:gd name="connsiteX1" fmla="*/ 1460755 w 4128603"/>
              <a:gd name="connsiteY1" fmla="*/ 0 h 1014984"/>
              <a:gd name="connsiteX2" fmla="*/ 1643720 w 4128603"/>
              <a:gd name="connsiteY2" fmla="*/ 36575 h 1014984"/>
              <a:gd name="connsiteX3" fmla="*/ 4128603 w 4128603"/>
              <a:gd name="connsiteY3" fmla="*/ 1014984 h 1014984"/>
              <a:gd name="connsiteX4" fmla="*/ 0 w 4128603"/>
              <a:gd name="connsiteY4" fmla="*/ 1014984 h 1014984"/>
              <a:gd name="connsiteX0" fmla="*/ 0 w 4128603"/>
              <a:gd name="connsiteY0" fmla="*/ 1005840 h 1005840"/>
              <a:gd name="connsiteX1" fmla="*/ 1524763 w 4128603"/>
              <a:gd name="connsiteY1" fmla="*/ 0 h 1005840"/>
              <a:gd name="connsiteX2" fmla="*/ 1643720 w 4128603"/>
              <a:gd name="connsiteY2" fmla="*/ 27431 h 1005840"/>
              <a:gd name="connsiteX3" fmla="*/ 4128603 w 4128603"/>
              <a:gd name="connsiteY3" fmla="*/ 1005840 h 1005840"/>
              <a:gd name="connsiteX4" fmla="*/ 0 w 4128603"/>
              <a:gd name="connsiteY4" fmla="*/ 1005840 h 1005840"/>
              <a:gd name="connsiteX0" fmla="*/ 0 w 4128603"/>
              <a:gd name="connsiteY0" fmla="*/ 1005840 h 1005840"/>
              <a:gd name="connsiteX1" fmla="*/ 1524763 w 4128603"/>
              <a:gd name="connsiteY1" fmla="*/ 0 h 1005840"/>
              <a:gd name="connsiteX2" fmla="*/ 2553529 w 4128603"/>
              <a:gd name="connsiteY2" fmla="*/ 42373 h 1005840"/>
              <a:gd name="connsiteX3" fmla="*/ 4128603 w 4128603"/>
              <a:gd name="connsiteY3" fmla="*/ 1005840 h 1005840"/>
              <a:gd name="connsiteX4" fmla="*/ 0 w 4128603"/>
              <a:gd name="connsiteY4" fmla="*/ 1005840 h 1005840"/>
              <a:gd name="connsiteX0" fmla="*/ 0 w 4128603"/>
              <a:gd name="connsiteY0" fmla="*/ 963467 h 963467"/>
              <a:gd name="connsiteX1" fmla="*/ 2181848 w 4128603"/>
              <a:gd name="connsiteY1" fmla="*/ 2445 h 963467"/>
              <a:gd name="connsiteX2" fmla="*/ 2553529 w 4128603"/>
              <a:gd name="connsiteY2" fmla="*/ 0 h 963467"/>
              <a:gd name="connsiteX3" fmla="*/ 4128603 w 4128603"/>
              <a:gd name="connsiteY3" fmla="*/ 963467 h 963467"/>
              <a:gd name="connsiteX4" fmla="*/ 0 w 4128603"/>
              <a:gd name="connsiteY4" fmla="*/ 963467 h 963467"/>
              <a:gd name="connsiteX0" fmla="*/ 0 w 4128603"/>
              <a:gd name="connsiteY0" fmla="*/ 961022 h 961022"/>
              <a:gd name="connsiteX1" fmla="*/ 2181848 w 4128603"/>
              <a:gd name="connsiteY1" fmla="*/ 0 h 961022"/>
              <a:gd name="connsiteX2" fmla="*/ 3143624 w 4128603"/>
              <a:gd name="connsiteY2" fmla="*/ 180400 h 961022"/>
              <a:gd name="connsiteX3" fmla="*/ 4128603 w 4128603"/>
              <a:gd name="connsiteY3" fmla="*/ 961022 h 961022"/>
              <a:gd name="connsiteX4" fmla="*/ 0 w 4128603"/>
              <a:gd name="connsiteY4" fmla="*/ 961022 h 961022"/>
              <a:gd name="connsiteX0" fmla="*/ 0 w 4128603"/>
              <a:gd name="connsiteY0" fmla="*/ 780622 h 780622"/>
              <a:gd name="connsiteX1" fmla="*/ 2735062 w 4128603"/>
              <a:gd name="connsiteY1" fmla="*/ 2442 h 780622"/>
              <a:gd name="connsiteX2" fmla="*/ 3143624 w 4128603"/>
              <a:gd name="connsiteY2" fmla="*/ 0 h 780622"/>
              <a:gd name="connsiteX3" fmla="*/ 4128603 w 4128603"/>
              <a:gd name="connsiteY3" fmla="*/ 780622 h 780622"/>
              <a:gd name="connsiteX4" fmla="*/ 0 w 4128603"/>
              <a:gd name="connsiteY4" fmla="*/ 780622 h 780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8603" h="780622">
                <a:moveTo>
                  <a:pt x="0" y="780622"/>
                </a:moveTo>
                <a:lnTo>
                  <a:pt x="2735062" y="2442"/>
                </a:lnTo>
                <a:lnTo>
                  <a:pt x="3143624" y="0"/>
                </a:lnTo>
                <a:lnTo>
                  <a:pt x="4128603" y="780622"/>
                </a:lnTo>
                <a:lnTo>
                  <a:pt x="0" y="78062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09" name="Rectangle: Rounded Corners 2108">
            <a:extLst>
              <a:ext uri="{FF2B5EF4-FFF2-40B4-BE49-F238E27FC236}">
                <a16:creationId xmlns:a16="http://schemas.microsoft.com/office/drawing/2014/main" id="{AB512997-1371-8D40-2698-EFB99EB48276}"/>
              </a:ext>
            </a:extLst>
          </p:cNvPr>
          <p:cNvSpPr/>
          <p:nvPr/>
        </p:nvSpPr>
        <p:spPr>
          <a:xfrm>
            <a:off x="3565945" y="1103324"/>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2110" name="Group 2109">
            <a:extLst>
              <a:ext uri="{FF2B5EF4-FFF2-40B4-BE49-F238E27FC236}">
                <a16:creationId xmlns:a16="http://schemas.microsoft.com/office/drawing/2014/main" id="{5389BA94-3282-D7D4-DCA3-0C0EC30EC06A}"/>
              </a:ext>
            </a:extLst>
          </p:cNvPr>
          <p:cNvGrpSpPr/>
          <p:nvPr/>
        </p:nvGrpSpPr>
        <p:grpSpPr>
          <a:xfrm>
            <a:off x="11200868" y="186017"/>
            <a:ext cx="852263" cy="712807"/>
            <a:chOff x="5395036" y="4416542"/>
            <a:chExt cx="1741162" cy="1525103"/>
          </a:xfrm>
        </p:grpSpPr>
        <p:grpSp>
          <p:nvGrpSpPr>
            <p:cNvPr id="2111" name="Group 2110">
              <a:extLst>
                <a:ext uri="{FF2B5EF4-FFF2-40B4-BE49-F238E27FC236}">
                  <a16:creationId xmlns:a16="http://schemas.microsoft.com/office/drawing/2014/main" id="{37B12944-45EE-F49B-58FD-5DA04F69FC3C}"/>
                </a:ext>
              </a:extLst>
            </p:cNvPr>
            <p:cNvGrpSpPr/>
            <p:nvPr/>
          </p:nvGrpSpPr>
          <p:grpSpPr>
            <a:xfrm>
              <a:off x="5395036" y="4416542"/>
              <a:ext cx="1512070" cy="1525103"/>
              <a:chOff x="5395036" y="4416542"/>
              <a:chExt cx="1512070" cy="1525103"/>
            </a:xfrm>
          </p:grpSpPr>
          <p:sp>
            <p:nvSpPr>
              <p:cNvPr id="2112" name="Oval 2111">
                <a:extLst>
                  <a:ext uri="{FF2B5EF4-FFF2-40B4-BE49-F238E27FC236}">
                    <a16:creationId xmlns:a16="http://schemas.microsoft.com/office/drawing/2014/main" id="{4C8D70A8-C865-5815-A3C3-6ACFCBFC6F91}"/>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13" name="Rectangle 2112">
                <a:extLst>
                  <a:ext uri="{FF2B5EF4-FFF2-40B4-BE49-F238E27FC236}">
                    <a16:creationId xmlns:a16="http://schemas.microsoft.com/office/drawing/2014/main" id="{A0BFB4C9-37C7-0E03-EA4E-08D123C754A4}"/>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306" name="Straight Arrow Connector 305">
              <a:extLst>
                <a:ext uri="{FF2B5EF4-FFF2-40B4-BE49-F238E27FC236}">
                  <a16:creationId xmlns:a16="http://schemas.microsoft.com/office/drawing/2014/main" id="{11D41792-9FA9-AFAD-0281-B0740964F6F8}"/>
                </a:ext>
              </a:extLst>
            </p:cNvPr>
            <p:cNvCxnSpPr>
              <a:stCxn id="2112"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114" name="Oval 2113">
            <a:extLst>
              <a:ext uri="{FF2B5EF4-FFF2-40B4-BE49-F238E27FC236}">
                <a16:creationId xmlns:a16="http://schemas.microsoft.com/office/drawing/2014/main" id="{54D39698-01A2-2D25-E12D-152F3160C00F}"/>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115" name="TextBox 2114">
            <a:extLst>
              <a:ext uri="{FF2B5EF4-FFF2-40B4-BE49-F238E27FC236}">
                <a16:creationId xmlns:a16="http://schemas.microsoft.com/office/drawing/2014/main" id="{B9BA5184-3065-83AD-D215-0EF4AABECC92}"/>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116" name="Group 2115">
            <a:extLst>
              <a:ext uri="{FF2B5EF4-FFF2-40B4-BE49-F238E27FC236}">
                <a16:creationId xmlns:a16="http://schemas.microsoft.com/office/drawing/2014/main" id="{D58FCD25-6145-1B57-BDEB-7FCA39F81C31}"/>
              </a:ext>
            </a:extLst>
          </p:cNvPr>
          <p:cNvGrpSpPr/>
          <p:nvPr/>
        </p:nvGrpSpPr>
        <p:grpSpPr>
          <a:xfrm>
            <a:off x="10383897" y="186017"/>
            <a:ext cx="852263" cy="712807"/>
            <a:chOff x="5395036" y="4416542"/>
            <a:chExt cx="1741162" cy="1525103"/>
          </a:xfrm>
        </p:grpSpPr>
        <p:grpSp>
          <p:nvGrpSpPr>
            <p:cNvPr id="2117" name="Group 2116">
              <a:extLst>
                <a:ext uri="{FF2B5EF4-FFF2-40B4-BE49-F238E27FC236}">
                  <a16:creationId xmlns:a16="http://schemas.microsoft.com/office/drawing/2014/main" id="{4C77DA19-B98A-EB7B-0453-A44ADAAA0953}"/>
                </a:ext>
              </a:extLst>
            </p:cNvPr>
            <p:cNvGrpSpPr/>
            <p:nvPr/>
          </p:nvGrpSpPr>
          <p:grpSpPr>
            <a:xfrm>
              <a:off x="5395036" y="4416542"/>
              <a:ext cx="1512070" cy="1525103"/>
              <a:chOff x="5395036" y="4416542"/>
              <a:chExt cx="1512070" cy="1525103"/>
            </a:xfrm>
          </p:grpSpPr>
          <p:sp>
            <p:nvSpPr>
              <p:cNvPr id="2119" name="Oval 2118">
                <a:extLst>
                  <a:ext uri="{FF2B5EF4-FFF2-40B4-BE49-F238E27FC236}">
                    <a16:creationId xmlns:a16="http://schemas.microsoft.com/office/drawing/2014/main" id="{C4AA0BCB-880A-08B1-9AE1-813BFFA232AE}"/>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20" name="Rectangle 2119">
                <a:extLst>
                  <a:ext uri="{FF2B5EF4-FFF2-40B4-BE49-F238E27FC236}">
                    <a16:creationId xmlns:a16="http://schemas.microsoft.com/office/drawing/2014/main" id="{9151DBD9-FDC7-238E-8909-79FC018737F3}"/>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118" name="Straight Arrow Connector 2117">
              <a:extLst>
                <a:ext uri="{FF2B5EF4-FFF2-40B4-BE49-F238E27FC236}">
                  <a16:creationId xmlns:a16="http://schemas.microsoft.com/office/drawing/2014/main" id="{0CEE9426-7D3B-3775-9121-57B4FBC5AFD3}"/>
                </a:ext>
              </a:extLst>
            </p:cNvPr>
            <p:cNvCxnSpPr>
              <a:stCxn id="2119"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121" name="Oval 2120">
            <a:extLst>
              <a:ext uri="{FF2B5EF4-FFF2-40B4-BE49-F238E27FC236}">
                <a16:creationId xmlns:a16="http://schemas.microsoft.com/office/drawing/2014/main" id="{7150E5CA-0A61-3BA8-72F8-1A782EFA0AFB}"/>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122" name="TextBox 2121">
            <a:extLst>
              <a:ext uri="{FF2B5EF4-FFF2-40B4-BE49-F238E27FC236}">
                <a16:creationId xmlns:a16="http://schemas.microsoft.com/office/drawing/2014/main" id="{CE9F3613-2B42-8C18-08D7-2959B2ED019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123" name="Group 2122">
            <a:extLst>
              <a:ext uri="{FF2B5EF4-FFF2-40B4-BE49-F238E27FC236}">
                <a16:creationId xmlns:a16="http://schemas.microsoft.com/office/drawing/2014/main" id="{DE3D1FF4-8F6B-E7FD-D739-F8A2211E7215}"/>
              </a:ext>
            </a:extLst>
          </p:cNvPr>
          <p:cNvGrpSpPr/>
          <p:nvPr/>
        </p:nvGrpSpPr>
        <p:grpSpPr>
          <a:xfrm>
            <a:off x="9569970" y="186017"/>
            <a:ext cx="852263" cy="712807"/>
            <a:chOff x="5395036" y="4416542"/>
            <a:chExt cx="1741162" cy="1525103"/>
          </a:xfrm>
        </p:grpSpPr>
        <p:grpSp>
          <p:nvGrpSpPr>
            <p:cNvPr id="2124" name="Group 2123">
              <a:extLst>
                <a:ext uri="{FF2B5EF4-FFF2-40B4-BE49-F238E27FC236}">
                  <a16:creationId xmlns:a16="http://schemas.microsoft.com/office/drawing/2014/main" id="{9E7593E7-A455-7319-C991-EFF9B686A979}"/>
                </a:ext>
              </a:extLst>
            </p:cNvPr>
            <p:cNvGrpSpPr/>
            <p:nvPr/>
          </p:nvGrpSpPr>
          <p:grpSpPr>
            <a:xfrm>
              <a:off x="5395036" y="4416542"/>
              <a:ext cx="1512070" cy="1525103"/>
              <a:chOff x="5395036" y="4416542"/>
              <a:chExt cx="1512070" cy="1525103"/>
            </a:xfrm>
          </p:grpSpPr>
          <p:sp>
            <p:nvSpPr>
              <p:cNvPr id="2126" name="Oval 2125">
                <a:extLst>
                  <a:ext uri="{FF2B5EF4-FFF2-40B4-BE49-F238E27FC236}">
                    <a16:creationId xmlns:a16="http://schemas.microsoft.com/office/drawing/2014/main" id="{F2FB58C4-5E16-8DA3-F3FE-8C4DB4555664}"/>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27" name="Rectangle 2126">
                <a:extLst>
                  <a:ext uri="{FF2B5EF4-FFF2-40B4-BE49-F238E27FC236}">
                    <a16:creationId xmlns:a16="http://schemas.microsoft.com/office/drawing/2014/main" id="{B50BD192-9BB0-F0DD-5590-6AB964C5D877}"/>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125" name="Straight Arrow Connector 2124">
              <a:extLst>
                <a:ext uri="{FF2B5EF4-FFF2-40B4-BE49-F238E27FC236}">
                  <a16:creationId xmlns:a16="http://schemas.microsoft.com/office/drawing/2014/main" id="{536F8061-B518-B893-9537-D1B7526A2DA7}"/>
                </a:ext>
              </a:extLst>
            </p:cNvPr>
            <p:cNvCxnSpPr>
              <a:stCxn id="2126"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128" name="Oval 2127">
            <a:extLst>
              <a:ext uri="{FF2B5EF4-FFF2-40B4-BE49-F238E27FC236}">
                <a16:creationId xmlns:a16="http://schemas.microsoft.com/office/drawing/2014/main" id="{4207E5B9-5690-F5F1-05FC-1F7FAD3EE414}"/>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129" name="TextBox 2128">
            <a:extLst>
              <a:ext uri="{FF2B5EF4-FFF2-40B4-BE49-F238E27FC236}">
                <a16:creationId xmlns:a16="http://schemas.microsoft.com/office/drawing/2014/main" id="{654A7B83-9CAF-3FE6-3EC1-BA0A4634DF94}"/>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130" name="Group 2129">
            <a:extLst>
              <a:ext uri="{FF2B5EF4-FFF2-40B4-BE49-F238E27FC236}">
                <a16:creationId xmlns:a16="http://schemas.microsoft.com/office/drawing/2014/main" id="{FEB6E37C-45BC-5DE1-99D3-35473D9EF2B1}"/>
              </a:ext>
            </a:extLst>
          </p:cNvPr>
          <p:cNvGrpSpPr/>
          <p:nvPr/>
        </p:nvGrpSpPr>
        <p:grpSpPr>
          <a:xfrm>
            <a:off x="8754297" y="191745"/>
            <a:ext cx="740127" cy="712807"/>
            <a:chOff x="5395036" y="4416542"/>
            <a:chExt cx="1512070" cy="1525103"/>
          </a:xfrm>
        </p:grpSpPr>
        <p:sp>
          <p:nvSpPr>
            <p:cNvPr id="2131" name="Oval 2130">
              <a:extLst>
                <a:ext uri="{FF2B5EF4-FFF2-40B4-BE49-F238E27FC236}">
                  <a16:creationId xmlns:a16="http://schemas.microsoft.com/office/drawing/2014/main" id="{B3A67C79-C445-06BC-EB7E-5110A2CDC779}"/>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32" name="Rectangle 2131">
              <a:extLst>
                <a:ext uri="{FF2B5EF4-FFF2-40B4-BE49-F238E27FC236}">
                  <a16:creationId xmlns:a16="http://schemas.microsoft.com/office/drawing/2014/main" id="{6A4DB0BF-0DB9-E644-3601-B319E37D80F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133" name="Straight Arrow Connector 2132">
            <a:extLst>
              <a:ext uri="{FF2B5EF4-FFF2-40B4-BE49-F238E27FC236}">
                <a16:creationId xmlns:a16="http://schemas.microsoft.com/office/drawing/2014/main" id="{1931AAE9-CF0F-E75E-8A72-B5E4F376B637}"/>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134" name="Oval 2133">
            <a:extLst>
              <a:ext uri="{FF2B5EF4-FFF2-40B4-BE49-F238E27FC236}">
                <a16:creationId xmlns:a16="http://schemas.microsoft.com/office/drawing/2014/main" id="{CD7A95D6-D0E5-137B-CB97-2C0AA789169D}"/>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135" name="TextBox 2134">
            <a:extLst>
              <a:ext uri="{FF2B5EF4-FFF2-40B4-BE49-F238E27FC236}">
                <a16:creationId xmlns:a16="http://schemas.microsoft.com/office/drawing/2014/main" id="{C90E5DB3-E3DB-25B4-A23C-555E901716B9}"/>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sp>
        <p:nvSpPr>
          <p:cNvPr id="116" name="TextBox 115">
            <a:extLst>
              <a:ext uri="{FF2B5EF4-FFF2-40B4-BE49-F238E27FC236}">
                <a16:creationId xmlns:a16="http://schemas.microsoft.com/office/drawing/2014/main" id="{AA24FE9E-7996-4110-41DC-930028657FC1}"/>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117" name="TextBox 116">
            <a:extLst>
              <a:ext uri="{FF2B5EF4-FFF2-40B4-BE49-F238E27FC236}">
                <a16:creationId xmlns:a16="http://schemas.microsoft.com/office/drawing/2014/main" id="{DEF9F5CE-CB2D-EF4B-8ECC-A39E393038D3}"/>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118" name="TextBox 117">
            <a:extLst>
              <a:ext uri="{FF2B5EF4-FFF2-40B4-BE49-F238E27FC236}">
                <a16:creationId xmlns:a16="http://schemas.microsoft.com/office/drawing/2014/main" id="{E784FE95-260A-083E-F482-645C6386295D}"/>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grpSp>
        <p:nvGrpSpPr>
          <p:cNvPr id="104" name="Group 103">
            <a:extLst>
              <a:ext uri="{FF2B5EF4-FFF2-40B4-BE49-F238E27FC236}">
                <a16:creationId xmlns:a16="http://schemas.microsoft.com/office/drawing/2014/main" id="{7052B591-C170-792E-25C0-684D1E6B6F6B}"/>
              </a:ext>
            </a:extLst>
          </p:cNvPr>
          <p:cNvGrpSpPr/>
          <p:nvPr/>
        </p:nvGrpSpPr>
        <p:grpSpPr>
          <a:xfrm>
            <a:off x="6296689" y="197474"/>
            <a:ext cx="853034" cy="712807"/>
            <a:chOff x="5393460" y="4416542"/>
            <a:chExt cx="1742738" cy="1525103"/>
          </a:xfrm>
        </p:grpSpPr>
        <p:grpSp>
          <p:nvGrpSpPr>
            <p:cNvPr id="108" name="Group 107">
              <a:extLst>
                <a:ext uri="{FF2B5EF4-FFF2-40B4-BE49-F238E27FC236}">
                  <a16:creationId xmlns:a16="http://schemas.microsoft.com/office/drawing/2014/main" id="{32DF1396-C3B4-3C39-FEC1-3F3B65B2F860}"/>
                </a:ext>
              </a:extLst>
            </p:cNvPr>
            <p:cNvGrpSpPr/>
            <p:nvPr/>
          </p:nvGrpSpPr>
          <p:grpSpPr>
            <a:xfrm>
              <a:off x="5395036" y="4416542"/>
              <a:ext cx="1512070" cy="1525103"/>
              <a:chOff x="5395036" y="4416542"/>
              <a:chExt cx="1512070" cy="1525103"/>
            </a:xfrm>
          </p:grpSpPr>
          <p:sp>
            <p:nvSpPr>
              <p:cNvPr id="111" name="Oval 110">
                <a:extLst>
                  <a:ext uri="{FF2B5EF4-FFF2-40B4-BE49-F238E27FC236}">
                    <a16:creationId xmlns:a16="http://schemas.microsoft.com/office/drawing/2014/main" id="{EA6FEABE-3791-045F-BEAC-FCF43F9F4AC1}"/>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2" name="Rectangle 111">
                <a:extLst>
                  <a:ext uri="{FF2B5EF4-FFF2-40B4-BE49-F238E27FC236}">
                    <a16:creationId xmlns:a16="http://schemas.microsoft.com/office/drawing/2014/main" id="{F71C6EB9-D534-490D-95F4-1C0FE38D5215}"/>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109" name="Oval 108">
              <a:extLst>
                <a:ext uri="{FF2B5EF4-FFF2-40B4-BE49-F238E27FC236}">
                  <a16:creationId xmlns:a16="http://schemas.microsoft.com/office/drawing/2014/main" id="{BDFBAC76-768A-4886-D014-E5D7E89062DA}"/>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110" name="Straight Arrow Connector 109">
              <a:extLst>
                <a:ext uri="{FF2B5EF4-FFF2-40B4-BE49-F238E27FC236}">
                  <a16:creationId xmlns:a16="http://schemas.microsoft.com/office/drawing/2014/main" id="{6F6EDD14-9C96-7707-873D-A03327A65ABD}"/>
                </a:ext>
              </a:extLst>
            </p:cNvPr>
            <p:cNvCxnSpPr>
              <a:stCxn id="111"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6" name="Oval 105">
            <a:extLst>
              <a:ext uri="{FF2B5EF4-FFF2-40B4-BE49-F238E27FC236}">
                <a16:creationId xmlns:a16="http://schemas.microsoft.com/office/drawing/2014/main" id="{418909D1-436E-0769-E096-61A7148D5E01}"/>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07" name="TextBox 106">
            <a:extLst>
              <a:ext uri="{FF2B5EF4-FFF2-40B4-BE49-F238E27FC236}">
                <a16:creationId xmlns:a16="http://schemas.microsoft.com/office/drawing/2014/main" id="{94D1B9EE-7583-10D1-DB92-47217CB4F078}"/>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113" name="TextBox 112">
            <a:extLst>
              <a:ext uri="{FF2B5EF4-FFF2-40B4-BE49-F238E27FC236}">
                <a16:creationId xmlns:a16="http://schemas.microsoft.com/office/drawing/2014/main" id="{47370099-3A22-ABDA-3BEE-B57BD107084E}"/>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grpSp>
        <p:nvGrpSpPr>
          <p:cNvPr id="2136" name="Group 2135">
            <a:extLst>
              <a:ext uri="{FF2B5EF4-FFF2-40B4-BE49-F238E27FC236}">
                <a16:creationId xmlns:a16="http://schemas.microsoft.com/office/drawing/2014/main" id="{B462DB84-A440-6BF8-BE15-105A607542B4}"/>
              </a:ext>
            </a:extLst>
          </p:cNvPr>
          <p:cNvGrpSpPr/>
          <p:nvPr/>
        </p:nvGrpSpPr>
        <p:grpSpPr>
          <a:xfrm>
            <a:off x="7113137" y="191745"/>
            <a:ext cx="852263" cy="712807"/>
            <a:chOff x="5395036" y="4416542"/>
            <a:chExt cx="1741162" cy="1525103"/>
          </a:xfrm>
        </p:grpSpPr>
        <p:grpSp>
          <p:nvGrpSpPr>
            <p:cNvPr id="99" name="Group 98">
              <a:extLst>
                <a:ext uri="{FF2B5EF4-FFF2-40B4-BE49-F238E27FC236}">
                  <a16:creationId xmlns:a16="http://schemas.microsoft.com/office/drawing/2014/main" id="{4B91189D-7349-5710-B7A6-D924EF0D51AB}"/>
                </a:ext>
              </a:extLst>
            </p:cNvPr>
            <p:cNvGrpSpPr/>
            <p:nvPr/>
          </p:nvGrpSpPr>
          <p:grpSpPr>
            <a:xfrm>
              <a:off x="5395036" y="4416542"/>
              <a:ext cx="1512070" cy="1525103"/>
              <a:chOff x="5395036" y="4416542"/>
              <a:chExt cx="1512070" cy="1525103"/>
            </a:xfrm>
          </p:grpSpPr>
          <p:sp>
            <p:nvSpPr>
              <p:cNvPr id="101" name="Oval 100">
                <a:extLst>
                  <a:ext uri="{FF2B5EF4-FFF2-40B4-BE49-F238E27FC236}">
                    <a16:creationId xmlns:a16="http://schemas.microsoft.com/office/drawing/2014/main" id="{93145284-5262-69A0-688A-920066552D2D}"/>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2" name="Rectangle 101">
                <a:extLst>
                  <a:ext uri="{FF2B5EF4-FFF2-40B4-BE49-F238E27FC236}">
                    <a16:creationId xmlns:a16="http://schemas.microsoft.com/office/drawing/2014/main" id="{CB0961E9-A9CC-1F7A-8B92-A4BD5E71746A}"/>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00" name="Straight Arrow Connector 99">
              <a:extLst>
                <a:ext uri="{FF2B5EF4-FFF2-40B4-BE49-F238E27FC236}">
                  <a16:creationId xmlns:a16="http://schemas.microsoft.com/office/drawing/2014/main" id="{D99399E8-F20C-30EB-916E-357528628C25}"/>
                </a:ext>
              </a:extLst>
            </p:cNvPr>
            <p:cNvCxnSpPr>
              <a:stCxn id="101"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96" name="Oval 95">
            <a:extLst>
              <a:ext uri="{FF2B5EF4-FFF2-40B4-BE49-F238E27FC236}">
                <a16:creationId xmlns:a16="http://schemas.microsoft.com/office/drawing/2014/main" id="{17C7D011-CC8D-BB27-F5E2-783F44AAF74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97" name="TextBox 96">
            <a:extLst>
              <a:ext uri="{FF2B5EF4-FFF2-40B4-BE49-F238E27FC236}">
                <a16:creationId xmlns:a16="http://schemas.microsoft.com/office/drawing/2014/main" id="{92B9061E-1FEE-BFA5-4E3C-4C4DE2511A0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114" name="TextBox 113">
            <a:extLst>
              <a:ext uri="{FF2B5EF4-FFF2-40B4-BE49-F238E27FC236}">
                <a16:creationId xmlns:a16="http://schemas.microsoft.com/office/drawing/2014/main" id="{93BF6762-30CA-C230-1B42-9CCE8A80B727}"/>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2137" name="Rectangle: Rounded Corners 2136">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Rectangle: Rounded Corners 2137">
            <a:extLst>
              <a:ext uri="{FF2B5EF4-FFF2-40B4-BE49-F238E27FC236}">
                <a16:creationId xmlns:a16="http://schemas.microsoft.com/office/drawing/2014/main" id="{6EA68C01-4AC0-2CBE-02EC-3697FCEF83C9}"/>
              </a:ext>
            </a:extLst>
          </p:cNvPr>
          <p:cNvSpPr/>
          <p:nvPr/>
        </p:nvSpPr>
        <p:spPr>
          <a:xfrm>
            <a:off x="4848405" y="1172514"/>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9" name="Picture 4" descr="Excel, logo, logos icon - Free download on Iconfinder">
            <a:extLst>
              <a:ext uri="{FF2B5EF4-FFF2-40B4-BE49-F238E27FC236}">
                <a16:creationId xmlns:a16="http://schemas.microsoft.com/office/drawing/2014/main" id="{7264D8F7-B4E6-EF04-BDDA-3CC95C425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9309" y="1261025"/>
            <a:ext cx="206970" cy="206970"/>
          </a:xfrm>
          <a:prstGeom prst="rect">
            <a:avLst/>
          </a:prstGeom>
          <a:noFill/>
          <a:extLst>
            <a:ext uri="{909E8E84-426E-40DD-AFC4-6F175D3DCCD1}">
              <a14:hiddenFill xmlns:a14="http://schemas.microsoft.com/office/drawing/2010/main">
                <a:solidFill>
                  <a:srgbClr val="FFFFFF"/>
                </a:solidFill>
              </a14:hiddenFill>
            </a:ext>
          </a:extLst>
        </p:spPr>
      </p:pic>
      <p:sp>
        <p:nvSpPr>
          <p:cNvPr id="2140" name="Rectangle: Rounded Corners 2139">
            <a:extLst>
              <a:ext uri="{FF2B5EF4-FFF2-40B4-BE49-F238E27FC236}">
                <a16:creationId xmlns:a16="http://schemas.microsoft.com/office/drawing/2014/main" id="{6C6813A8-3C09-CAB0-AFA1-F64691BC1620}"/>
              </a:ext>
            </a:extLst>
          </p:cNvPr>
          <p:cNvSpPr/>
          <p:nvPr/>
        </p:nvSpPr>
        <p:spPr>
          <a:xfrm>
            <a:off x="7734891"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1" name="Picture 10" descr="Microsoft Teams Logo and symbol, meaning, history, PNG, brand">
            <a:extLst>
              <a:ext uri="{FF2B5EF4-FFF2-40B4-BE49-F238E27FC236}">
                <a16:creationId xmlns:a16="http://schemas.microsoft.com/office/drawing/2014/main" id="{D7C32BC2-61A3-EDF3-31A7-C049D90F36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352" r="15746"/>
          <a:stretch/>
        </p:blipFill>
        <p:spPr bwMode="auto">
          <a:xfrm>
            <a:off x="4998544" y="1646079"/>
            <a:ext cx="308499" cy="245131"/>
          </a:xfrm>
          <a:prstGeom prst="rect">
            <a:avLst/>
          </a:prstGeom>
          <a:noFill/>
          <a:extLst>
            <a:ext uri="{909E8E84-426E-40DD-AFC4-6F175D3DCCD1}">
              <a14:hiddenFill xmlns:a14="http://schemas.microsoft.com/office/drawing/2010/main">
                <a:solidFill>
                  <a:srgbClr val="FFFFFF"/>
                </a:solidFill>
              </a14:hiddenFill>
            </a:ext>
          </a:extLst>
        </p:spPr>
      </p:pic>
      <p:sp>
        <p:nvSpPr>
          <p:cNvPr id="2142" name="TextBox 2141">
            <a:extLst>
              <a:ext uri="{FF2B5EF4-FFF2-40B4-BE49-F238E27FC236}">
                <a16:creationId xmlns:a16="http://schemas.microsoft.com/office/drawing/2014/main" id="{7DFF283B-ECAC-3AED-7761-FB2A93C7C415}"/>
              </a:ext>
            </a:extLst>
          </p:cNvPr>
          <p:cNvSpPr txBox="1"/>
          <p:nvPr/>
        </p:nvSpPr>
        <p:spPr>
          <a:xfrm>
            <a:off x="5584980" y="1209421"/>
            <a:ext cx="2083268"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chemeClr val="accent1"/>
                </a:solidFill>
                <a:latin typeface="INTL Text Office Light"/>
                <a:ea typeface="Open Sans"/>
                <a:cs typeface="Open Sans"/>
              </a:rPr>
              <a:t>Killer Bee</a:t>
            </a:r>
            <a:endParaRPr lang="en-US" sz="1400" b="0" i="0" u="none" strike="noStrike" kern="0" cap="none" spc="0" normalizeH="0" baseline="0" noProof="0">
              <a:ln>
                <a:noFill/>
              </a:ln>
              <a:solidFill>
                <a:schemeClr val="accent1"/>
              </a:solidFill>
              <a:effectLst/>
              <a:uLnTx/>
              <a:uFillTx/>
              <a:latin typeface="INTL Text Office Light"/>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1"/>
                </a:solidFill>
                <a:effectLst/>
                <a:uLnTx/>
                <a:uFillTx/>
                <a:latin typeface="INTL Text Office Light"/>
                <a:ea typeface="Open Sans"/>
                <a:cs typeface="Open Sans"/>
              </a:rPr>
              <a:t>  </a:t>
            </a:r>
            <a:endParaRPr lang="en-US" sz="1400" b="0" i="0" u="none" strike="noStrike" kern="0" cap="none" spc="0" normalizeH="0" baseline="0" noProof="0">
              <a:ln>
                <a:noFill/>
              </a:ln>
              <a:solidFill>
                <a:schemeClr val="accent1"/>
              </a:solidFill>
              <a:effectLst/>
              <a:uLnTx/>
              <a:uFillTx/>
              <a:latin typeface="INTL Text Office Light"/>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1"/>
                </a:solidFill>
                <a:effectLst/>
                <a:uLnTx/>
                <a:uFillTx/>
                <a:latin typeface="INTL Text Office Light"/>
                <a:ea typeface="Open Sans"/>
                <a:cs typeface="Open Sans"/>
              </a:rPr>
              <a:t>MS Teams (repository)</a:t>
            </a:r>
            <a:endParaRPr lang="en-US" sz="1400" b="0" i="0" u="none" strike="noStrike" kern="0" cap="none" spc="0" normalizeH="0" baseline="0" noProof="0">
              <a:ln>
                <a:noFill/>
              </a:ln>
              <a:solidFill>
                <a:schemeClr val="accent1"/>
              </a:solidFill>
              <a:effectLst/>
              <a:uLnTx/>
              <a:uFillTx/>
              <a:latin typeface="INTL Text Office Light"/>
              <a:ea typeface="Open Sans"/>
              <a:cs typeface="Open Sans"/>
            </a:endParaRPr>
          </a:p>
        </p:txBody>
      </p:sp>
      <p:grpSp>
        <p:nvGrpSpPr>
          <p:cNvPr id="2143" name="Group 2142">
            <a:extLst>
              <a:ext uri="{FF2B5EF4-FFF2-40B4-BE49-F238E27FC236}">
                <a16:creationId xmlns:a16="http://schemas.microsoft.com/office/drawing/2014/main" id="{1A77DF82-8817-40EB-A6D8-FD7817DC7795}"/>
              </a:ext>
            </a:extLst>
          </p:cNvPr>
          <p:cNvGrpSpPr/>
          <p:nvPr/>
        </p:nvGrpSpPr>
        <p:grpSpPr>
          <a:xfrm>
            <a:off x="7936414" y="191745"/>
            <a:ext cx="852263" cy="712807"/>
            <a:chOff x="5395036" y="4416542"/>
            <a:chExt cx="1741162" cy="1525103"/>
          </a:xfrm>
        </p:grpSpPr>
        <p:grpSp>
          <p:nvGrpSpPr>
            <p:cNvPr id="98" name="Group 97">
              <a:extLst>
                <a:ext uri="{FF2B5EF4-FFF2-40B4-BE49-F238E27FC236}">
                  <a16:creationId xmlns:a16="http://schemas.microsoft.com/office/drawing/2014/main" id="{B18E1E85-F614-B841-DFB0-B9E13E632F9A}"/>
                </a:ext>
              </a:extLst>
            </p:cNvPr>
            <p:cNvGrpSpPr/>
            <p:nvPr/>
          </p:nvGrpSpPr>
          <p:grpSpPr>
            <a:xfrm>
              <a:off x="5395036" y="4416542"/>
              <a:ext cx="1512070" cy="1525103"/>
              <a:chOff x="5395036" y="4416542"/>
              <a:chExt cx="1512070" cy="1525103"/>
            </a:xfrm>
          </p:grpSpPr>
          <p:sp>
            <p:nvSpPr>
              <p:cNvPr id="105" name="Oval 104">
                <a:extLst>
                  <a:ext uri="{FF2B5EF4-FFF2-40B4-BE49-F238E27FC236}">
                    <a16:creationId xmlns:a16="http://schemas.microsoft.com/office/drawing/2014/main" id="{1BAECE99-1786-9837-F416-6188D2CF25FC}"/>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5" name="Rectangle 114">
                <a:extLst>
                  <a:ext uri="{FF2B5EF4-FFF2-40B4-BE49-F238E27FC236}">
                    <a16:creationId xmlns:a16="http://schemas.microsoft.com/office/drawing/2014/main" id="{72912FF7-3E30-2CBF-C2D0-2A195BED3AF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103" name="Straight Arrow Connector 102">
              <a:extLst>
                <a:ext uri="{FF2B5EF4-FFF2-40B4-BE49-F238E27FC236}">
                  <a16:creationId xmlns:a16="http://schemas.microsoft.com/office/drawing/2014/main" id="{6F1C42C2-B3BE-25C1-87D0-8B0CDE1CCCAA}"/>
                </a:ext>
              </a:extLst>
            </p:cNvPr>
            <p:cNvCxnSpPr>
              <a:stCxn id="105"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19" name="Oval 118">
            <a:extLst>
              <a:ext uri="{FF2B5EF4-FFF2-40B4-BE49-F238E27FC236}">
                <a16:creationId xmlns:a16="http://schemas.microsoft.com/office/drawing/2014/main" id="{4AFC2850-C9AB-EB8B-EE8C-357972C49B50}"/>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120" name="TextBox 119">
            <a:extLst>
              <a:ext uri="{FF2B5EF4-FFF2-40B4-BE49-F238E27FC236}">
                <a16:creationId xmlns:a16="http://schemas.microsoft.com/office/drawing/2014/main" id="{C7566C38-34EF-EEC2-F65D-62665F9F0F17}"/>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sp>
        <p:nvSpPr>
          <p:cNvPr id="121" name="TextBox 120">
            <a:extLst>
              <a:ext uri="{FF2B5EF4-FFF2-40B4-BE49-F238E27FC236}">
                <a16:creationId xmlns:a16="http://schemas.microsoft.com/office/drawing/2014/main" id="{B5135025-6BDA-BEC8-57F4-4C1C3C3C399E}"/>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122" name="TextBox 121">
            <a:extLst>
              <a:ext uri="{FF2B5EF4-FFF2-40B4-BE49-F238E27FC236}">
                <a16:creationId xmlns:a16="http://schemas.microsoft.com/office/drawing/2014/main" id="{86493AAA-0D25-6191-1F86-0E44F1386411}"/>
              </a:ext>
            </a:extLst>
          </p:cNvPr>
          <p:cNvSpPr txBox="1"/>
          <p:nvPr/>
        </p:nvSpPr>
        <p:spPr>
          <a:xfrm>
            <a:off x="359563" y="1595667"/>
            <a:ext cx="3027423"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latin typeface="INTL Text Office Light (Body)"/>
                <a:ea typeface="+mn-lt"/>
                <a:cs typeface="+mn-lt"/>
              </a:rPr>
              <a:t>What is the main communication channel for escalation events?</a:t>
            </a:r>
          </a:p>
          <a:p>
            <a:pPr marL="285750" indent="-285750">
              <a:buFont typeface="Wingdings" panose="05000000000000000000" pitchFamily="2" charset="2"/>
              <a:buChar char="Ø"/>
              <a:defRPr/>
            </a:pPr>
            <a:r>
              <a:rPr lang="en-US" sz="1200" b="1">
                <a:solidFill>
                  <a:srgbClr val="FF6600"/>
                </a:solidFill>
                <a:latin typeface="INTL Text Office Light (Body)"/>
                <a:ea typeface="+mn-lt"/>
                <a:cs typeface="+mn-lt"/>
              </a:rPr>
              <a:t>How to communicate escalation event statuses? </a:t>
            </a:r>
          </a:p>
          <a:p>
            <a:pPr marL="285750" indent="-285750">
              <a:buFont typeface="Wingdings" panose="05000000000000000000" pitchFamily="2" charset="2"/>
              <a:buChar char="Ø"/>
              <a:defRPr/>
            </a:pPr>
            <a:endParaRPr lang="en-US" sz="1200" b="1">
              <a:solidFill>
                <a:srgbClr val="0070C0"/>
              </a:solidFill>
              <a:latin typeface="INTL Text Office Light (Body)"/>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a:ln>
                <a:noFill/>
              </a:ln>
              <a:solidFill>
                <a:srgbClr val="333C42"/>
              </a:solidFill>
              <a:effectLst/>
              <a:uLnTx/>
              <a:uFillTx/>
              <a:latin typeface="INTL Text Office Light (Body)"/>
            </a:endParaRPr>
          </a:p>
        </p:txBody>
      </p:sp>
      <p:sp>
        <p:nvSpPr>
          <p:cNvPr id="123" name="Title 2">
            <a:extLst>
              <a:ext uri="{FF2B5EF4-FFF2-40B4-BE49-F238E27FC236}">
                <a16:creationId xmlns:a16="http://schemas.microsoft.com/office/drawing/2014/main" id="{8E522D7E-3774-D9A9-A3AA-27AABC473CF6}"/>
              </a:ext>
            </a:extLst>
          </p:cNvPr>
          <p:cNvSpPr>
            <a:spLocks noGrp="1"/>
          </p:cNvSpPr>
          <p:nvPr>
            <p:ph type="title"/>
          </p:nvPr>
        </p:nvSpPr>
        <p:spPr>
          <a:xfrm>
            <a:off x="240108" y="107593"/>
            <a:ext cx="6102988" cy="865082"/>
          </a:xfrm>
        </p:spPr>
        <p:txBody>
          <a:bodyPr vert="horz"/>
          <a:lstStyle/>
          <a:p>
            <a:r>
              <a:rPr lang="en-US" sz="1800" b="0" cap="all">
                <a:solidFill>
                  <a:schemeClr val="tx1"/>
                </a:solidFill>
                <a:latin typeface="INTL Headline Office" pitchFamily="2" charset="0"/>
                <a:ea typeface="INTL Headline Office" pitchFamily="2" charset="0"/>
                <a:cs typeface="INTL Headline Office" pitchFamily="2" charset="0"/>
              </a:rPr>
              <a:t>Level 3</a:t>
            </a:r>
            <a:br>
              <a:rPr lang="en-US" sz="1800" b="0" cap="all">
                <a:solidFill>
                  <a:schemeClr val="tx1"/>
                </a:solidFill>
                <a:latin typeface="INTL Headline Office" pitchFamily="2" charset="0"/>
                <a:ea typeface="INTL Headline Office" pitchFamily="2" charset="0"/>
                <a:cs typeface="INTL Headline Office" pitchFamily="2" charset="0"/>
              </a:rPr>
            </a:br>
            <a:r>
              <a:rPr lang="en-US" sz="1800" b="0" cap="all">
                <a:solidFill>
                  <a:schemeClr val="tx1"/>
                </a:solidFill>
                <a:latin typeface="INTL Headline Office" pitchFamily="2" charset="0"/>
                <a:ea typeface="INTL Headline Office" pitchFamily="2" charset="0"/>
                <a:cs typeface="INTL Headline Office" pitchFamily="2" charset="0"/>
              </a:rPr>
              <a:t>SCIS | </a:t>
            </a:r>
            <a:r>
              <a:rPr lang="en-US" sz="1800" b="0">
                <a:solidFill>
                  <a:schemeClr val="bg1">
                    <a:lumMod val="65000"/>
                  </a:schemeClr>
                </a:solidFill>
                <a:latin typeface="INTL Headline Office" pitchFamily="2" charset="0"/>
                <a:ea typeface="INTL Headline Office" pitchFamily="2" charset="0"/>
                <a:cs typeface="INTL Headline Office" pitchFamily="2" charset="0"/>
              </a:rPr>
              <a:t>Killer Bee Meeting Structure (cont.)</a:t>
            </a:r>
          </a:p>
        </p:txBody>
      </p:sp>
      <p:sp>
        <p:nvSpPr>
          <p:cNvPr id="124" name="Rectangle: Rounded Corners 123">
            <a:extLst>
              <a:ext uri="{FF2B5EF4-FFF2-40B4-BE49-F238E27FC236}">
                <a16:creationId xmlns:a16="http://schemas.microsoft.com/office/drawing/2014/main" id="{79F8DBA9-50BF-FD3A-5EC2-9FE3744C54CA}"/>
              </a:ext>
            </a:extLst>
          </p:cNvPr>
          <p:cNvSpPr/>
          <p:nvPr/>
        </p:nvSpPr>
        <p:spPr>
          <a:xfrm>
            <a:off x="688848" y="2754989"/>
            <a:ext cx="2806013" cy="966733"/>
          </a:xfrm>
          <a:prstGeom prst="roundRect">
            <a:avLst>
              <a:gd name="adj" fmla="val 457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5" name="TextBox 124">
            <a:extLst>
              <a:ext uri="{FF2B5EF4-FFF2-40B4-BE49-F238E27FC236}">
                <a16:creationId xmlns:a16="http://schemas.microsoft.com/office/drawing/2014/main" id="{07B2F82E-2B6B-A91E-1440-DD56B46ABC72}"/>
              </a:ext>
            </a:extLst>
          </p:cNvPr>
          <p:cNvSpPr txBox="1"/>
          <p:nvPr/>
        </p:nvSpPr>
        <p:spPr>
          <a:xfrm>
            <a:off x="729128" y="5417962"/>
            <a:ext cx="225404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3C42"/>
                </a:solidFill>
                <a:effectLst/>
                <a:uLnTx/>
                <a:uFillTx/>
                <a:latin typeface="INTL Headline"/>
              </a:rPr>
              <a:t>Escalation event status</a:t>
            </a:r>
          </a:p>
        </p:txBody>
      </p:sp>
      <p:sp>
        <p:nvSpPr>
          <p:cNvPr id="126" name="Oval 125">
            <a:extLst>
              <a:ext uri="{FF2B5EF4-FFF2-40B4-BE49-F238E27FC236}">
                <a16:creationId xmlns:a16="http://schemas.microsoft.com/office/drawing/2014/main" id="{9DF1DAD4-FF35-BA37-D37E-BA530C133DF5}"/>
              </a:ext>
            </a:extLst>
          </p:cNvPr>
          <p:cNvSpPr/>
          <p:nvPr/>
        </p:nvSpPr>
        <p:spPr>
          <a:xfrm>
            <a:off x="2666354" y="2861460"/>
            <a:ext cx="941416" cy="881015"/>
          </a:xfrm>
          <a:prstGeom prst="ellipse">
            <a:avLst/>
          </a:prstGeom>
          <a:solidFill>
            <a:schemeClr val="bg1"/>
          </a:solidFill>
          <a:ln w="28575">
            <a:solidFill>
              <a:srgbClr val="019ADD"/>
            </a:solidFill>
          </a:ln>
          <a:effectLst>
            <a:outerShdw blurRad="698500" dist="6985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333C42"/>
              </a:solidFill>
              <a:effectLst/>
              <a:uLnTx/>
              <a:uFillTx/>
              <a:latin typeface="Avenir Next LT Pro"/>
              <a:ea typeface="+mn-ea"/>
              <a:cs typeface="+mn-cs"/>
            </a:endParaRPr>
          </a:p>
        </p:txBody>
      </p:sp>
      <p:sp>
        <p:nvSpPr>
          <p:cNvPr id="127" name="TextBox 126">
            <a:extLst>
              <a:ext uri="{FF2B5EF4-FFF2-40B4-BE49-F238E27FC236}">
                <a16:creationId xmlns:a16="http://schemas.microsoft.com/office/drawing/2014/main" id="{39078B9B-BB5B-DFAD-8CB0-6F063DED40F6}"/>
              </a:ext>
            </a:extLst>
          </p:cNvPr>
          <p:cNvSpPr txBox="1"/>
          <p:nvPr/>
        </p:nvSpPr>
        <p:spPr>
          <a:xfrm>
            <a:off x="2753639" y="2915359"/>
            <a:ext cx="813192" cy="43088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0070C0"/>
                </a:solidFill>
                <a:effectLst/>
                <a:uLnTx/>
                <a:uFillTx/>
                <a:latin typeface="INTL Headline"/>
                <a:cs typeface="Segoe UI"/>
              </a:rPr>
              <a:t>Killer</a:t>
            </a:r>
            <a:endParaRPr lang="en-IN" sz="1100" b="1" i="0" u="none" strike="noStrike" kern="1200" cap="none" spc="0" normalizeH="0" baseline="0" noProof="0">
              <a:ln>
                <a:noFill/>
              </a:ln>
              <a:solidFill>
                <a:srgbClr val="0070C0"/>
              </a:solidFill>
              <a:effectLst/>
              <a:uLnTx/>
              <a:uFillTx/>
              <a:latin typeface="INTL Headline"/>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0070C0"/>
                </a:solidFill>
                <a:effectLst/>
                <a:uLnTx/>
                <a:uFillTx/>
                <a:latin typeface="INTL Headline"/>
                <a:cs typeface="Segoe UI"/>
              </a:rPr>
              <a:t>Bee</a:t>
            </a:r>
            <a:endParaRPr lang="en-IN" sz="1100" b="1" i="0" u="none" strike="noStrike" kern="1200" cap="none" spc="0" normalizeH="0" baseline="0" noProof="0">
              <a:ln>
                <a:noFill/>
              </a:ln>
              <a:solidFill>
                <a:srgbClr val="0070C0"/>
              </a:solidFill>
              <a:effectLst/>
              <a:uLnTx/>
              <a:uFillTx/>
              <a:latin typeface="INTL Headline"/>
              <a:cs typeface="Segoe UI"/>
            </a:endParaRPr>
          </a:p>
        </p:txBody>
      </p:sp>
      <p:pic>
        <p:nvPicPr>
          <p:cNvPr id="2144" name="Picture 2143">
            <a:hlinkClick r:id="" action="ppaction://noaction"/>
            <a:extLst>
              <a:ext uri="{FF2B5EF4-FFF2-40B4-BE49-F238E27FC236}">
                <a16:creationId xmlns:a16="http://schemas.microsoft.com/office/drawing/2014/main" id="{C025C950-10EC-139C-117E-0C0319E4509C}"/>
              </a:ext>
            </a:extLst>
          </p:cNvPr>
          <p:cNvPicPr>
            <a:picLocks noChangeAspect="1"/>
          </p:cNvPicPr>
          <p:nvPr/>
        </p:nvPicPr>
        <p:blipFill>
          <a:blip r:embed="rId8">
            <a:duotone>
              <a:schemeClr val="accent1">
                <a:shade val="45000"/>
                <a:satMod val="135000"/>
              </a:schemeClr>
              <a:prstClr val="white"/>
            </a:duotone>
          </a:blip>
          <a:stretch>
            <a:fillRect/>
          </a:stretch>
        </p:blipFill>
        <p:spPr>
          <a:xfrm>
            <a:off x="2992102" y="3307657"/>
            <a:ext cx="272677" cy="251835"/>
          </a:xfrm>
          <a:prstGeom prst="rect">
            <a:avLst/>
          </a:prstGeom>
        </p:spPr>
      </p:pic>
      <p:sp>
        <p:nvSpPr>
          <p:cNvPr id="2145" name="TextBox 2144">
            <a:extLst>
              <a:ext uri="{FF2B5EF4-FFF2-40B4-BE49-F238E27FC236}">
                <a16:creationId xmlns:a16="http://schemas.microsoft.com/office/drawing/2014/main" id="{F26C7D96-600F-3C38-25B9-CF849E73FCD9}"/>
              </a:ext>
            </a:extLst>
          </p:cNvPr>
          <p:cNvSpPr txBox="1"/>
          <p:nvPr/>
        </p:nvSpPr>
        <p:spPr>
          <a:xfrm>
            <a:off x="1225228" y="2984610"/>
            <a:ext cx="1355055"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INTL Headline"/>
              </a:rPr>
              <a:t>TOP </a:t>
            </a:r>
            <a:r>
              <a:rPr lang="en-US" sz="1400" b="1">
                <a:solidFill>
                  <a:srgbClr val="FFFFFF"/>
                </a:solidFill>
                <a:latin typeface="INTL Headline"/>
              </a:rPr>
              <a:t>ISSUES</a:t>
            </a:r>
            <a:endParaRPr kumimoji="0" lang="en-US" sz="1400" b="1" i="0" u="none" strike="noStrike" kern="1200" cap="none" spc="0" normalizeH="0" baseline="0" noProof="0">
              <a:ln>
                <a:noFill/>
              </a:ln>
              <a:solidFill>
                <a:srgbClr val="FFFFFF"/>
              </a:solidFill>
              <a:effectLst/>
              <a:uLnTx/>
              <a:uFillTx/>
              <a:latin typeface="INTL Headline"/>
            </a:endParaRPr>
          </a:p>
        </p:txBody>
      </p:sp>
      <p:pic>
        <p:nvPicPr>
          <p:cNvPr id="2146" name="Picture 2145">
            <a:extLst>
              <a:ext uri="{FF2B5EF4-FFF2-40B4-BE49-F238E27FC236}">
                <a16:creationId xmlns:a16="http://schemas.microsoft.com/office/drawing/2014/main" id="{EEE3E620-5C68-C95A-47BF-77B9A30321FC}"/>
              </a:ext>
            </a:extLst>
          </p:cNvPr>
          <p:cNvPicPr>
            <a:picLocks noChangeAspect="1"/>
          </p:cNvPicPr>
          <p:nvPr/>
        </p:nvPicPr>
        <p:blipFill>
          <a:blip r:embed="rId9"/>
          <a:stretch>
            <a:fillRect/>
          </a:stretch>
        </p:blipFill>
        <p:spPr>
          <a:xfrm>
            <a:off x="240107" y="3527865"/>
            <a:ext cx="3401662" cy="1848672"/>
          </a:xfrm>
          <a:prstGeom prst="rect">
            <a:avLst/>
          </a:prstGeom>
        </p:spPr>
      </p:pic>
      <p:sp>
        <p:nvSpPr>
          <p:cNvPr id="2147" name="Rectangle: Rounded Corners 2146">
            <a:extLst>
              <a:ext uri="{FF2B5EF4-FFF2-40B4-BE49-F238E27FC236}">
                <a16:creationId xmlns:a16="http://schemas.microsoft.com/office/drawing/2014/main" id="{328EA221-921C-66FC-A8E5-33D7683DCAEB}"/>
              </a:ext>
            </a:extLst>
          </p:cNvPr>
          <p:cNvSpPr/>
          <p:nvPr/>
        </p:nvSpPr>
        <p:spPr>
          <a:xfrm>
            <a:off x="4871923" y="2227693"/>
            <a:ext cx="6911020" cy="4173473"/>
          </a:xfrm>
          <a:prstGeom prst="roundRect">
            <a:avLst>
              <a:gd name="adj" fmla="val 2521"/>
            </a:avLst>
          </a:prstGeom>
          <a:solidFill>
            <a:srgbClr val="FFFFFF"/>
          </a:solidFill>
          <a:ln w="63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48" name="Rectangle: Rounded Corners 2147">
            <a:extLst>
              <a:ext uri="{FF2B5EF4-FFF2-40B4-BE49-F238E27FC236}">
                <a16:creationId xmlns:a16="http://schemas.microsoft.com/office/drawing/2014/main" id="{8645CCBE-2B7A-74D2-AFDE-278B58FC5CF9}"/>
              </a:ext>
            </a:extLst>
          </p:cNvPr>
          <p:cNvSpPr/>
          <p:nvPr/>
        </p:nvSpPr>
        <p:spPr>
          <a:xfrm>
            <a:off x="5348461" y="5462631"/>
            <a:ext cx="6248432" cy="828714"/>
          </a:xfrm>
          <a:prstGeom prst="roundRect">
            <a:avLst/>
          </a:prstGeom>
          <a:solidFill>
            <a:srgbClr val="C7C7C7"/>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marL="500057" marR="0" lvl="1" indent="-285750" algn="l" defTabSz="685783" rtl="0" eaLnBrk="1" fontAlgn="auto" latinLnBrk="0" hangingPunct="1">
              <a:lnSpc>
                <a:spcPct val="90000"/>
              </a:lnSpc>
              <a:spcBef>
                <a:spcPts val="375"/>
              </a:spcBef>
              <a:spcAft>
                <a:spcPts val="0"/>
              </a:spcAft>
              <a:buClr>
                <a:srgbClr val="757575"/>
              </a:buClr>
              <a:buSzTx/>
              <a:buFont typeface="Arial" panose="020B0604020202020204" pitchFamily="34" charset="0"/>
              <a:buChar char="•"/>
              <a:tabLst/>
              <a:defRPr/>
            </a:pPr>
            <a:endParaRPr kumimoji="0" lang="en-US" sz="1200" b="0" i="0" u="none" strike="noStrike" kern="1200" cap="none" spc="0" normalizeH="0" baseline="0" noProof="0">
              <a:ln>
                <a:noFill/>
              </a:ln>
              <a:solidFill>
                <a:srgbClr val="00355E"/>
              </a:solidFill>
              <a:effectLst/>
              <a:uLnTx/>
              <a:uFillTx/>
              <a:latin typeface="Avenir Next LT Pro"/>
              <a:ea typeface="+mn-ea"/>
              <a:cs typeface="+mn-cs"/>
            </a:endParaRPr>
          </a:p>
        </p:txBody>
      </p:sp>
      <p:sp>
        <p:nvSpPr>
          <p:cNvPr id="2149" name="TextBox 2148">
            <a:extLst>
              <a:ext uri="{FF2B5EF4-FFF2-40B4-BE49-F238E27FC236}">
                <a16:creationId xmlns:a16="http://schemas.microsoft.com/office/drawing/2014/main" id="{AFDF87CD-F9FA-CCD2-F43A-DA8FD3047211}"/>
              </a:ext>
            </a:extLst>
          </p:cNvPr>
          <p:cNvSpPr txBox="1"/>
          <p:nvPr/>
        </p:nvSpPr>
        <p:spPr>
          <a:xfrm>
            <a:off x="5506185" y="4001315"/>
            <a:ext cx="122955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Avenir Next LT Pro"/>
                <a:ea typeface="+mn-ea"/>
                <a:cs typeface="Segoe UI" panose="020B0502040204020203" pitchFamily="34" charset="0"/>
              </a:rPr>
              <a:t>SCIS update</a:t>
            </a:r>
          </a:p>
        </p:txBody>
      </p:sp>
      <p:sp>
        <p:nvSpPr>
          <p:cNvPr id="2150" name="TextBox 2149">
            <a:extLst>
              <a:ext uri="{FF2B5EF4-FFF2-40B4-BE49-F238E27FC236}">
                <a16:creationId xmlns:a16="http://schemas.microsoft.com/office/drawing/2014/main" id="{964BC7DD-655A-822D-BE58-5331F98A9556}"/>
              </a:ext>
            </a:extLst>
          </p:cNvPr>
          <p:cNvSpPr txBox="1"/>
          <p:nvPr/>
        </p:nvSpPr>
        <p:spPr>
          <a:xfrm>
            <a:off x="5496607" y="4503208"/>
            <a:ext cx="1248715" cy="30777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Avenir Next LT Pro"/>
                <a:ea typeface="+mn-ea"/>
                <a:cs typeface="Segoe UI" panose="020B0502040204020203" pitchFamily="34" charset="0"/>
              </a:rPr>
              <a:t>PCC update</a:t>
            </a:r>
          </a:p>
        </p:txBody>
      </p:sp>
      <p:grpSp>
        <p:nvGrpSpPr>
          <p:cNvPr id="2151" name="Group 2150">
            <a:extLst>
              <a:ext uri="{FF2B5EF4-FFF2-40B4-BE49-F238E27FC236}">
                <a16:creationId xmlns:a16="http://schemas.microsoft.com/office/drawing/2014/main" id="{871A3156-2FA4-53F5-FD74-1CBA94918AC9}"/>
              </a:ext>
            </a:extLst>
          </p:cNvPr>
          <p:cNvGrpSpPr/>
          <p:nvPr/>
        </p:nvGrpSpPr>
        <p:grpSpPr>
          <a:xfrm>
            <a:off x="10072796" y="3779005"/>
            <a:ext cx="1297710" cy="1278044"/>
            <a:chOff x="1039459" y="1789043"/>
            <a:chExt cx="3271784" cy="3279913"/>
          </a:xfrm>
          <a:gradFill>
            <a:gsLst>
              <a:gs pos="4000">
                <a:schemeClr val="accent5"/>
              </a:gs>
              <a:gs pos="100000">
                <a:schemeClr val="accent4"/>
              </a:gs>
            </a:gsLst>
            <a:lin ang="16200000" scaled="1"/>
          </a:gradFill>
          <a:effectLst>
            <a:outerShdw blurRad="698500" dist="698500" dir="10800000" algn="r" rotWithShape="0">
              <a:prstClr val="black">
                <a:alpha val="15000"/>
              </a:prstClr>
            </a:outerShdw>
          </a:effectLst>
        </p:grpSpPr>
        <p:sp>
          <p:nvSpPr>
            <p:cNvPr id="2152" name="Freeform: Shape 2151">
              <a:extLst>
                <a:ext uri="{FF2B5EF4-FFF2-40B4-BE49-F238E27FC236}">
                  <a16:creationId xmlns:a16="http://schemas.microsoft.com/office/drawing/2014/main" id="{F127A478-254B-2DAE-601A-EE8DE84770EE}"/>
                </a:ext>
              </a:extLst>
            </p:cNvPr>
            <p:cNvSpPr/>
            <p:nvPr/>
          </p:nvSpPr>
          <p:spPr>
            <a:xfrm>
              <a:off x="1039459" y="1789043"/>
              <a:ext cx="3271784" cy="1559449"/>
            </a:xfrm>
            <a:custGeom>
              <a:avLst/>
              <a:gdLst>
                <a:gd name="connsiteX0" fmla="*/ 1635892 w 3271784"/>
                <a:gd name="connsiteY0" fmla="*/ 0 h 1559449"/>
                <a:gd name="connsiteX1" fmla="*/ 3267382 w 3271784"/>
                <a:gd name="connsiteY1" fmla="*/ 1472281 h 1559449"/>
                <a:gd name="connsiteX2" fmla="*/ 3271784 w 3271784"/>
                <a:gd name="connsiteY2" fmla="*/ 1559449 h 1559449"/>
                <a:gd name="connsiteX3" fmla="*/ 0 w 3271784"/>
                <a:gd name="connsiteY3" fmla="*/ 1559449 h 1559449"/>
                <a:gd name="connsiteX4" fmla="*/ 4402 w 3271784"/>
                <a:gd name="connsiteY4" fmla="*/ 1472281 h 1559449"/>
                <a:gd name="connsiteX5" fmla="*/ 1635892 w 3271784"/>
                <a:gd name="connsiteY5" fmla="*/ 0 h 155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1784" h="1559449">
                  <a:moveTo>
                    <a:pt x="1635892" y="0"/>
                  </a:moveTo>
                  <a:cubicBezTo>
                    <a:pt x="2485007" y="0"/>
                    <a:pt x="3183400" y="645323"/>
                    <a:pt x="3267382" y="1472281"/>
                  </a:cubicBezTo>
                  <a:lnTo>
                    <a:pt x="3271784" y="1559449"/>
                  </a:lnTo>
                  <a:lnTo>
                    <a:pt x="0" y="1559449"/>
                  </a:lnTo>
                  <a:lnTo>
                    <a:pt x="4402" y="1472281"/>
                  </a:lnTo>
                  <a:cubicBezTo>
                    <a:pt x="88384" y="645323"/>
                    <a:pt x="786777" y="0"/>
                    <a:pt x="16358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Segoe UI" panose="020B0502040204020203" pitchFamily="34" charset="0"/>
              </a:endParaRPr>
            </a:p>
          </p:txBody>
        </p:sp>
        <p:sp>
          <p:nvSpPr>
            <p:cNvPr id="2153" name="Freeform: Shape 2152">
              <a:extLst>
                <a:ext uri="{FF2B5EF4-FFF2-40B4-BE49-F238E27FC236}">
                  <a16:creationId xmlns:a16="http://schemas.microsoft.com/office/drawing/2014/main" id="{82293F77-8916-8A95-F237-DB61A08E3950}"/>
                </a:ext>
              </a:extLst>
            </p:cNvPr>
            <p:cNvSpPr/>
            <p:nvPr/>
          </p:nvSpPr>
          <p:spPr>
            <a:xfrm>
              <a:off x="1039459" y="3509508"/>
              <a:ext cx="3271784" cy="1559448"/>
            </a:xfrm>
            <a:custGeom>
              <a:avLst/>
              <a:gdLst>
                <a:gd name="connsiteX0" fmla="*/ 0 w 3271784"/>
                <a:gd name="connsiteY0" fmla="*/ 0 h 1559448"/>
                <a:gd name="connsiteX1" fmla="*/ 3271784 w 3271784"/>
                <a:gd name="connsiteY1" fmla="*/ 0 h 1559448"/>
                <a:gd name="connsiteX2" fmla="*/ 3267382 w 3271784"/>
                <a:gd name="connsiteY2" fmla="*/ 87167 h 1559448"/>
                <a:gd name="connsiteX3" fmla="*/ 1635892 w 3271784"/>
                <a:gd name="connsiteY3" fmla="*/ 1559448 h 1559448"/>
                <a:gd name="connsiteX4" fmla="*/ 4402 w 3271784"/>
                <a:gd name="connsiteY4" fmla="*/ 87167 h 1559448"/>
                <a:gd name="connsiteX5" fmla="*/ 0 w 3271784"/>
                <a:gd name="connsiteY5" fmla="*/ 0 h 155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1784" h="1559448">
                  <a:moveTo>
                    <a:pt x="0" y="0"/>
                  </a:moveTo>
                  <a:lnTo>
                    <a:pt x="3271784" y="0"/>
                  </a:lnTo>
                  <a:lnTo>
                    <a:pt x="3267382" y="87167"/>
                  </a:lnTo>
                  <a:cubicBezTo>
                    <a:pt x="3183400" y="914125"/>
                    <a:pt x="2485007" y="1559448"/>
                    <a:pt x="1635892" y="1559448"/>
                  </a:cubicBezTo>
                  <a:cubicBezTo>
                    <a:pt x="786777" y="1559448"/>
                    <a:pt x="88384" y="914125"/>
                    <a:pt x="4402" y="8716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Segoe UI" panose="020B0502040204020203" pitchFamily="34" charset="0"/>
              </a:endParaRPr>
            </a:p>
          </p:txBody>
        </p:sp>
        <p:sp>
          <p:nvSpPr>
            <p:cNvPr id="2154" name="TextBox 2153">
              <a:extLst>
                <a:ext uri="{FF2B5EF4-FFF2-40B4-BE49-F238E27FC236}">
                  <a16:creationId xmlns:a16="http://schemas.microsoft.com/office/drawing/2014/main" id="{F6A3A714-00ED-6E99-C2F3-1B169CDA498C}"/>
                </a:ext>
              </a:extLst>
            </p:cNvPr>
            <p:cNvSpPr txBox="1"/>
            <p:nvPr/>
          </p:nvSpPr>
          <p:spPr>
            <a:xfrm>
              <a:off x="1583941" y="1806666"/>
              <a:ext cx="2182820" cy="1342768"/>
            </a:xfrm>
            <a:prstGeom prst="rect">
              <a:avLst/>
            </a:prstGeom>
            <a:noFill/>
          </p:spPr>
          <p:txBody>
            <a:bodyPr wrap="square" lIns="91440" tIns="45720" rIns="91440" bIns="4572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INTL Text Office Light"/>
                  <a:cs typeface="Segoe UI"/>
                </a:rPr>
                <a:t>SCIS update</a:t>
              </a:r>
              <a:endParaRPr lang="en-IN" sz="1400" b="0" i="0" u="none" strike="noStrike" kern="1200" cap="none" spc="0" normalizeH="0" baseline="0" noProof="0">
                <a:ln>
                  <a:noFill/>
                </a:ln>
                <a:solidFill>
                  <a:srgbClr val="FFFFFF"/>
                </a:solidFill>
                <a:effectLst/>
                <a:uLnTx/>
                <a:uFillTx/>
                <a:latin typeface="INTL Text Office Light"/>
                <a:cs typeface="Segoe UI"/>
              </a:endParaRPr>
            </a:p>
          </p:txBody>
        </p:sp>
        <p:sp>
          <p:nvSpPr>
            <p:cNvPr id="2155" name="TextBox 2154">
              <a:extLst>
                <a:ext uri="{FF2B5EF4-FFF2-40B4-BE49-F238E27FC236}">
                  <a16:creationId xmlns:a16="http://schemas.microsoft.com/office/drawing/2014/main" id="{D6B2D8D9-86BD-8BBD-065A-D805FA0F84C3}"/>
                </a:ext>
              </a:extLst>
            </p:cNvPr>
            <p:cNvSpPr txBox="1"/>
            <p:nvPr/>
          </p:nvSpPr>
          <p:spPr>
            <a:xfrm>
              <a:off x="1568815" y="3647602"/>
              <a:ext cx="2213077" cy="1342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INTL Text Office Light"/>
                  <a:cs typeface="Segoe UI"/>
                </a:rPr>
                <a:t>PCC update</a:t>
              </a:r>
              <a:endParaRPr lang="en-IN" sz="1400" b="0" i="0" u="none" strike="noStrike" kern="1200" cap="none" spc="0" normalizeH="0" baseline="0" noProof="0">
                <a:ln>
                  <a:noFill/>
                </a:ln>
                <a:solidFill>
                  <a:srgbClr val="FFFFFF"/>
                </a:solidFill>
                <a:effectLst/>
                <a:uLnTx/>
                <a:uFillTx/>
                <a:latin typeface="INTL Text Office Light"/>
                <a:cs typeface="Segoe UI"/>
              </a:endParaRPr>
            </a:p>
          </p:txBody>
        </p:sp>
      </p:grpSp>
      <p:sp>
        <p:nvSpPr>
          <p:cNvPr id="2156" name="Oval 2155">
            <a:extLst>
              <a:ext uri="{FF2B5EF4-FFF2-40B4-BE49-F238E27FC236}">
                <a16:creationId xmlns:a16="http://schemas.microsoft.com/office/drawing/2014/main" id="{E5613368-6656-1671-8121-64DA26A6E139}"/>
              </a:ext>
            </a:extLst>
          </p:cNvPr>
          <p:cNvSpPr/>
          <p:nvPr/>
        </p:nvSpPr>
        <p:spPr>
          <a:xfrm>
            <a:off x="7191060" y="3330097"/>
            <a:ext cx="2431011" cy="21620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57" name="TextBox 2156">
            <a:extLst>
              <a:ext uri="{FF2B5EF4-FFF2-40B4-BE49-F238E27FC236}">
                <a16:creationId xmlns:a16="http://schemas.microsoft.com/office/drawing/2014/main" id="{05294360-1429-5CA8-4434-5CEFBBAE8FF6}"/>
              </a:ext>
            </a:extLst>
          </p:cNvPr>
          <p:cNvSpPr txBox="1"/>
          <p:nvPr/>
        </p:nvSpPr>
        <p:spPr>
          <a:xfrm>
            <a:off x="7564477" y="3506472"/>
            <a:ext cx="1713661" cy="1240785"/>
          </a:xfrm>
          <a:prstGeom prst="rect">
            <a:avLst/>
          </a:prstGeom>
          <a:noFill/>
        </p:spPr>
        <p:txBody>
          <a:bodyPr wrap="square" rtlCol="0" anchor="b">
            <a:prstTxWarp prst="textArchUp">
              <a:avLst>
                <a:gd name="adj" fmla="val 12336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333C42">
                    <a:lumMod val="75000"/>
                    <a:lumOff val="25000"/>
                  </a:srgbClr>
                </a:solidFill>
                <a:effectLst/>
                <a:uLnTx/>
                <a:uFillTx/>
                <a:latin typeface="Avenir Next LT Pro"/>
                <a:ea typeface="+mn-ea"/>
                <a:cs typeface="Segoe UI" panose="020B0502040204020203" pitchFamily="34" charset="0"/>
              </a:rPr>
              <a:t>Escalation &amp; comm updates </a:t>
            </a:r>
          </a:p>
        </p:txBody>
      </p:sp>
      <p:sp>
        <p:nvSpPr>
          <p:cNvPr id="2158" name="TextBox 2157">
            <a:extLst>
              <a:ext uri="{FF2B5EF4-FFF2-40B4-BE49-F238E27FC236}">
                <a16:creationId xmlns:a16="http://schemas.microsoft.com/office/drawing/2014/main" id="{675B577D-5706-A12D-B653-873BA6C571B1}"/>
              </a:ext>
            </a:extLst>
          </p:cNvPr>
          <p:cNvSpPr txBox="1"/>
          <p:nvPr/>
        </p:nvSpPr>
        <p:spPr>
          <a:xfrm rot="16200000">
            <a:off x="7246520" y="3687255"/>
            <a:ext cx="1527045" cy="1390402"/>
          </a:xfrm>
          <a:prstGeom prst="rect">
            <a:avLst/>
          </a:prstGeom>
          <a:noFill/>
        </p:spPr>
        <p:txBody>
          <a:bodyPr wrap="square" rtlCol="0" anchor="b">
            <a:prstTxWarp prst="textArchUp">
              <a:avLst>
                <a:gd name="adj" fmla="val 12336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333C42">
                    <a:lumMod val="75000"/>
                    <a:lumOff val="25000"/>
                  </a:srgbClr>
                </a:solidFill>
                <a:effectLst/>
                <a:uLnTx/>
                <a:uFillTx/>
                <a:latin typeface="Avenir Next LT Pro"/>
                <a:ea typeface="+mn-ea"/>
                <a:cs typeface="Segoe UI" panose="020B0502040204020203" pitchFamily="34" charset="0"/>
              </a:rPr>
              <a:t>Feedback</a:t>
            </a:r>
          </a:p>
        </p:txBody>
      </p:sp>
      <p:sp>
        <p:nvSpPr>
          <p:cNvPr id="2159" name="TextBox 2158">
            <a:extLst>
              <a:ext uri="{FF2B5EF4-FFF2-40B4-BE49-F238E27FC236}">
                <a16:creationId xmlns:a16="http://schemas.microsoft.com/office/drawing/2014/main" id="{5C69E06C-F58C-E6F5-EB94-4F52A3FC024C}"/>
              </a:ext>
            </a:extLst>
          </p:cNvPr>
          <p:cNvSpPr txBox="1"/>
          <p:nvPr/>
        </p:nvSpPr>
        <p:spPr>
          <a:xfrm rot="16200000">
            <a:off x="8049013" y="3646975"/>
            <a:ext cx="1527045" cy="1390402"/>
          </a:xfrm>
          <a:prstGeom prst="rect">
            <a:avLst/>
          </a:prstGeom>
          <a:noFill/>
        </p:spPr>
        <p:txBody>
          <a:bodyPr wrap="square" rtlCol="0" anchor="b">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333C42">
                    <a:lumMod val="75000"/>
                    <a:lumOff val="25000"/>
                  </a:srgbClr>
                </a:solidFill>
                <a:effectLst/>
                <a:uLnTx/>
                <a:uFillTx/>
                <a:latin typeface="Avenir Next LT Pro"/>
                <a:ea typeface="+mn-ea"/>
                <a:cs typeface="Segoe UI" panose="020B0502040204020203" pitchFamily="34" charset="0"/>
              </a:rPr>
              <a:t>Feedback</a:t>
            </a:r>
          </a:p>
        </p:txBody>
      </p:sp>
      <p:grpSp>
        <p:nvGrpSpPr>
          <p:cNvPr id="2160" name="Group 2159">
            <a:extLst>
              <a:ext uri="{FF2B5EF4-FFF2-40B4-BE49-F238E27FC236}">
                <a16:creationId xmlns:a16="http://schemas.microsoft.com/office/drawing/2014/main" id="{83905737-7D5B-0C96-3361-32CCCD2EC44C}"/>
              </a:ext>
            </a:extLst>
          </p:cNvPr>
          <p:cNvGrpSpPr/>
          <p:nvPr/>
        </p:nvGrpSpPr>
        <p:grpSpPr>
          <a:xfrm rot="5400000">
            <a:off x="8321228" y="3575886"/>
            <a:ext cx="170673" cy="1670461"/>
            <a:chOff x="5882714" y="2221982"/>
            <a:chExt cx="307806" cy="2330908"/>
          </a:xfrm>
          <a:solidFill>
            <a:schemeClr val="bg1">
              <a:lumMod val="75000"/>
            </a:schemeClr>
          </a:solidFill>
        </p:grpSpPr>
        <p:grpSp>
          <p:nvGrpSpPr>
            <p:cNvPr id="2161" name="Group 2160">
              <a:extLst>
                <a:ext uri="{FF2B5EF4-FFF2-40B4-BE49-F238E27FC236}">
                  <a16:creationId xmlns:a16="http://schemas.microsoft.com/office/drawing/2014/main" id="{F4EC732B-4DDC-3E24-8021-F7495AEACCC5}"/>
                </a:ext>
              </a:extLst>
            </p:cNvPr>
            <p:cNvGrpSpPr/>
            <p:nvPr/>
          </p:nvGrpSpPr>
          <p:grpSpPr>
            <a:xfrm>
              <a:off x="5882714" y="2221982"/>
              <a:ext cx="307806" cy="904042"/>
              <a:chOff x="10595613" y="1902180"/>
              <a:chExt cx="307806" cy="904042"/>
            </a:xfrm>
            <a:grpFill/>
          </p:grpSpPr>
          <p:sp>
            <p:nvSpPr>
              <p:cNvPr id="2165" name="Isosceles Triangle 2164">
                <a:extLst>
                  <a:ext uri="{FF2B5EF4-FFF2-40B4-BE49-F238E27FC236}">
                    <a16:creationId xmlns:a16="http://schemas.microsoft.com/office/drawing/2014/main" id="{7154C506-F0D0-1C25-64C6-65A2C0BC3862}"/>
                  </a:ext>
                </a:extLst>
              </p:cNvPr>
              <p:cNvSpPr/>
              <p:nvPr/>
            </p:nvSpPr>
            <p:spPr>
              <a:xfrm rot="10800000">
                <a:off x="10669297" y="2079714"/>
                <a:ext cx="160438" cy="7265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66" name="Isosceles Triangle 2165">
                <a:extLst>
                  <a:ext uri="{FF2B5EF4-FFF2-40B4-BE49-F238E27FC236}">
                    <a16:creationId xmlns:a16="http://schemas.microsoft.com/office/drawing/2014/main" id="{6D661081-CFF7-0862-C761-71DD829EACC4}"/>
                  </a:ext>
                </a:extLst>
              </p:cNvPr>
              <p:cNvSpPr/>
              <p:nvPr/>
            </p:nvSpPr>
            <p:spPr>
              <a:xfrm>
                <a:off x="10595613" y="1902180"/>
                <a:ext cx="307806" cy="2653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2162" name="Group 2161">
              <a:extLst>
                <a:ext uri="{FF2B5EF4-FFF2-40B4-BE49-F238E27FC236}">
                  <a16:creationId xmlns:a16="http://schemas.microsoft.com/office/drawing/2014/main" id="{2EDA815A-1BF8-BDBF-9C69-1B8EA7302020}"/>
                </a:ext>
              </a:extLst>
            </p:cNvPr>
            <p:cNvGrpSpPr/>
            <p:nvPr/>
          </p:nvGrpSpPr>
          <p:grpSpPr>
            <a:xfrm flipV="1">
              <a:off x="5882714" y="3648848"/>
              <a:ext cx="307806" cy="904042"/>
              <a:chOff x="10595613" y="1902180"/>
              <a:chExt cx="307806" cy="904042"/>
            </a:xfrm>
            <a:grpFill/>
          </p:grpSpPr>
          <p:sp>
            <p:nvSpPr>
              <p:cNvPr id="2163" name="Isosceles Triangle 2162">
                <a:extLst>
                  <a:ext uri="{FF2B5EF4-FFF2-40B4-BE49-F238E27FC236}">
                    <a16:creationId xmlns:a16="http://schemas.microsoft.com/office/drawing/2014/main" id="{F9556EA4-D66D-057E-FF49-71DDB5AB355A}"/>
                  </a:ext>
                </a:extLst>
              </p:cNvPr>
              <p:cNvSpPr/>
              <p:nvPr/>
            </p:nvSpPr>
            <p:spPr>
              <a:xfrm rot="10800000">
                <a:off x="10669297" y="2079714"/>
                <a:ext cx="160438" cy="7265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64" name="Isosceles Triangle 2163">
                <a:extLst>
                  <a:ext uri="{FF2B5EF4-FFF2-40B4-BE49-F238E27FC236}">
                    <a16:creationId xmlns:a16="http://schemas.microsoft.com/office/drawing/2014/main" id="{C72DB6D5-2299-FAE7-44FF-19AE4CC1659A}"/>
                  </a:ext>
                </a:extLst>
              </p:cNvPr>
              <p:cNvSpPr/>
              <p:nvPr/>
            </p:nvSpPr>
            <p:spPr>
              <a:xfrm>
                <a:off x="10595613" y="1902180"/>
                <a:ext cx="307806" cy="2653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grpSp>
      </p:grpSp>
      <p:sp>
        <p:nvSpPr>
          <p:cNvPr id="2167" name="Oval 2166">
            <a:extLst>
              <a:ext uri="{FF2B5EF4-FFF2-40B4-BE49-F238E27FC236}">
                <a16:creationId xmlns:a16="http://schemas.microsoft.com/office/drawing/2014/main" id="{07454276-7C47-E16D-59DB-7B60204200A7}"/>
              </a:ext>
            </a:extLst>
          </p:cNvPr>
          <p:cNvSpPr/>
          <p:nvPr/>
        </p:nvSpPr>
        <p:spPr>
          <a:xfrm>
            <a:off x="7893281" y="4013984"/>
            <a:ext cx="1026568" cy="794265"/>
          </a:xfrm>
          <a:prstGeom prst="ellipse">
            <a:avLst/>
          </a:prstGeom>
          <a:solidFill>
            <a:schemeClr val="bg1"/>
          </a:solidFill>
          <a:ln w="28575">
            <a:solidFill>
              <a:srgbClr val="019ADD"/>
            </a:solidFill>
          </a:ln>
          <a:effectLst>
            <a:outerShdw blurRad="698500" dist="6985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333C42"/>
              </a:solidFill>
              <a:effectLst/>
              <a:uLnTx/>
              <a:uFillTx/>
              <a:latin typeface="Avenir Next LT Pro"/>
              <a:ea typeface="+mn-ea"/>
              <a:cs typeface="+mn-cs"/>
            </a:endParaRPr>
          </a:p>
        </p:txBody>
      </p:sp>
      <p:sp>
        <p:nvSpPr>
          <p:cNvPr id="2168" name="TextBox 2167">
            <a:extLst>
              <a:ext uri="{FF2B5EF4-FFF2-40B4-BE49-F238E27FC236}">
                <a16:creationId xmlns:a16="http://schemas.microsoft.com/office/drawing/2014/main" id="{FD7EEDEC-D685-633E-FA9D-A819663E8865}"/>
              </a:ext>
            </a:extLst>
          </p:cNvPr>
          <p:cNvSpPr txBox="1"/>
          <p:nvPr/>
        </p:nvSpPr>
        <p:spPr>
          <a:xfrm>
            <a:off x="8052514" y="4096636"/>
            <a:ext cx="781250" cy="43088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0070C0"/>
                </a:solidFill>
                <a:effectLst/>
                <a:uLnTx/>
                <a:uFillTx/>
                <a:latin typeface="INTL Headline"/>
                <a:cs typeface="Segoe UI"/>
              </a:rPr>
              <a:t>Killer </a:t>
            </a:r>
            <a:endParaRPr lang="en-IN" sz="1100" b="1" i="0" u="none" strike="noStrike" kern="1200" cap="none" spc="0" normalizeH="0" baseline="0" noProof="0">
              <a:ln>
                <a:noFill/>
              </a:ln>
              <a:solidFill>
                <a:srgbClr val="0070C0"/>
              </a:solidFill>
              <a:effectLst/>
              <a:uLnTx/>
              <a:uFillTx/>
              <a:latin typeface="INTL Headline"/>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0070C0"/>
                </a:solidFill>
                <a:effectLst/>
                <a:uLnTx/>
                <a:uFillTx/>
                <a:latin typeface="INTL Headline"/>
                <a:cs typeface="Segoe UI"/>
              </a:rPr>
              <a:t>Bee</a:t>
            </a:r>
            <a:endParaRPr lang="en-IN" sz="1100" b="1" i="0" u="none" strike="noStrike" kern="1200" cap="none" spc="0" normalizeH="0" baseline="0" noProof="0">
              <a:ln>
                <a:noFill/>
              </a:ln>
              <a:solidFill>
                <a:srgbClr val="0070C0"/>
              </a:solidFill>
              <a:effectLst/>
              <a:uLnTx/>
              <a:uFillTx/>
              <a:latin typeface="INTL Headline"/>
              <a:cs typeface="Segoe UI"/>
            </a:endParaRPr>
          </a:p>
        </p:txBody>
      </p:sp>
      <p:sp>
        <p:nvSpPr>
          <p:cNvPr id="2169" name="Freeform: Shape 2168">
            <a:extLst>
              <a:ext uri="{FF2B5EF4-FFF2-40B4-BE49-F238E27FC236}">
                <a16:creationId xmlns:a16="http://schemas.microsoft.com/office/drawing/2014/main" id="{98601133-2EEF-138C-769E-9041C3711348}"/>
              </a:ext>
            </a:extLst>
          </p:cNvPr>
          <p:cNvSpPr/>
          <p:nvPr/>
        </p:nvSpPr>
        <p:spPr>
          <a:xfrm rot="15447146">
            <a:off x="8217071" y="4086354"/>
            <a:ext cx="681878" cy="2107361"/>
          </a:xfrm>
          <a:custGeom>
            <a:avLst/>
            <a:gdLst>
              <a:gd name="connsiteX0" fmla="*/ 1856012 w 1856012"/>
              <a:gd name="connsiteY0" fmla="*/ 472652 h 5285437"/>
              <a:gd name="connsiteX1" fmla="*/ 1811525 w 1856012"/>
              <a:gd name="connsiteY1" fmla="*/ 0 h 5285437"/>
              <a:gd name="connsiteX2" fmla="*/ 1584583 w 1856012"/>
              <a:gd name="connsiteY2" fmla="*/ 108149 h 5285437"/>
              <a:gd name="connsiteX3" fmla="*/ 13455 w 1856012"/>
              <a:gd name="connsiteY3" fmla="*/ 3043063 h 5285437"/>
              <a:gd name="connsiteX4" fmla="*/ 1322269 w 1856012"/>
              <a:gd name="connsiteY4" fmla="*/ 5253905 h 5285437"/>
              <a:gd name="connsiteX5" fmla="*/ 1372538 w 1856012"/>
              <a:gd name="connsiteY5" fmla="*/ 5285437 h 5285437"/>
              <a:gd name="connsiteX6" fmla="*/ 1856012 w 1856012"/>
              <a:gd name="connsiteY6" fmla="*/ 472652 h 5285437"/>
              <a:gd name="connsiteX0" fmla="*/ 1856012 w 1947452"/>
              <a:gd name="connsiteY0" fmla="*/ 472652 h 5285437"/>
              <a:gd name="connsiteX1" fmla="*/ 1811525 w 1947452"/>
              <a:gd name="connsiteY1" fmla="*/ 0 h 5285437"/>
              <a:gd name="connsiteX2" fmla="*/ 1584583 w 1947452"/>
              <a:gd name="connsiteY2" fmla="*/ 108149 h 5285437"/>
              <a:gd name="connsiteX3" fmla="*/ 13455 w 1947452"/>
              <a:gd name="connsiteY3" fmla="*/ 3043063 h 5285437"/>
              <a:gd name="connsiteX4" fmla="*/ 1322269 w 1947452"/>
              <a:gd name="connsiteY4" fmla="*/ 5253905 h 5285437"/>
              <a:gd name="connsiteX5" fmla="*/ 1372538 w 1947452"/>
              <a:gd name="connsiteY5" fmla="*/ 5285437 h 5285437"/>
              <a:gd name="connsiteX6" fmla="*/ 1947452 w 1947452"/>
              <a:gd name="connsiteY6" fmla="*/ 564092 h 5285437"/>
              <a:gd name="connsiteX0" fmla="*/ 1856012 w 1856012"/>
              <a:gd name="connsiteY0" fmla="*/ 472652 h 5285437"/>
              <a:gd name="connsiteX1" fmla="*/ 1811525 w 1856012"/>
              <a:gd name="connsiteY1" fmla="*/ 0 h 5285437"/>
              <a:gd name="connsiteX2" fmla="*/ 1584583 w 1856012"/>
              <a:gd name="connsiteY2" fmla="*/ 108149 h 5285437"/>
              <a:gd name="connsiteX3" fmla="*/ 13455 w 1856012"/>
              <a:gd name="connsiteY3" fmla="*/ 3043063 h 5285437"/>
              <a:gd name="connsiteX4" fmla="*/ 1322269 w 1856012"/>
              <a:gd name="connsiteY4" fmla="*/ 5253905 h 5285437"/>
              <a:gd name="connsiteX5" fmla="*/ 1372538 w 1856012"/>
              <a:gd name="connsiteY5" fmla="*/ 5285437 h 5285437"/>
              <a:gd name="connsiteX0" fmla="*/ 1811525 w 1811525"/>
              <a:gd name="connsiteY0" fmla="*/ 0 h 5285437"/>
              <a:gd name="connsiteX1" fmla="*/ 1584583 w 1811525"/>
              <a:gd name="connsiteY1" fmla="*/ 108149 h 5285437"/>
              <a:gd name="connsiteX2" fmla="*/ 13455 w 1811525"/>
              <a:gd name="connsiteY2" fmla="*/ 3043063 h 5285437"/>
              <a:gd name="connsiteX3" fmla="*/ 1322269 w 1811525"/>
              <a:gd name="connsiteY3" fmla="*/ 5253905 h 5285437"/>
              <a:gd name="connsiteX4" fmla="*/ 1372538 w 1811525"/>
              <a:gd name="connsiteY4" fmla="*/ 5285437 h 528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525" h="5285437">
                <a:moveTo>
                  <a:pt x="1811525" y="0"/>
                </a:moveTo>
                <a:lnTo>
                  <a:pt x="1584583" y="108149"/>
                </a:lnTo>
                <a:cubicBezTo>
                  <a:pt x="551333" y="664581"/>
                  <a:pt x="-103435" y="1801179"/>
                  <a:pt x="13455" y="3043063"/>
                </a:cubicBezTo>
                <a:cubicBezTo>
                  <a:pt x="101122" y="3974477"/>
                  <a:pt x="604174" y="4766714"/>
                  <a:pt x="1322269" y="5253905"/>
                </a:cubicBezTo>
                <a:lnTo>
                  <a:pt x="1372538" y="5285437"/>
                </a:lnTo>
              </a:path>
            </a:pathLst>
          </a:custGeom>
          <a:noFill/>
          <a:ln w="38100">
            <a:solidFill>
              <a:schemeClr val="bg1">
                <a:lumMod val="75000"/>
              </a:schemeClr>
            </a:solidFill>
            <a:prstDash val="dash"/>
            <a:headEnd type="none" w="lg" len="med"/>
            <a:tailEnd type="arrow" w="lg"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70" name="Freeform: Shape 2169">
            <a:extLst>
              <a:ext uri="{FF2B5EF4-FFF2-40B4-BE49-F238E27FC236}">
                <a16:creationId xmlns:a16="http://schemas.microsoft.com/office/drawing/2014/main" id="{7F17B627-E9D6-B011-FF9F-D8DE25EF215D}"/>
              </a:ext>
            </a:extLst>
          </p:cNvPr>
          <p:cNvSpPr/>
          <p:nvPr/>
        </p:nvSpPr>
        <p:spPr>
          <a:xfrm rot="16530419" flipH="1" flipV="1">
            <a:off x="8155400" y="2499912"/>
            <a:ext cx="695584" cy="2214857"/>
          </a:xfrm>
          <a:custGeom>
            <a:avLst/>
            <a:gdLst>
              <a:gd name="connsiteX0" fmla="*/ 1856012 w 1856012"/>
              <a:gd name="connsiteY0" fmla="*/ 472652 h 5285437"/>
              <a:gd name="connsiteX1" fmla="*/ 1811525 w 1856012"/>
              <a:gd name="connsiteY1" fmla="*/ 0 h 5285437"/>
              <a:gd name="connsiteX2" fmla="*/ 1584583 w 1856012"/>
              <a:gd name="connsiteY2" fmla="*/ 108149 h 5285437"/>
              <a:gd name="connsiteX3" fmla="*/ 13455 w 1856012"/>
              <a:gd name="connsiteY3" fmla="*/ 3043063 h 5285437"/>
              <a:gd name="connsiteX4" fmla="*/ 1322269 w 1856012"/>
              <a:gd name="connsiteY4" fmla="*/ 5253905 h 5285437"/>
              <a:gd name="connsiteX5" fmla="*/ 1372538 w 1856012"/>
              <a:gd name="connsiteY5" fmla="*/ 5285437 h 5285437"/>
              <a:gd name="connsiteX6" fmla="*/ 1856012 w 1856012"/>
              <a:gd name="connsiteY6" fmla="*/ 472652 h 5285437"/>
              <a:gd name="connsiteX0" fmla="*/ 1856012 w 1947452"/>
              <a:gd name="connsiteY0" fmla="*/ 472652 h 5285437"/>
              <a:gd name="connsiteX1" fmla="*/ 1811525 w 1947452"/>
              <a:gd name="connsiteY1" fmla="*/ 0 h 5285437"/>
              <a:gd name="connsiteX2" fmla="*/ 1584583 w 1947452"/>
              <a:gd name="connsiteY2" fmla="*/ 108149 h 5285437"/>
              <a:gd name="connsiteX3" fmla="*/ 13455 w 1947452"/>
              <a:gd name="connsiteY3" fmla="*/ 3043063 h 5285437"/>
              <a:gd name="connsiteX4" fmla="*/ 1322269 w 1947452"/>
              <a:gd name="connsiteY4" fmla="*/ 5253905 h 5285437"/>
              <a:gd name="connsiteX5" fmla="*/ 1372538 w 1947452"/>
              <a:gd name="connsiteY5" fmla="*/ 5285437 h 5285437"/>
              <a:gd name="connsiteX6" fmla="*/ 1947452 w 1947452"/>
              <a:gd name="connsiteY6" fmla="*/ 564092 h 5285437"/>
              <a:gd name="connsiteX0" fmla="*/ 1856012 w 1856012"/>
              <a:gd name="connsiteY0" fmla="*/ 472652 h 5285437"/>
              <a:gd name="connsiteX1" fmla="*/ 1811525 w 1856012"/>
              <a:gd name="connsiteY1" fmla="*/ 0 h 5285437"/>
              <a:gd name="connsiteX2" fmla="*/ 1584583 w 1856012"/>
              <a:gd name="connsiteY2" fmla="*/ 108149 h 5285437"/>
              <a:gd name="connsiteX3" fmla="*/ 13455 w 1856012"/>
              <a:gd name="connsiteY3" fmla="*/ 3043063 h 5285437"/>
              <a:gd name="connsiteX4" fmla="*/ 1322269 w 1856012"/>
              <a:gd name="connsiteY4" fmla="*/ 5253905 h 5285437"/>
              <a:gd name="connsiteX5" fmla="*/ 1372538 w 1856012"/>
              <a:gd name="connsiteY5" fmla="*/ 5285437 h 5285437"/>
              <a:gd name="connsiteX0" fmla="*/ 1811525 w 1811525"/>
              <a:gd name="connsiteY0" fmla="*/ 0 h 5285437"/>
              <a:gd name="connsiteX1" fmla="*/ 1584583 w 1811525"/>
              <a:gd name="connsiteY1" fmla="*/ 108149 h 5285437"/>
              <a:gd name="connsiteX2" fmla="*/ 13455 w 1811525"/>
              <a:gd name="connsiteY2" fmla="*/ 3043063 h 5285437"/>
              <a:gd name="connsiteX3" fmla="*/ 1322269 w 1811525"/>
              <a:gd name="connsiteY3" fmla="*/ 5253905 h 5285437"/>
              <a:gd name="connsiteX4" fmla="*/ 1372538 w 1811525"/>
              <a:gd name="connsiteY4" fmla="*/ 5285437 h 528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525" h="5285437">
                <a:moveTo>
                  <a:pt x="1811525" y="0"/>
                </a:moveTo>
                <a:lnTo>
                  <a:pt x="1584583" y="108149"/>
                </a:lnTo>
                <a:cubicBezTo>
                  <a:pt x="551333" y="664581"/>
                  <a:pt x="-103435" y="1801179"/>
                  <a:pt x="13455" y="3043063"/>
                </a:cubicBezTo>
                <a:cubicBezTo>
                  <a:pt x="101122" y="3974477"/>
                  <a:pt x="604174" y="4766714"/>
                  <a:pt x="1322269" y="5253905"/>
                </a:cubicBezTo>
                <a:lnTo>
                  <a:pt x="1372538" y="5285437"/>
                </a:lnTo>
              </a:path>
            </a:pathLst>
          </a:custGeom>
          <a:noFill/>
          <a:ln w="38100">
            <a:solidFill>
              <a:schemeClr val="bg1">
                <a:lumMod val="75000"/>
              </a:schemeClr>
            </a:solidFill>
            <a:prstDash val="dash"/>
            <a:headEnd type="none" w="lg" len="med"/>
            <a:tailEnd type="arrow" w="lg"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171" name="Picture 2170">
            <a:hlinkClick r:id="" action="ppaction://noaction"/>
            <a:extLst>
              <a:ext uri="{FF2B5EF4-FFF2-40B4-BE49-F238E27FC236}">
                <a16:creationId xmlns:a16="http://schemas.microsoft.com/office/drawing/2014/main" id="{3FD96F7B-4EE9-9EF6-730C-61680DAD7B6C}"/>
              </a:ext>
            </a:extLst>
          </p:cNvPr>
          <p:cNvPicPr>
            <a:picLocks noChangeAspect="1"/>
          </p:cNvPicPr>
          <p:nvPr/>
        </p:nvPicPr>
        <p:blipFill>
          <a:blip r:embed="rId8">
            <a:duotone>
              <a:schemeClr val="accent1">
                <a:shade val="45000"/>
                <a:satMod val="135000"/>
              </a:schemeClr>
              <a:prstClr val="white"/>
            </a:duotone>
          </a:blip>
          <a:stretch>
            <a:fillRect/>
          </a:stretch>
        </p:blipFill>
        <p:spPr>
          <a:xfrm>
            <a:off x="8258102" y="4487374"/>
            <a:ext cx="302849" cy="234317"/>
          </a:xfrm>
          <a:prstGeom prst="rect">
            <a:avLst/>
          </a:prstGeom>
        </p:spPr>
      </p:pic>
      <p:sp>
        <p:nvSpPr>
          <p:cNvPr id="2172" name="TextBox 2171">
            <a:extLst>
              <a:ext uri="{FF2B5EF4-FFF2-40B4-BE49-F238E27FC236}">
                <a16:creationId xmlns:a16="http://schemas.microsoft.com/office/drawing/2014/main" id="{C9DB381B-04EC-6E96-DDB1-3B096CFC06B9}"/>
              </a:ext>
            </a:extLst>
          </p:cNvPr>
          <p:cNvSpPr txBox="1"/>
          <p:nvPr/>
        </p:nvSpPr>
        <p:spPr>
          <a:xfrm flipH="1">
            <a:off x="5118140" y="4914080"/>
            <a:ext cx="2235956" cy="455990"/>
          </a:xfrm>
          <a:prstGeom prst="rect">
            <a:avLst/>
          </a:prstGeom>
          <a:noFill/>
        </p:spPr>
        <p:txBody>
          <a:bodyPr wrap="square" lIns="0" tIns="0" rIns="0" bIns="0" rtlCol="0" anchor="b">
            <a:noAutofit/>
          </a:bodyPr>
          <a:lstStyle/>
          <a:p>
            <a:pPr algn="ctr" defTabSz="1218987">
              <a:defRPr/>
            </a:pPr>
            <a:r>
              <a:rPr lang="en-US" sz="1400" b="1" kern="0">
                <a:solidFill>
                  <a:prstClr val="black">
                    <a:lumMod val="75000"/>
                    <a:lumOff val="25000"/>
                  </a:prstClr>
                </a:solidFill>
                <a:latin typeface="INTL Headline"/>
                <a:ea typeface="Calibri Light"/>
                <a:cs typeface="Segoe UI"/>
              </a:rPr>
              <a:t>8:00 </a:t>
            </a:r>
            <a:r>
              <a:rPr kumimoji="0" lang="en-US" sz="1400" b="1" i="0" u="none" strike="noStrike" kern="0" cap="none" spc="0" normalizeH="0" baseline="0" noProof="0">
                <a:ln>
                  <a:noFill/>
                </a:ln>
                <a:solidFill>
                  <a:prstClr val="black">
                    <a:lumMod val="75000"/>
                    <a:lumOff val="25000"/>
                  </a:prstClr>
                </a:solidFill>
                <a:effectLst/>
                <a:uLnTx/>
                <a:uFillTx/>
                <a:latin typeface="INTL Headline"/>
                <a:ea typeface="Calibri Light"/>
                <a:cs typeface="Segoe UI"/>
              </a:rPr>
              <a:t>AM CST update</a:t>
            </a:r>
            <a:r>
              <a:rPr lang="en-US" sz="1400" b="1" kern="0">
                <a:solidFill>
                  <a:prstClr val="black">
                    <a:lumMod val="75000"/>
                    <a:lumOff val="25000"/>
                  </a:prstClr>
                </a:solidFill>
                <a:latin typeface="INTL Headline"/>
                <a:ea typeface="Calibri Light"/>
                <a:cs typeface="Segoe UI"/>
              </a:rPr>
              <a:t> </a:t>
            </a:r>
            <a:endParaRPr lang="en-US" sz="1400" b="1" i="0" u="none" strike="noStrike" kern="1200" cap="none" spc="0" normalizeH="0" baseline="0" noProof="0">
              <a:ln>
                <a:noFill/>
              </a:ln>
              <a:solidFill>
                <a:prstClr val="black">
                  <a:lumMod val="75000"/>
                  <a:lumOff val="25000"/>
                </a:prstClr>
              </a:solidFill>
              <a:effectLst/>
              <a:uLnTx/>
              <a:uFillTx/>
              <a:latin typeface="INTL Headline"/>
              <a:ea typeface="Calibri Light"/>
              <a:cs typeface="Segoe UI" panose="020B0502040204020203" pitchFamily="34" charset="0"/>
            </a:endParaRPr>
          </a:p>
        </p:txBody>
      </p:sp>
      <p:sp>
        <p:nvSpPr>
          <p:cNvPr id="2173" name="TextBox 2172">
            <a:extLst>
              <a:ext uri="{FF2B5EF4-FFF2-40B4-BE49-F238E27FC236}">
                <a16:creationId xmlns:a16="http://schemas.microsoft.com/office/drawing/2014/main" id="{6EF1CF6B-1255-D98D-08D6-6C68712F016C}"/>
              </a:ext>
            </a:extLst>
          </p:cNvPr>
          <p:cNvSpPr txBox="1"/>
          <p:nvPr/>
        </p:nvSpPr>
        <p:spPr>
          <a:xfrm flipH="1">
            <a:off x="9944725" y="3307810"/>
            <a:ext cx="1617730" cy="441613"/>
          </a:xfrm>
          <a:prstGeom prst="rect">
            <a:avLst/>
          </a:prstGeom>
          <a:noFill/>
        </p:spPr>
        <p:txBody>
          <a:bodyPr wrap="square" lIns="0" tIns="0" rIns="0" bIns="0" rtlCol="0" anchor="b">
            <a:noAutofit/>
          </a:bodyPr>
          <a:lstStyle/>
          <a:p>
            <a:pPr algn="ctr" defTabSz="1218987">
              <a:defRPr/>
            </a:pPr>
            <a:r>
              <a:rPr lang="en-US" sz="1400" b="1" kern="0">
                <a:solidFill>
                  <a:prstClr val="black">
                    <a:lumMod val="75000"/>
                    <a:lumOff val="25000"/>
                  </a:prstClr>
                </a:solidFill>
                <a:latin typeface="INTL Headline"/>
                <a:ea typeface="Calibri Light"/>
                <a:cs typeface="Segoe UI"/>
              </a:rPr>
              <a:t>3:30 </a:t>
            </a:r>
            <a:r>
              <a:rPr kumimoji="0" lang="en-US" sz="1400" b="1" i="0" u="none" strike="noStrike" kern="0" cap="none" spc="0" normalizeH="0" baseline="0" noProof="0">
                <a:ln>
                  <a:noFill/>
                </a:ln>
                <a:solidFill>
                  <a:prstClr val="black">
                    <a:lumMod val="75000"/>
                    <a:lumOff val="25000"/>
                  </a:prstClr>
                </a:solidFill>
                <a:effectLst/>
                <a:uLnTx/>
                <a:uFillTx/>
                <a:latin typeface="INTL Headline"/>
                <a:ea typeface="Calibri Light"/>
                <a:cs typeface="Segoe UI"/>
              </a:rPr>
              <a:t>PM CST update</a:t>
            </a:r>
            <a:r>
              <a:rPr lang="en-US" sz="1400" b="1" kern="0">
                <a:solidFill>
                  <a:prstClr val="black">
                    <a:lumMod val="75000"/>
                    <a:lumOff val="25000"/>
                  </a:prstClr>
                </a:solidFill>
                <a:latin typeface="INTL Headline"/>
                <a:ea typeface="Calibri Light"/>
                <a:cs typeface="Segoe UI"/>
              </a:rPr>
              <a:t> </a:t>
            </a:r>
            <a:endParaRPr lang="en-US" sz="1400" b="1" i="0" u="none" strike="noStrike" kern="1200" cap="none" spc="0" normalizeH="0" baseline="0" noProof="0">
              <a:ln>
                <a:noFill/>
              </a:ln>
              <a:solidFill>
                <a:prstClr val="black">
                  <a:lumMod val="75000"/>
                  <a:lumOff val="25000"/>
                </a:prstClr>
              </a:solidFill>
              <a:effectLst/>
              <a:uLnTx/>
              <a:uFillTx/>
              <a:latin typeface="INTL Headline"/>
              <a:ea typeface="Calibri Light"/>
              <a:cs typeface="Segoe UI" panose="020B0502040204020203" pitchFamily="34" charset="0"/>
            </a:endParaRPr>
          </a:p>
        </p:txBody>
      </p:sp>
      <p:cxnSp>
        <p:nvCxnSpPr>
          <p:cNvPr id="2174" name="Straight Connector 2173">
            <a:extLst>
              <a:ext uri="{FF2B5EF4-FFF2-40B4-BE49-F238E27FC236}">
                <a16:creationId xmlns:a16="http://schemas.microsoft.com/office/drawing/2014/main" id="{021DFB0C-72AB-53A6-FA21-804F9406AA8F}"/>
              </a:ext>
            </a:extLst>
          </p:cNvPr>
          <p:cNvCxnSpPr>
            <a:cxnSpLocks/>
          </p:cNvCxnSpPr>
          <p:nvPr/>
        </p:nvCxnSpPr>
        <p:spPr>
          <a:xfrm>
            <a:off x="10721650" y="5416567"/>
            <a:ext cx="0" cy="190044"/>
          </a:xfrm>
          <a:prstGeom prst="line">
            <a:avLst/>
          </a:prstGeom>
          <a:solidFill>
            <a:schemeClr val="bg1"/>
          </a:solidFill>
          <a:ln w="28575">
            <a:solidFill>
              <a:srgbClr val="335B70"/>
            </a:solidFill>
          </a:ln>
        </p:spPr>
        <p:style>
          <a:lnRef idx="1">
            <a:schemeClr val="accent1"/>
          </a:lnRef>
          <a:fillRef idx="0">
            <a:schemeClr val="accent1"/>
          </a:fillRef>
          <a:effectRef idx="0">
            <a:schemeClr val="accent1"/>
          </a:effectRef>
          <a:fontRef idx="minor">
            <a:schemeClr val="tx1"/>
          </a:fontRef>
        </p:style>
      </p:cxnSp>
      <p:sp>
        <p:nvSpPr>
          <p:cNvPr id="2175" name="Rectangle: Rounded Corners 2174">
            <a:extLst>
              <a:ext uri="{FF2B5EF4-FFF2-40B4-BE49-F238E27FC236}">
                <a16:creationId xmlns:a16="http://schemas.microsoft.com/office/drawing/2014/main" id="{2CD2E4A6-1D8B-3EFB-A0BE-3964A1105CA5}"/>
              </a:ext>
            </a:extLst>
          </p:cNvPr>
          <p:cNvSpPr/>
          <p:nvPr/>
        </p:nvSpPr>
        <p:spPr>
          <a:xfrm>
            <a:off x="5046253" y="2322234"/>
            <a:ext cx="6197344" cy="713696"/>
          </a:xfrm>
          <a:prstGeom prst="roundRect">
            <a:avLst/>
          </a:prstGeom>
          <a:solidFill>
            <a:srgbClr val="C7C7C7"/>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marL="500057" marR="0" lvl="1" indent="-285750" algn="l" defTabSz="685783" rtl="0" eaLnBrk="1" fontAlgn="auto" latinLnBrk="0" hangingPunct="1">
              <a:lnSpc>
                <a:spcPct val="90000"/>
              </a:lnSpc>
              <a:spcBef>
                <a:spcPts val="375"/>
              </a:spcBef>
              <a:spcAft>
                <a:spcPts val="0"/>
              </a:spcAft>
              <a:buClr>
                <a:srgbClr val="757575"/>
              </a:buClr>
              <a:buSzTx/>
              <a:buFont typeface="Arial" panose="020B0604020202020204" pitchFamily="34" charset="0"/>
              <a:buChar char="•"/>
              <a:tabLst/>
              <a:defRPr/>
            </a:pPr>
            <a:endParaRPr kumimoji="0" lang="en-US" sz="1200" b="0" i="0" u="none" strike="noStrike" kern="1200" cap="none" spc="0" normalizeH="0" baseline="0" noProof="0">
              <a:ln>
                <a:noFill/>
              </a:ln>
              <a:solidFill>
                <a:srgbClr val="00355E"/>
              </a:solidFill>
              <a:effectLst/>
              <a:uLnTx/>
              <a:uFillTx/>
              <a:latin typeface="Avenir Next LT Pro"/>
              <a:ea typeface="+mn-ea"/>
              <a:cs typeface="+mn-cs"/>
            </a:endParaRPr>
          </a:p>
        </p:txBody>
      </p:sp>
      <p:cxnSp>
        <p:nvCxnSpPr>
          <p:cNvPr id="2176" name="Straight Connector 2175">
            <a:extLst>
              <a:ext uri="{FF2B5EF4-FFF2-40B4-BE49-F238E27FC236}">
                <a16:creationId xmlns:a16="http://schemas.microsoft.com/office/drawing/2014/main" id="{37C11CC1-BBE1-EA33-F1F6-2BD1C2CF46F2}"/>
              </a:ext>
            </a:extLst>
          </p:cNvPr>
          <p:cNvCxnSpPr>
            <a:cxnSpLocks/>
          </p:cNvCxnSpPr>
          <p:nvPr/>
        </p:nvCxnSpPr>
        <p:spPr>
          <a:xfrm>
            <a:off x="6020324" y="3025777"/>
            <a:ext cx="1" cy="338333"/>
          </a:xfrm>
          <a:prstGeom prst="line">
            <a:avLst/>
          </a:prstGeom>
          <a:solidFill>
            <a:schemeClr val="bg1"/>
          </a:solidFill>
          <a:ln w="28575">
            <a:solidFill>
              <a:srgbClr val="335B70"/>
            </a:solidFill>
          </a:ln>
        </p:spPr>
        <p:style>
          <a:lnRef idx="1">
            <a:schemeClr val="accent1"/>
          </a:lnRef>
          <a:fillRef idx="0">
            <a:schemeClr val="accent1"/>
          </a:fillRef>
          <a:effectRef idx="0">
            <a:schemeClr val="accent1"/>
          </a:effectRef>
          <a:fontRef idx="minor">
            <a:schemeClr val="tx1"/>
          </a:fontRef>
        </p:style>
      </p:cxnSp>
      <p:sp>
        <p:nvSpPr>
          <p:cNvPr id="2177" name="TextBox 2176">
            <a:extLst>
              <a:ext uri="{FF2B5EF4-FFF2-40B4-BE49-F238E27FC236}">
                <a16:creationId xmlns:a16="http://schemas.microsoft.com/office/drawing/2014/main" id="{CDA6AD6F-7E96-FFAE-4261-E65D12DA05CD}"/>
              </a:ext>
            </a:extLst>
          </p:cNvPr>
          <p:cNvSpPr txBox="1"/>
          <p:nvPr/>
        </p:nvSpPr>
        <p:spPr>
          <a:xfrm>
            <a:off x="5584580" y="5626569"/>
            <a:ext cx="5038609" cy="30777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C42"/>
                </a:solidFill>
                <a:effectLst/>
                <a:uLnTx/>
                <a:uFillTx/>
                <a:latin typeface="INTL Text Office Light"/>
              </a:rPr>
              <a:t>Top Issues: Black &amp; Red escalation events</a:t>
            </a:r>
            <a:endParaRPr lang="en-US" sz="1400" b="0" i="0" u="none" strike="noStrike" kern="1200" cap="none" spc="0" normalizeH="0" baseline="0" noProof="0">
              <a:ln>
                <a:noFill/>
              </a:ln>
              <a:solidFill>
                <a:srgbClr val="333C42"/>
              </a:solidFill>
              <a:effectLst/>
              <a:uLnTx/>
              <a:uFillTx/>
              <a:latin typeface="INTL Text Office Light"/>
            </a:endParaRPr>
          </a:p>
        </p:txBody>
      </p:sp>
      <p:sp>
        <p:nvSpPr>
          <p:cNvPr id="2178" name="TextBox 2177">
            <a:extLst>
              <a:ext uri="{FF2B5EF4-FFF2-40B4-BE49-F238E27FC236}">
                <a16:creationId xmlns:a16="http://schemas.microsoft.com/office/drawing/2014/main" id="{DEAA538D-1362-79E4-54EB-7A5387D419EC}"/>
              </a:ext>
            </a:extLst>
          </p:cNvPr>
          <p:cNvSpPr txBox="1"/>
          <p:nvPr/>
        </p:nvSpPr>
        <p:spPr>
          <a:xfrm>
            <a:off x="5270661" y="2408164"/>
            <a:ext cx="6037511" cy="523220"/>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C42"/>
                </a:solidFill>
                <a:effectLst/>
                <a:uLnTx/>
                <a:uFillTx/>
                <a:latin typeface="INTL Text Office Light"/>
              </a:rPr>
              <a:t>New Killer Bee additions</a:t>
            </a:r>
            <a:endParaRPr lang="en-US" sz="1400" b="0" i="0" u="none" strike="noStrike" kern="1200" cap="none" spc="0" normalizeH="0" baseline="0" noProof="0">
              <a:ln>
                <a:noFill/>
              </a:ln>
              <a:solidFill>
                <a:srgbClr val="333C42"/>
              </a:solidFill>
              <a:effectLst/>
              <a:uLnTx/>
              <a:uFillTx/>
              <a:latin typeface="INTL Text Office Ligh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C42"/>
                </a:solidFill>
                <a:effectLst/>
                <a:uLnTx/>
                <a:uFillTx/>
                <a:latin typeface="INTL Text Office Light"/>
              </a:rPr>
              <a:t>Decide Top Issues (Black &amp; Red) to discuss in the PM</a:t>
            </a:r>
            <a:endParaRPr lang="en-US" sz="1400" b="0" i="0" u="none" strike="noStrike" kern="1200" cap="none" spc="0" normalizeH="0" baseline="0" noProof="0">
              <a:ln>
                <a:noFill/>
              </a:ln>
              <a:solidFill>
                <a:srgbClr val="333C42"/>
              </a:solidFill>
              <a:effectLst/>
              <a:uLnTx/>
              <a:uFillTx/>
              <a:latin typeface="INTL Text Office Light"/>
            </a:endParaRPr>
          </a:p>
        </p:txBody>
      </p:sp>
      <p:sp>
        <p:nvSpPr>
          <p:cNvPr id="2179" name="TextBox 2178">
            <a:extLst>
              <a:ext uri="{FF2B5EF4-FFF2-40B4-BE49-F238E27FC236}">
                <a16:creationId xmlns:a16="http://schemas.microsoft.com/office/drawing/2014/main" id="{F5CB0A5A-2009-1210-DB91-CBF810A8D2F3}"/>
              </a:ext>
            </a:extLst>
          </p:cNvPr>
          <p:cNvSpPr txBox="1"/>
          <p:nvPr/>
        </p:nvSpPr>
        <p:spPr>
          <a:xfrm>
            <a:off x="4917684" y="3322176"/>
            <a:ext cx="2503458"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3C42"/>
                </a:solidFill>
                <a:effectLst/>
                <a:uLnTx/>
                <a:uFillTx/>
                <a:latin typeface="Avenir Next LT Pro"/>
                <a:ea typeface="+mn-ea"/>
                <a:cs typeface="+mn-cs"/>
              </a:rPr>
              <a:t>Led by SCIS representative</a:t>
            </a:r>
          </a:p>
        </p:txBody>
      </p:sp>
      <p:sp>
        <p:nvSpPr>
          <p:cNvPr id="2180" name="TextBox 2179">
            <a:extLst>
              <a:ext uri="{FF2B5EF4-FFF2-40B4-BE49-F238E27FC236}">
                <a16:creationId xmlns:a16="http://schemas.microsoft.com/office/drawing/2014/main" id="{76D01E08-5850-CC28-A9FA-620F2C25C779}"/>
              </a:ext>
            </a:extLst>
          </p:cNvPr>
          <p:cNvSpPr txBox="1"/>
          <p:nvPr/>
        </p:nvSpPr>
        <p:spPr>
          <a:xfrm>
            <a:off x="9486896" y="5004912"/>
            <a:ext cx="2445948" cy="49244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3C42"/>
                </a:solidFill>
                <a:effectLst/>
                <a:uLnTx/>
                <a:uFillTx/>
                <a:latin typeface="INTL Text Office Light"/>
              </a:rPr>
              <a:t>L</a:t>
            </a:r>
            <a:r>
              <a:rPr kumimoji="0" lang="en-US" sz="1200" b="1" i="0" u="none" strike="noStrike" kern="1200" cap="none" spc="0" normalizeH="0" baseline="0" noProof="0">
                <a:ln>
                  <a:noFill/>
                </a:ln>
                <a:solidFill>
                  <a:srgbClr val="333C42"/>
                </a:solidFill>
                <a:effectLst/>
                <a:uLnTx/>
                <a:uFillTx/>
                <a:latin typeface="INTL Text Office Light"/>
              </a:rPr>
              <a:t>ed by Command Center representative</a:t>
            </a:r>
          </a:p>
        </p:txBody>
      </p:sp>
      <p:grpSp>
        <p:nvGrpSpPr>
          <p:cNvPr id="2181" name="Group 2180">
            <a:extLst>
              <a:ext uri="{FF2B5EF4-FFF2-40B4-BE49-F238E27FC236}">
                <a16:creationId xmlns:a16="http://schemas.microsoft.com/office/drawing/2014/main" id="{E4BB24EB-B20B-104F-7FC4-E5C12A0C25F3}"/>
              </a:ext>
            </a:extLst>
          </p:cNvPr>
          <p:cNvGrpSpPr/>
          <p:nvPr/>
        </p:nvGrpSpPr>
        <p:grpSpPr>
          <a:xfrm>
            <a:off x="5455453" y="3779005"/>
            <a:ext cx="1297710" cy="1278044"/>
            <a:chOff x="1039459" y="1789043"/>
            <a:chExt cx="3271784" cy="3279913"/>
          </a:xfrm>
          <a:gradFill>
            <a:gsLst>
              <a:gs pos="4000">
                <a:schemeClr val="accent5"/>
              </a:gs>
              <a:gs pos="100000">
                <a:schemeClr val="accent4"/>
              </a:gs>
            </a:gsLst>
            <a:lin ang="16200000" scaled="1"/>
          </a:gradFill>
          <a:effectLst>
            <a:outerShdw blurRad="698500" dist="698500" dir="10800000" algn="r" rotWithShape="0">
              <a:prstClr val="black">
                <a:alpha val="15000"/>
              </a:prstClr>
            </a:outerShdw>
          </a:effectLst>
        </p:grpSpPr>
        <p:sp>
          <p:nvSpPr>
            <p:cNvPr id="2182" name="Freeform: Shape 2181">
              <a:extLst>
                <a:ext uri="{FF2B5EF4-FFF2-40B4-BE49-F238E27FC236}">
                  <a16:creationId xmlns:a16="http://schemas.microsoft.com/office/drawing/2014/main" id="{11BD350F-0935-B891-7ED1-FD22EAE3EEB5}"/>
                </a:ext>
              </a:extLst>
            </p:cNvPr>
            <p:cNvSpPr/>
            <p:nvPr/>
          </p:nvSpPr>
          <p:spPr>
            <a:xfrm>
              <a:off x="1039459" y="1789043"/>
              <a:ext cx="3271784" cy="1559449"/>
            </a:xfrm>
            <a:custGeom>
              <a:avLst/>
              <a:gdLst>
                <a:gd name="connsiteX0" fmla="*/ 1635892 w 3271784"/>
                <a:gd name="connsiteY0" fmla="*/ 0 h 1559449"/>
                <a:gd name="connsiteX1" fmla="*/ 3267382 w 3271784"/>
                <a:gd name="connsiteY1" fmla="*/ 1472281 h 1559449"/>
                <a:gd name="connsiteX2" fmla="*/ 3271784 w 3271784"/>
                <a:gd name="connsiteY2" fmla="*/ 1559449 h 1559449"/>
                <a:gd name="connsiteX3" fmla="*/ 0 w 3271784"/>
                <a:gd name="connsiteY3" fmla="*/ 1559449 h 1559449"/>
                <a:gd name="connsiteX4" fmla="*/ 4402 w 3271784"/>
                <a:gd name="connsiteY4" fmla="*/ 1472281 h 1559449"/>
                <a:gd name="connsiteX5" fmla="*/ 1635892 w 3271784"/>
                <a:gd name="connsiteY5" fmla="*/ 0 h 155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1784" h="1559449">
                  <a:moveTo>
                    <a:pt x="1635892" y="0"/>
                  </a:moveTo>
                  <a:cubicBezTo>
                    <a:pt x="2485007" y="0"/>
                    <a:pt x="3183400" y="645323"/>
                    <a:pt x="3267382" y="1472281"/>
                  </a:cubicBezTo>
                  <a:lnTo>
                    <a:pt x="3271784" y="1559449"/>
                  </a:lnTo>
                  <a:lnTo>
                    <a:pt x="0" y="1559449"/>
                  </a:lnTo>
                  <a:lnTo>
                    <a:pt x="4402" y="1472281"/>
                  </a:lnTo>
                  <a:cubicBezTo>
                    <a:pt x="88384" y="645323"/>
                    <a:pt x="786777" y="0"/>
                    <a:pt x="16358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Segoe UI" panose="020B0502040204020203" pitchFamily="34" charset="0"/>
              </a:endParaRPr>
            </a:p>
          </p:txBody>
        </p:sp>
        <p:sp>
          <p:nvSpPr>
            <p:cNvPr id="2183" name="Freeform: Shape 2182">
              <a:extLst>
                <a:ext uri="{FF2B5EF4-FFF2-40B4-BE49-F238E27FC236}">
                  <a16:creationId xmlns:a16="http://schemas.microsoft.com/office/drawing/2014/main" id="{166418AC-D966-8944-E3D3-C718A0F986F4}"/>
                </a:ext>
              </a:extLst>
            </p:cNvPr>
            <p:cNvSpPr/>
            <p:nvPr/>
          </p:nvSpPr>
          <p:spPr>
            <a:xfrm>
              <a:off x="1039459" y="3509508"/>
              <a:ext cx="3271784" cy="1559448"/>
            </a:xfrm>
            <a:custGeom>
              <a:avLst/>
              <a:gdLst>
                <a:gd name="connsiteX0" fmla="*/ 0 w 3271784"/>
                <a:gd name="connsiteY0" fmla="*/ 0 h 1559448"/>
                <a:gd name="connsiteX1" fmla="*/ 3271784 w 3271784"/>
                <a:gd name="connsiteY1" fmla="*/ 0 h 1559448"/>
                <a:gd name="connsiteX2" fmla="*/ 3267382 w 3271784"/>
                <a:gd name="connsiteY2" fmla="*/ 87167 h 1559448"/>
                <a:gd name="connsiteX3" fmla="*/ 1635892 w 3271784"/>
                <a:gd name="connsiteY3" fmla="*/ 1559448 h 1559448"/>
                <a:gd name="connsiteX4" fmla="*/ 4402 w 3271784"/>
                <a:gd name="connsiteY4" fmla="*/ 87167 h 1559448"/>
                <a:gd name="connsiteX5" fmla="*/ 0 w 3271784"/>
                <a:gd name="connsiteY5" fmla="*/ 0 h 155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1784" h="1559448">
                  <a:moveTo>
                    <a:pt x="0" y="0"/>
                  </a:moveTo>
                  <a:lnTo>
                    <a:pt x="3271784" y="0"/>
                  </a:lnTo>
                  <a:lnTo>
                    <a:pt x="3267382" y="87167"/>
                  </a:lnTo>
                  <a:cubicBezTo>
                    <a:pt x="3183400" y="914125"/>
                    <a:pt x="2485007" y="1559448"/>
                    <a:pt x="1635892" y="1559448"/>
                  </a:cubicBezTo>
                  <a:cubicBezTo>
                    <a:pt x="786777" y="1559448"/>
                    <a:pt x="88384" y="914125"/>
                    <a:pt x="4402" y="8716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venir Next LT Pro"/>
                <a:ea typeface="+mn-ea"/>
                <a:cs typeface="Segoe UI" panose="020B0502040204020203" pitchFamily="34" charset="0"/>
              </a:endParaRPr>
            </a:p>
          </p:txBody>
        </p:sp>
        <p:sp>
          <p:nvSpPr>
            <p:cNvPr id="2184" name="TextBox 2183">
              <a:extLst>
                <a:ext uri="{FF2B5EF4-FFF2-40B4-BE49-F238E27FC236}">
                  <a16:creationId xmlns:a16="http://schemas.microsoft.com/office/drawing/2014/main" id="{8127E6DC-1267-9B4F-A5B4-05A2B0D543DD}"/>
                </a:ext>
              </a:extLst>
            </p:cNvPr>
            <p:cNvSpPr txBox="1"/>
            <p:nvPr/>
          </p:nvSpPr>
          <p:spPr>
            <a:xfrm>
              <a:off x="1583941" y="1806666"/>
              <a:ext cx="2182820" cy="1342768"/>
            </a:xfrm>
            <a:prstGeom prst="rect">
              <a:avLst/>
            </a:prstGeom>
            <a:noFill/>
          </p:spPr>
          <p:txBody>
            <a:bodyPr wrap="square" lIns="91440" tIns="45720" rIns="91440" bIns="4572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INTL Text Office Light"/>
                  <a:cs typeface="Segoe UI"/>
                </a:rPr>
                <a:t>SCIS update</a:t>
              </a:r>
              <a:endParaRPr lang="en-IN" sz="1400" b="0" i="0" u="none" strike="noStrike" kern="1200" cap="none" spc="0" normalizeH="0" baseline="0" noProof="0">
                <a:ln>
                  <a:noFill/>
                </a:ln>
                <a:solidFill>
                  <a:srgbClr val="FFFFFF"/>
                </a:solidFill>
                <a:effectLst/>
                <a:uLnTx/>
                <a:uFillTx/>
                <a:latin typeface="INTL Text Office Light"/>
                <a:cs typeface="Segoe UI"/>
              </a:endParaRPr>
            </a:p>
          </p:txBody>
        </p:sp>
        <p:sp>
          <p:nvSpPr>
            <p:cNvPr id="2185" name="TextBox 2184">
              <a:extLst>
                <a:ext uri="{FF2B5EF4-FFF2-40B4-BE49-F238E27FC236}">
                  <a16:creationId xmlns:a16="http://schemas.microsoft.com/office/drawing/2014/main" id="{C49A7D11-8633-73B6-C4A5-8192E7602D88}"/>
                </a:ext>
              </a:extLst>
            </p:cNvPr>
            <p:cNvSpPr txBox="1"/>
            <p:nvPr/>
          </p:nvSpPr>
          <p:spPr>
            <a:xfrm>
              <a:off x="1568815" y="3647602"/>
              <a:ext cx="2213077" cy="1342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INTL Text Office Light"/>
                  <a:cs typeface="Segoe UI"/>
                </a:rPr>
                <a:t>PCC update</a:t>
              </a:r>
              <a:endParaRPr lang="en-IN" sz="1400" b="0" i="0" u="none" strike="noStrike" kern="1200" cap="none" spc="0" normalizeH="0" baseline="0" noProof="0">
                <a:ln>
                  <a:noFill/>
                </a:ln>
                <a:solidFill>
                  <a:srgbClr val="FFFFFF"/>
                </a:solidFill>
                <a:effectLst/>
                <a:uLnTx/>
                <a:uFillTx/>
                <a:latin typeface="INTL Text Office Light"/>
                <a:cs typeface="Segoe UI"/>
              </a:endParaRPr>
            </a:p>
          </p:txBody>
        </p:sp>
      </p:grpSp>
      <p:sp>
        <p:nvSpPr>
          <p:cNvPr id="2186" name="Rectangle: Rounded Corners 2185">
            <a:extLst>
              <a:ext uri="{FF2B5EF4-FFF2-40B4-BE49-F238E27FC236}">
                <a16:creationId xmlns:a16="http://schemas.microsoft.com/office/drawing/2014/main" id="{4A4A8483-02CA-FE8F-E25B-7D2FDAA4915E}"/>
              </a:ext>
            </a:extLst>
          </p:cNvPr>
          <p:cNvSpPr/>
          <p:nvPr/>
        </p:nvSpPr>
        <p:spPr>
          <a:xfrm>
            <a:off x="2350168" y="6482936"/>
            <a:ext cx="2767074" cy="269893"/>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IN" sz="1200">
                <a:solidFill>
                  <a:schemeClr val="tx1"/>
                </a:solidFill>
                <a:latin typeface="INTL Text Office Light"/>
              </a:rPr>
              <a:t>Link to Killer Bee:</a:t>
            </a:r>
            <a:r>
              <a:rPr lang="en-IN" sz="1200">
                <a:solidFill>
                  <a:schemeClr val="tx1"/>
                </a:solidFill>
                <a:latin typeface="INTL Text Office Light"/>
                <a:hlinkClick r:id="rId10">
                  <a:extLst>
                    <a:ext uri="{A12FA001-AC4F-418D-AE19-62706E023703}">
                      <ahyp:hlinkClr xmlns:ahyp="http://schemas.microsoft.com/office/drawing/2018/hyperlinkcolor" val="tx"/>
                    </a:ext>
                  </a:extLst>
                </a:hlinkClick>
              </a:rPr>
              <a:t>Killer Bee Report</a:t>
            </a:r>
            <a:endParaRPr lang="en-IN" sz="1200">
              <a:solidFill>
                <a:schemeClr val="tx1"/>
              </a:solidFill>
              <a:latin typeface="INTL Text Office Light"/>
            </a:endParaRPr>
          </a:p>
        </p:txBody>
      </p:sp>
      <p:sp>
        <p:nvSpPr>
          <p:cNvPr id="2187" name="TextBox 2186">
            <a:extLst>
              <a:ext uri="{FF2B5EF4-FFF2-40B4-BE49-F238E27FC236}">
                <a16:creationId xmlns:a16="http://schemas.microsoft.com/office/drawing/2014/main" id="{675E308A-A406-C702-E28B-2D7FBF81C256}"/>
              </a:ext>
            </a:extLst>
          </p:cNvPr>
          <p:cNvSpPr txBox="1"/>
          <p:nvPr/>
        </p:nvSpPr>
        <p:spPr>
          <a:xfrm>
            <a:off x="2287545" y="6198461"/>
            <a:ext cx="151028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INTL Headline"/>
              </a:rPr>
              <a:t>NOTES</a:t>
            </a:r>
            <a:r>
              <a:rPr lang="en-GB" sz="1200" b="1">
                <a:solidFill>
                  <a:srgbClr val="333C42"/>
                </a:solidFill>
                <a:latin typeface="INTL Headline"/>
              </a:rPr>
              <a:t>:</a:t>
            </a:r>
            <a:endParaRPr kumimoji="0" lang="en-GB" sz="1200" b="1" i="0" u="none" strike="noStrike" kern="1200" cap="none" spc="0" normalizeH="0" baseline="0" noProof="0">
              <a:ln>
                <a:noFill/>
              </a:ln>
              <a:solidFill>
                <a:srgbClr val="333C42"/>
              </a:solidFill>
              <a:effectLst/>
              <a:uLnTx/>
              <a:uFillTx/>
              <a:latin typeface="INTL Headline"/>
            </a:endParaRPr>
          </a:p>
        </p:txBody>
      </p:sp>
      <p:sp>
        <p:nvSpPr>
          <p:cNvPr id="2188" name="TextBox 2187">
            <a:extLst>
              <a:ext uri="{FF2B5EF4-FFF2-40B4-BE49-F238E27FC236}">
                <a16:creationId xmlns:a16="http://schemas.microsoft.com/office/drawing/2014/main" id="{5E5E97E8-2A77-79C5-3B25-9AC5582E7D90}"/>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2189" name="TextBox 2188">
            <a:extLst>
              <a:ext uri="{FF2B5EF4-FFF2-40B4-BE49-F238E27FC236}">
                <a16:creationId xmlns:a16="http://schemas.microsoft.com/office/drawing/2014/main" id="{9D26D170-1CA5-6C8E-3CC0-72A869E5AC8A}"/>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Tree>
    <p:extLst>
      <p:ext uri="{BB962C8B-B14F-4D97-AF65-F5344CB8AC3E}">
        <p14:creationId xmlns:p14="http://schemas.microsoft.com/office/powerpoint/2010/main" val="3459988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383853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5D4EE1C-C521-D2F3-F37E-A7781ACEAAA1}"/>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505467" y="5965281"/>
            <a:ext cx="8189699" cy="687196"/>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300808" y="1042367"/>
            <a:ext cx="3100766" cy="5238632"/>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2197117" y="2373671"/>
            <a:ext cx="9341365" cy="2840694"/>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611032" y="1042368"/>
            <a:ext cx="8197475" cy="824448"/>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6" name="TextBox 25">
            <a:extLst>
              <a:ext uri="{FF2B5EF4-FFF2-40B4-BE49-F238E27FC236}">
                <a16:creationId xmlns:a16="http://schemas.microsoft.com/office/drawing/2014/main" id="{A168E729-3DD9-A640-6CCE-D8391ACBB2DE}"/>
              </a:ext>
            </a:extLst>
          </p:cNvPr>
          <p:cNvSpPr txBox="1"/>
          <p:nvPr/>
        </p:nvSpPr>
        <p:spPr>
          <a:xfrm>
            <a:off x="5842362" y="1309358"/>
            <a:ext cx="26875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a:solidFill>
                  <a:schemeClr val="accent1"/>
                </a:solidFill>
                <a:latin typeface="Avenir Next LT Pro"/>
                <a:ea typeface="Open Sans" panose="020B0606030504020204" pitchFamily="34" charset="0"/>
                <a:cs typeface="Open Sans" panose="020B0606030504020204" pitchFamily="34" charset="0"/>
              </a:rPr>
              <a:t>Official Portal</a:t>
            </a:r>
            <a:endParaRPr kumimoji="0" lang="en-US" sz="1400" b="0" i="0" u="none" strike="noStrike" kern="0" cap="none" spc="0" normalizeH="0" baseline="0" noProof="0">
              <a:ln>
                <a:noFill/>
              </a:ln>
              <a:solidFill>
                <a:schemeClr val="accent1"/>
              </a:solidFill>
              <a:effectLst/>
              <a:uLnTx/>
              <a:uFillTx/>
              <a:latin typeface="Avenir Next LT Pro"/>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50658EB4-BDD0-C706-5C29-54AC8B027344}"/>
              </a:ext>
            </a:extLst>
          </p:cNvPr>
          <p:cNvSpPr txBox="1"/>
          <p:nvPr/>
        </p:nvSpPr>
        <p:spPr>
          <a:xfrm>
            <a:off x="2790688" y="6291191"/>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8015" y="1505147"/>
            <a:ext cx="3109436"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ea typeface="+mn-lt"/>
                <a:cs typeface="+mn-lt"/>
              </a:rPr>
              <a:t>Has the Supply Manager been notified first?</a:t>
            </a:r>
          </a:p>
          <a:p>
            <a:pPr marL="285750" indent="-285750">
              <a:buFont typeface="Wingdings" panose="05000000000000000000" pitchFamily="2" charset="2"/>
              <a:buChar char="Ø"/>
              <a:defRPr/>
            </a:pPr>
            <a:r>
              <a:rPr lang="en-US" sz="1200" b="1">
                <a:solidFill>
                  <a:srgbClr val="FF6600"/>
                </a:solidFill>
                <a:ea typeface="+mn-lt"/>
                <a:cs typeface="+mn-lt"/>
              </a:rPr>
              <a:t>Is the Supplier stopping shipment(s)?</a:t>
            </a:r>
          </a:p>
          <a:p>
            <a:pPr marL="285750" indent="-285750">
              <a:buFont typeface="Wingdings" panose="05000000000000000000" pitchFamily="2" charset="2"/>
              <a:buChar char="Ø"/>
              <a:defRPr/>
            </a:pPr>
            <a:r>
              <a:rPr lang="en-US" sz="1200" b="1">
                <a:solidFill>
                  <a:srgbClr val="FF6600"/>
                </a:solidFill>
                <a:ea typeface="+mn-lt"/>
                <a:cs typeface="+mn-lt"/>
              </a:rPr>
              <a:t>Can they provide the invoices and bill of lading in question?  </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pic>
        <p:nvPicPr>
          <p:cNvPr id="37" name="Picture 36" descr="Graphical user interface, application&#10;&#10;Description automatically generated">
            <a:extLst>
              <a:ext uri="{FF2B5EF4-FFF2-40B4-BE49-F238E27FC236}">
                <a16:creationId xmlns:a16="http://schemas.microsoft.com/office/drawing/2014/main" id="{EBB5F349-7196-7B49-CEC8-6E6E6B275E15}"/>
              </a:ext>
            </a:extLst>
          </p:cNvPr>
          <p:cNvPicPr>
            <a:picLocks noChangeAspect="1"/>
          </p:cNvPicPr>
          <p:nvPr/>
        </p:nvPicPr>
        <p:blipFill rotWithShape="1">
          <a:blip r:embed="rId6">
            <a:extLst>
              <a:ext uri="{28A0092B-C50C-407E-A947-70E740481C1C}">
                <a14:useLocalDpi xmlns:a14="http://schemas.microsoft.com/office/drawing/2010/main" val="0"/>
              </a:ext>
            </a:extLst>
          </a:blip>
          <a:srcRect l="880" t="6285" r="81378" b="74025"/>
          <a:stretch/>
        </p:blipFill>
        <p:spPr>
          <a:xfrm>
            <a:off x="2390349" y="3574000"/>
            <a:ext cx="675501" cy="749628"/>
          </a:xfrm>
          <a:prstGeom prst="rect">
            <a:avLst/>
          </a:prstGeom>
        </p:spPr>
      </p:pic>
      <p:sp>
        <p:nvSpPr>
          <p:cNvPr id="47" name="TextBox 46">
            <a:extLst>
              <a:ext uri="{FF2B5EF4-FFF2-40B4-BE49-F238E27FC236}">
                <a16:creationId xmlns:a16="http://schemas.microsoft.com/office/drawing/2014/main" id="{FE65FB01-6189-0FE4-77A4-1671A36AC1A0}"/>
              </a:ext>
            </a:extLst>
          </p:cNvPr>
          <p:cNvSpPr txBox="1"/>
          <p:nvPr/>
        </p:nvSpPr>
        <p:spPr>
          <a:xfrm>
            <a:off x="3055835" y="3904420"/>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latin typeface="Avenir Next LT Pro"/>
                <a:ea typeface="+mn-ea"/>
                <a:cs typeface="+mn-cs"/>
              </a:rPr>
              <a:t>Planner</a:t>
            </a:r>
          </a:p>
        </p:txBody>
      </p:sp>
      <p:sp>
        <p:nvSpPr>
          <p:cNvPr id="73" name="TextBox 72">
            <a:extLst>
              <a:ext uri="{FF2B5EF4-FFF2-40B4-BE49-F238E27FC236}">
                <a16:creationId xmlns:a16="http://schemas.microsoft.com/office/drawing/2014/main" id="{1FF94BE7-42F0-1CC8-00C7-BADB134CBE97}"/>
              </a:ext>
            </a:extLst>
          </p:cNvPr>
          <p:cNvSpPr txBox="1"/>
          <p:nvPr/>
        </p:nvSpPr>
        <p:spPr>
          <a:xfrm>
            <a:off x="3537307" y="1951134"/>
            <a:ext cx="8831156" cy="338554"/>
          </a:xfrm>
          <a:prstGeom prst="rect">
            <a:avLst/>
          </a:prstGeom>
          <a:noFill/>
        </p:spPr>
        <p:txBody>
          <a:bodyPr wrap="square" lIns="91440" tIns="45720" rIns="91440" bIns="45720" rtlCol="0" anchor="t">
            <a:spAutoFit/>
          </a:bodyPr>
          <a:lstStyle/>
          <a:p>
            <a:pPr>
              <a:defRPr/>
            </a:pPr>
            <a:r>
              <a:rPr lang="en-IN" sz="1600" b="1">
                <a:solidFill>
                  <a:srgbClr val="333C42">
                    <a:lumMod val="75000"/>
                    <a:lumOff val="25000"/>
                  </a:srgbClr>
                </a:solidFill>
                <a:latin typeface="+mj-lt"/>
                <a:ea typeface="Open Sans" panose="020B0606030504020204" pitchFamily="34" charset="0"/>
                <a:cs typeface="Open Sans" panose="020B0606030504020204" pitchFamily="34" charset="0"/>
              </a:rPr>
              <a:t>Suggested response to the Supplier, non-line down situations</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805547" y="1101472"/>
            <a:ext cx="738067" cy="719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EA68C01-4AC0-2CBE-02EC-3697FCEF83C9}"/>
              </a:ext>
            </a:extLst>
          </p:cNvPr>
          <p:cNvSpPr/>
          <p:nvPr/>
        </p:nvSpPr>
        <p:spPr>
          <a:xfrm>
            <a:off x="4988201" y="1222920"/>
            <a:ext cx="547297" cy="3838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Tada Cognitive Solutions Named a 2021 'Cool Vendor' by Gartner">
            <a:extLst>
              <a:ext uri="{FF2B5EF4-FFF2-40B4-BE49-F238E27FC236}">
                <a16:creationId xmlns:a16="http://schemas.microsoft.com/office/drawing/2014/main" id="{9748DA07-D631-902E-78C6-A4F9F77D4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5942" b="-637"/>
          <a:stretch/>
        </p:blipFill>
        <p:spPr bwMode="auto">
          <a:xfrm>
            <a:off x="4872806" y="1398154"/>
            <a:ext cx="523244" cy="9727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12" name="Content Placeholder 2">
            <a:extLst>
              <a:ext uri="{FF2B5EF4-FFF2-40B4-BE49-F238E27FC236}">
                <a16:creationId xmlns:a16="http://schemas.microsoft.com/office/drawing/2014/main" id="{9FC9FB0D-EAA0-BF38-BC75-28297B01DD5B}"/>
              </a:ext>
            </a:extLst>
          </p:cNvPr>
          <p:cNvSpPr txBox="1">
            <a:spLocks/>
          </p:cNvSpPr>
          <p:nvPr/>
        </p:nvSpPr>
        <p:spPr>
          <a:xfrm>
            <a:off x="3546657" y="2221923"/>
            <a:ext cx="7487442" cy="361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200">
                <a:solidFill>
                  <a:sysClr val="windowText" lastClr="000000"/>
                </a:solidFill>
              </a:rPr>
              <a:t>It is recommended to add a custom signature to outlook when a supplier inquires on a payment issue. </a:t>
            </a:r>
          </a:p>
          <a:p>
            <a:pPr marL="0" indent="0">
              <a:buNone/>
              <a:defRPr/>
            </a:pPr>
            <a:endParaRPr lang="en-US" sz="1200">
              <a:solidFill>
                <a:sysClr val="windowText" lastClr="000000"/>
              </a:solidFill>
              <a:latin typeface="+mj-lt"/>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200" b="0" i="0" u="none" strike="noStrike" kern="1200" cap="none" spc="0" normalizeH="0" baseline="0" noProof="0">
              <a:ln>
                <a:noFill/>
              </a:ln>
              <a:solidFill>
                <a:sysClr val="windowText" lastClr="000000"/>
              </a:solidFill>
              <a:effectLst/>
              <a:uLnTx/>
              <a:uFillTx/>
              <a:latin typeface="+mj-lt"/>
              <a:ea typeface="+mn-ea"/>
              <a:cs typeface="+mn-cs"/>
            </a:endParaRPr>
          </a:p>
        </p:txBody>
      </p:sp>
      <p:sp>
        <p:nvSpPr>
          <p:cNvPr id="15" name="Title 2">
            <a:extLst>
              <a:ext uri="{FF2B5EF4-FFF2-40B4-BE49-F238E27FC236}">
                <a16:creationId xmlns:a16="http://schemas.microsoft.com/office/drawing/2014/main" id="{12BF1AAD-FC49-69CA-5DCA-AF4A19DA40C1}"/>
              </a:ext>
            </a:extLst>
          </p:cNvPr>
          <p:cNvSpPr>
            <a:spLocks noGrp="1"/>
          </p:cNvSpPr>
          <p:nvPr>
            <p:ph type="title"/>
          </p:nvPr>
        </p:nvSpPr>
        <p:spPr>
          <a:xfrm>
            <a:off x="183357" y="157161"/>
            <a:ext cx="5964344" cy="713255"/>
          </a:xfrm>
        </p:spPr>
        <p:txBody>
          <a:bodyPr vert="horz">
            <a:normAutofit fontScale="90000"/>
          </a:bodyPr>
          <a:lstStyle/>
          <a:p>
            <a:r>
              <a:rPr lang="en-US"/>
              <a:t>Level 1</a:t>
            </a:r>
            <a:br>
              <a:rPr lang="en-US"/>
            </a:br>
            <a:r>
              <a:rPr lang="en-US"/>
              <a:t>Planner</a:t>
            </a:r>
            <a:r>
              <a:rPr lang="en-US" sz="1800"/>
              <a:t> </a:t>
            </a:r>
            <a:r>
              <a:rPr lang="en-US">
                <a:solidFill>
                  <a:schemeClr val="bg1">
                    <a:lumMod val="65000"/>
                  </a:schemeClr>
                </a:solidFill>
              </a:rPr>
              <a:t>| Escalation event required – CONTRACT &amp; PAYMENT ISSUES</a:t>
            </a:r>
          </a:p>
        </p:txBody>
      </p:sp>
      <p:sp>
        <p:nvSpPr>
          <p:cNvPr id="54" name="TextBox 53">
            <a:extLst>
              <a:ext uri="{FF2B5EF4-FFF2-40B4-BE49-F238E27FC236}">
                <a16:creationId xmlns:a16="http://schemas.microsoft.com/office/drawing/2014/main" id="{B3D10EDE-64FE-204C-71DB-C54B2D5603AE}"/>
              </a:ext>
            </a:extLst>
          </p:cNvPr>
          <p:cNvSpPr txBox="1"/>
          <p:nvPr/>
        </p:nvSpPr>
        <p:spPr>
          <a:xfrm>
            <a:off x="3634447" y="6055919"/>
            <a:ext cx="8082490" cy="57708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defRPr/>
            </a:pPr>
            <a:r>
              <a:rPr lang="en-US" sz="1050">
                <a:solidFill>
                  <a:srgbClr val="333C42"/>
                </a:solidFill>
                <a:latin typeface="Avenir Next LT Pro"/>
              </a:rPr>
              <a:t>In Outlook, select File and Options</a:t>
            </a:r>
          </a:p>
          <a:p>
            <a:pPr marL="171450" indent="-171450">
              <a:buFont typeface="Arial" panose="020B0604020202020204" pitchFamily="34" charset="0"/>
              <a:buChar char="•"/>
              <a:defRPr/>
            </a:pPr>
            <a:r>
              <a:rPr lang="en-US" sz="1050">
                <a:solidFill>
                  <a:srgbClr val="333C42"/>
                </a:solidFill>
                <a:latin typeface="Avenir Next LT Pro"/>
              </a:rPr>
              <a:t>Select Mail then scroll to find “Signature”</a:t>
            </a:r>
          </a:p>
          <a:p>
            <a:pPr marL="171450" indent="-171450">
              <a:buFont typeface="Arial" panose="020B0604020202020204" pitchFamily="34" charset="0"/>
              <a:buChar char="•"/>
              <a:defRPr/>
            </a:pPr>
            <a:r>
              <a:rPr lang="en-US" sz="1050">
                <a:solidFill>
                  <a:srgbClr val="333C42"/>
                </a:solidFill>
                <a:latin typeface="Avenir Next LT Pro"/>
              </a:rPr>
              <a:t>When you’re in “Signature” you can create a separate “Signature” to select when replying to the Supplier about Payments.</a:t>
            </a:r>
          </a:p>
        </p:txBody>
      </p:sp>
      <p:pic>
        <p:nvPicPr>
          <p:cNvPr id="3" name="Picture 2">
            <a:extLst>
              <a:ext uri="{FF2B5EF4-FFF2-40B4-BE49-F238E27FC236}">
                <a16:creationId xmlns:a16="http://schemas.microsoft.com/office/drawing/2014/main" id="{0625D16D-C92C-7E56-D318-107B76E251CC}"/>
              </a:ext>
            </a:extLst>
          </p:cNvPr>
          <p:cNvPicPr>
            <a:picLocks noChangeAspect="1"/>
          </p:cNvPicPr>
          <p:nvPr/>
        </p:nvPicPr>
        <p:blipFill>
          <a:blip r:embed="rId8"/>
          <a:stretch>
            <a:fillRect/>
          </a:stretch>
        </p:blipFill>
        <p:spPr>
          <a:xfrm>
            <a:off x="4068167" y="2547886"/>
            <a:ext cx="6286828" cy="3276032"/>
          </a:xfrm>
          <a:prstGeom prst="rect">
            <a:avLst/>
          </a:prstGeom>
        </p:spPr>
      </p:pic>
      <p:sp>
        <p:nvSpPr>
          <p:cNvPr id="2" name="Slide Number Placeholder 1">
            <a:extLst>
              <a:ext uri="{FF2B5EF4-FFF2-40B4-BE49-F238E27FC236}">
                <a16:creationId xmlns:a16="http://schemas.microsoft.com/office/drawing/2014/main" id="{FC54A9D4-7D39-47D1-14DA-6E6757F98B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8" name="TextBox 7">
            <a:extLst>
              <a:ext uri="{FF2B5EF4-FFF2-40B4-BE49-F238E27FC236}">
                <a16:creationId xmlns:a16="http://schemas.microsoft.com/office/drawing/2014/main" id="{96ACF0DA-2204-FF7B-67AD-338E6B50A45C}"/>
              </a:ext>
            </a:extLst>
          </p:cNvPr>
          <p:cNvSpPr txBox="1"/>
          <p:nvPr/>
        </p:nvSpPr>
        <p:spPr>
          <a:xfrm>
            <a:off x="3549313" y="1378308"/>
            <a:ext cx="194827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Sources</a:t>
            </a:r>
          </a:p>
        </p:txBody>
      </p:sp>
      <p:sp>
        <p:nvSpPr>
          <p:cNvPr id="9" name="TextBox 8">
            <a:extLst>
              <a:ext uri="{FF2B5EF4-FFF2-40B4-BE49-F238E27FC236}">
                <a16:creationId xmlns:a16="http://schemas.microsoft.com/office/drawing/2014/main" id="{A801023B-4DEC-7315-E21F-14C8C62CB043}"/>
              </a:ext>
            </a:extLst>
          </p:cNvPr>
          <p:cNvSpPr txBox="1"/>
          <p:nvPr/>
        </p:nvSpPr>
        <p:spPr>
          <a:xfrm rot="16200000">
            <a:off x="277199" y="3902330"/>
            <a:ext cx="2123414"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Responsible(s)</a:t>
            </a:r>
          </a:p>
        </p:txBody>
      </p:sp>
      <p:sp>
        <p:nvSpPr>
          <p:cNvPr id="10" name="TextBox 9">
            <a:extLst>
              <a:ext uri="{FF2B5EF4-FFF2-40B4-BE49-F238E27FC236}">
                <a16:creationId xmlns:a16="http://schemas.microsoft.com/office/drawing/2014/main" id="{BB26C313-5AA6-78B3-311D-FB1EA4A246AB}"/>
              </a:ext>
            </a:extLst>
          </p:cNvPr>
          <p:cNvSpPr txBox="1"/>
          <p:nvPr/>
        </p:nvSpPr>
        <p:spPr>
          <a:xfrm>
            <a:off x="233409" y="1192915"/>
            <a:ext cx="3118646" cy="338554"/>
          </a:xfrm>
          <a:prstGeom prst="rect">
            <a:avLst/>
          </a:prstGeom>
          <a:noFill/>
        </p:spPr>
        <p:txBody>
          <a:bodyPr wrap="square" rtlCol="0">
            <a:spAutoFit/>
          </a:bodyPr>
          <a:lstStyle/>
          <a:p>
            <a:pPr>
              <a:defRPr/>
            </a:pPr>
            <a:r>
              <a:rPr lang="en-IN" sz="1600" b="1">
                <a:solidFill>
                  <a:srgbClr val="333C42">
                    <a:lumMod val="75000"/>
                    <a:lumOff val="25000"/>
                  </a:srgbClr>
                </a:solidFill>
                <a:latin typeface="INTL Headline Office"/>
                <a:ea typeface="Open Sans" panose="020B0606030504020204" pitchFamily="34" charset="0"/>
                <a:cs typeface="Open Sans" panose="020B0606030504020204" pitchFamily="34" charset="0"/>
              </a:rPr>
              <a:t>Questions to address</a:t>
            </a:r>
          </a:p>
        </p:txBody>
      </p:sp>
    </p:spTree>
    <p:extLst>
      <p:ext uri="{BB962C8B-B14F-4D97-AF65-F5344CB8AC3E}">
        <p14:creationId xmlns:p14="http://schemas.microsoft.com/office/powerpoint/2010/main" val="425170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593332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A541AF88-FD92-FD0F-0F32-267F78B60E3F}"/>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95" name="Rectangle: Rounded Corners 94">
            <a:extLst>
              <a:ext uri="{FF2B5EF4-FFF2-40B4-BE49-F238E27FC236}">
                <a16:creationId xmlns:a16="http://schemas.microsoft.com/office/drawing/2014/main" id="{D8866D65-46E6-950E-29AA-4767C23BA0AA}"/>
              </a:ext>
            </a:extLst>
          </p:cNvPr>
          <p:cNvSpPr/>
          <p:nvPr/>
        </p:nvSpPr>
        <p:spPr>
          <a:xfrm>
            <a:off x="3496884" y="5379004"/>
            <a:ext cx="8375050" cy="834970"/>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Rounded Corners 65">
            <a:extLst>
              <a:ext uri="{FF2B5EF4-FFF2-40B4-BE49-F238E27FC236}">
                <a16:creationId xmlns:a16="http://schemas.microsoft.com/office/drawing/2014/main" id="{69A8021A-3493-2BF0-8E3D-BA8AE6BB6ADA}"/>
              </a:ext>
            </a:extLst>
          </p:cNvPr>
          <p:cNvSpPr/>
          <p:nvPr/>
        </p:nvSpPr>
        <p:spPr>
          <a:xfrm>
            <a:off x="1648991" y="2729079"/>
            <a:ext cx="9944104" cy="255009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592400" y="1101035"/>
            <a:ext cx="8375050"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44483" y="1334786"/>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22" name="TextBox 21">
            <a:extLst>
              <a:ext uri="{FF2B5EF4-FFF2-40B4-BE49-F238E27FC236}">
                <a16:creationId xmlns:a16="http://schemas.microsoft.com/office/drawing/2014/main" id="{291C7C91-33C0-E66B-D47C-33331F521BD7}"/>
              </a:ext>
            </a:extLst>
          </p:cNvPr>
          <p:cNvSpPr txBox="1"/>
          <p:nvPr/>
        </p:nvSpPr>
        <p:spPr>
          <a:xfrm rot="16200000">
            <a:off x="289842" y="3614413"/>
            <a:ext cx="21092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46" name="TextBox 45">
            <a:extLst>
              <a:ext uri="{FF2B5EF4-FFF2-40B4-BE49-F238E27FC236}">
                <a16:creationId xmlns:a16="http://schemas.microsoft.com/office/drawing/2014/main" id="{50658EB4-BDD0-C706-5C29-54AC8B027344}"/>
              </a:ext>
            </a:extLst>
          </p:cNvPr>
          <p:cNvSpPr txBox="1"/>
          <p:nvPr/>
        </p:nvSpPr>
        <p:spPr>
          <a:xfrm>
            <a:off x="2621455" y="5676192"/>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1200" b="1">
                <a:solidFill>
                  <a:srgbClr val="FF6600"/>
                </a:solidFill>
                <a:ea typeface="+mn-lt"/>
                <a:cs typeface="+mn-lt"/>
              </a:rPr>
              <a:t>What is considered a bad escalation event?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73" name="TextBox 72">
            <a:extLst>
              <a:ext uri="{FF2B5EF4-FFF2-40B4-BE49-F238E27FC236}">
                <a16:creationId xmlns:a16="http://schemas.microsoft.com/office/drawing/2014/main" id="{1FF94BE7-42F0-1CC8-00C7-BADB134CBE97}"/>
              </a:ext>
            </a:extLst>
          </p:cNvPr>
          <p:cNvSpPr txBox="1"/>
          <p:nvPr/>
        </p:nvSpPr>
        <p:spPr>
          <a:xfrm>
            <a:off x="3714936" y="2254057"/>
            <a:ext cx="8338195" cy="338554"/>
          </a:xfrm>
          <a:prstGeom prst="rect">
            <a:avLst/>
          </a:prstGeom>
          <a:noFill/>
        </p:spPr>
        <p:txBody>
          <a:bodyPr wrap="square" rtlCol="0">
            <a:spAutoFit/>
          </a:bodyPr>
          <a:lstStyle/>
          <a:p>
            <a:r>
              <a:rPr lang="en-US" sz="1600" b="1">
                <a:solidFill>
                  <a:srgbClr val="333C42">
                    <a:lumMod val="75000"/>
                    <a:lumOff val="25000"/>
                  </a:srgbClr>
                </a:solidFill>
                <a:latin typeface="+mj-lt"/>
                <a:ea typeface="Open Sans" panose="020B0606030504020204" pitchFamily="34" charset="0"/>
                <a:cs typeface="Open Sans" panose="020B0606030504020204" pitchFamily="34" charset="0"/>
              </a:rPr>
              <a:t>Why doesn’t supplier have stock?</a:t>
            </a: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Bad escalation event (cont.)</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2C5575B5-0AC5-17E7-FACE-645A0AB9DC64}"/>
              </a:ext>
            </a:extLst>
          </p:cNvPr>
          <p:cNvSpPr txBox="1"/>
          <p:nvPr/>
        </p:nvSpPr>
        <p:spPr>
          <a:xfrm>
            <a:off x="5865663" y="1198983"/>
            <a:ext cx="2687549" cy="307777"/>
          </a:xfrm>
          <a:prstGeom prst="rect">
            <a:avLst/>
          </a:prstGeom>
          <a:noFill/>
        </p:spPr>
        <p:txBody>
          <a:bodyPr wrap="square" rtlCol="0">
            <a:spAutoFit/>
          </a:bodyPr>
          <a:lstStyle/>
          <a:p>
            <a:pPr>
              <a:defRPr/>
            </a:pPr>
            <a:r>
              <a:rPr lang="en-US" sz="1400" kern="0">
                <a:solidFill>
                  <a:schemeClr val="accent1"/>
                </a:solidFill>
                <a:ea typeface="Open Sans" panose="020B0606030504020204" pitchFamily="34" charset="0"/>
                <a:cs typeface="Open Sans" panose="020B0606030504020204" pitchFamily="34" charset="0"/>
              </a:rPr>
              <a:t>Official Portal</a:t>
            </a:r>
            <a:r>
              <a:rPr kumimoji="0" lang="en-US" sz="1400" b="0" i="0" u="none" strike="noStrike" kern="0" cap="none" spc="0" normalizeH="0" baseline="0" noProof="0">
                <a:ln>
                  <a:noFill/>
                </a:ln>
                <a:solidFill>
                  <a:schemeClr val="accent1"/>
                </a:solidFill>
                <a:effectLst/>
                <a:uLnTx/>
                <a:uFillTx/>
                <a:ea typeface="Open Sans" panose="020B0606030504020204" pitchFamily="34" charset="0"/>
                <a:cs typeface="Open Sans" panose="020B0606030504020204" pitchFamily="34" charset="0"/>
              </a:rPr>
              <a:t> </a:t>
            </a:r>
          </a:p>
        </p:txBody>
      </p:sp>
      <p:pic>
        <p:nvPicPr>
          <p:cNvPr id="11" name="Picture 6" descr="Tada Cognitive Solutions Named a 2021 'Cool Vendor' by Gartner">
            <a:extLst>
              <a:ext uri="{FF2B5EF4-FFF2-40B4-BE49-F238E27FC236}">
                <a16:creationId xmlns:a16="http://schemas.microsoft.com/office/drawing/2014/main" id="{C6457B8B-2ADA-9C7E-DB66-13223EF1D1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58382" y="1306955"/>
            <a:ext cx="523244" cy="97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50B9AB-033E-7AA9-1EDA-FCF89BA25CB8}"/>
              </a:ext>
            </a:extLst>
          </p:cNvPr>
          <p:cNvSpPr txBox="1"/>
          <p:nvPr/>
        </p:nvSpPr>
        <p:spPr>
          <a:xfrm>
            <a:off x="3669360" y="5586188"/>
            <a:ext cx="816821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33C42"/>
                </a:solidFill>
              </a:rPr>
              <a:t>Need a brief description on why the supplier cannot meet demand and what assistance is needed from the escalation case owner.</a:t>
            </a:r>
            <a:endParaRPr kumimoji="0" lang="en-US" sz="1200" b="0" i="0" u="none" strike="noStrike" kern="1200" cap="none" spc="0" normalizeH="0" baseline="0" noProof="0">
              <a:ln>
                <a:noFill/>
              </a:ln>
              <a:solidFill>
                <a:srgbClr val="333C42"/>
              </a:solidFill>
              <a:effectLst/>
              <a:uLnTx/>
              <a:uFillTx/>
              <a:ea typeface="+mn-ea"/>
              <a:cs typeface="+mn-cs"/>
            </a:endParaRPr>
          </a:p>
        </p:txBody>
      </p:sp>
      <p:sp>
        <p:nvSpPr>
          <p:cNvPr id="21" name="TextBox 20">
            <a:extLst>
              <a:ext uri="{FF2B5EF4-FFF2-40B4-BE49-F238E27FC236}">
                <a16:creationId xmlns:a16="http://schemas.microsoft.com/office/drawing/2014/main" id="{D4D9C554-BADD-E356-3321-3BCFF156AB92}"/>
              </a:ext>
            </a:extLst>
          </p:cNvPr>
          <p:cNvSpPr txBox="1"/>
          <p:nvPr/>
        </p:nvSpPr>
        <p:spPr>
          <a:xfrm>
            <a:off x="2383028" y="4295355"/>
            <a:ext cx="969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 Supervisor</a:t>
            </a:r>
          </a:p>
        </p:txBody>
      </p:sp>
      <p:pic>
        <p:nvPicPr>
          <p:cNvPr id="29" name="Picture 28" descr="Graphical user interface, application&#10;&#10;Description automatically generated">
            <a:extLst>
              <a:ext uri="{FF2B5EF4-FFF2-40B4-BE49-F238E27FC236}">
                <a16:creationId xmlns:a16="http://schemas.microsoft.com/office/drawing/2014/main" id="{F3095351-63A9-E26A-7EE6-83A53FE3992D}"/>
              </a:ext>
            </a:extLst>
          </p:cNvPr>
          <p:cNvPicPr>
            <a:picLocks noChangeAspect="1"/>
          </p:cNvPicPr>
          <p:nvPr/>
        </p:nvPicPr>
        <p:blipFill rotWithShape="1">
          <a:blip r:embed="rId7">
            <a:extLst>
              <a:ext uri="{28A0092B-C50C-407E-A947-70E740481C1C}">
                <a14:useLocalDpi xmlns:a14="http://schemas.microsoft.com/office/drawing/2010/main" val="0"/>
              </a:ext>
            </a:extLst>
          </a:blip>
          <a:srcRect l="880" t="6285" r="81378" b="74025"/>
          <a:stretch/>
        </p:blipFill>
        <p:spPr>
          <a:xfrm>
            <a:off x="1721173" y="3017471"/>
            <a:ext cx="675501" cy="749628"/>
          </a:xfrm>
          <a:prstGeom prst="rect">
            <a:avLst/>
          </a:prstGeom>
        </p:spPr>
      </p:pic>
      <p:sp>
        <p:nvSpPr>
          <p:cNvPr id="30" name="TextBox 29">
            <a:extLst>
              <a:ext uri="{FF2B5EF4-FFF2-40B4-BE49-F238E27FC236}">
                <a16:creationId xmlns:a16="http://schemas.microsoft.com/office/drawing/2014/main" id="{C7C98BA6-526C-A63D-E809-2F24FBF2A359}"/>
              </a:ext>
            </a:extLst>
          </p:cNvPr>
          <p:cNvSpPr txBox="1"/>
          <p:nvPr/>
        </p:nvSpPr>
        <p:spPr>
          <a:xfrm>
            <a:off x="2375995" y="3287582"/>
            <a:ext cx="904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Planner</a:t>
            </a:r>
          </a:p>
        </p:txBody>
      </p:sp>
      <p:pic>
        <p:nvPicPr>
          <p:cNvPr id="35" name="Picture 34" descr="Graphical user interface, application&#10;&#10;Description automatically generated">
            <a:extLst>
              <a:ext uri="{FF2B5EF4-FFF2-40B4-BE49-F238E27FC236}">
                <a16:creationId xmlns:a16="http://schemas.microsoft.com/office/drawing/2014/main" id="{9E5ADCDB-1D1E-BBC6-EFCF-9B17C4A7EA88}"/>
              </a:ext>
            </a:extLst>
          </p:cNvPr>
          <p:cNvPicPr>
            <a:picLocks noChangeAspect="1"/>
          </p:cNvPicPr>
          <p:nvPr/>
        </p:nvPicPr>
        <p:blipFill rotWithShape="1">
          <a:blip r:embed="rId7">
            <a:extLst>
              <a:ext uri="{28A0092B-C50C-407E-A947-70E740481C1C}">
                <a14:useLocalDpi xmlns:a14="http://schemas.microsoft.com/office/drawing/2010/main" val="0"/>
              </a:ext>
            </a:extLst>
          </a:blip>
          <a:srcRect l="49340" t="27860" r="33858" b="52536"/>
          <a:stretch/>
        </p:blipFill>
        <p:spPr>
          <a:xfrm>
            <a:off x="1736151" y="4158420"/>
            <a:ext cx="639844" cy="746536"/>
          </a:xfrm>
          <a:prstGeom prst="rect">
            <a:avLst/>
          </a:prstGeom>
        </p:spPr>
      </p:pic>
      <p:sp>
        <p:nvSpPr>
          <p:cNvPr id="40" name="TextBox 39">
            <a:extLst>
              <a:ext uri="{FF2B5EF4-FFF2-40B4-BE49-F238E27FC236}">
                <a16:creationId xmlns:a16="http://schemas.microsoft.com/office/drawing/2014/main" id="{2A91CC36-E2CD-5200-111B-68A70B78A9D5}"/>
              </a:ext>
            </a:extLst>
          </p:cNvPr>
          <p:cNvSpPr txBox="1"/>
          <p:nvPr/>
        </p:nvSpPr>
        <p:spPr>
          <a:xfrm>
            <a:off x="3565945" y="2829364"/>
            <a:ext cx="1369128" cy="307777"/>
          </a:xfrm>
          <a:prstGeom prst="rect">
            <a:avLst/>
          </a:prstGeom>
          <a:noFill/>
        </p:spPr>
        <p:txBody>
          <a:bodyPr wrap="square" rtlCol="0">
            <a:spAutoFit/>
          </a:bodyPr>
          <a:lstStyle/>
          <a:p>
            <a:r>
              <a:rPr lang="en-US" sz="1400" b="1">
                <a:solidFill>
                  <a:schemeClr val="bg1">
                    <a:lumMod val="75000"/>
                  </a:schemeClr>
                </a:solidFill>
                <a:latin typeface="Avenir Next LT Pro"/>
                <a:ea typeface="Open Sans" panose="020B0606030504020204" pitchFamily="34" charset="0"/>
                <a:cs typeface="Open Sans" panose="020B0606030504020204" pitchFamily="34" charset="0"/>
              </a:rPr>
              <a:t>Example:</a:t>
            </a:r>
          </a:p>
        </p:txBody>
      </p:sp>
      <p:pic>
        <p:nvPicPr>
          <p:cNvPr id="7" name="Picture 6">
            <a:extLst>
              <a:ext uri="{FF2B5EF4-FFF2-40B4-BE49-F238E27FC236}">
                <a16:creationId xmlns:a16="http://schemas.microsoft.com/office/drawing/2014/main" id="{99A3C136-91DA-1AB2-85DF-D0BDFFD3F4A4}"/>
              </a:ext>
            </a:extLst>
          </p:cNvPr>
          <p:cNvPicPr>
            <a:picLocks noChangeAspect="1"/>
          </p:cNvPicPr>
          <p:nvPr/>
        </p:nvPicPr>
        <p:blipFill rotWithShape="1">
          <a:blip r:embed="rId8"/>
          <a:srcRect l="1628" r="35722"/>
          <a:stretch/>
        </p:blipFill>
        <p:spPr>
          <a:xfrm>
            <a:off x="4759522" y="2828913"/>
            <a:ext cx="5929814" cy="2378758"/>
          </a:xfrm>
          <a:prstGeom prst="rect">
            <a:avLst/>
          </a:prstGeom>
        </p:spPr>
      </p:pic>
      <p:sp>
        <p:nvSpPr>
          <p:cNvPr id="3" name="Slide Number Placeholder 2">
            <a:extLst>
              <a:ext uri="{FF2B5EF4-FFF2-40B4-BE49-F238E27FC236}">
                <a16:creationId xmlns:a16="http://schemas.microsoft.com/office/drawing/2014/main" id="{7C03F7AF-3D68-EE17-83DC-9780A046E3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Tree>
    <p:extLst>
      <p:ext uri="{BB962C8B-B14F-4D97-AF65-F5344CB8AC3E}">
        <p14:creationId xmlns:p14="http://schemas.microsoft.com/office/powerpoint/2010/main" val="1299309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4290981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19D6851-9F32-5D4C-3C8E-4E85919BE8B3}"/>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121220"/>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Rectangle: Rounded Corners 4">
            <a:extLst>
              <a:ext uri="{FF2B5EF4-FFF2-40B4-BE49-F238E27FC236}">
                <a16:creationId xmlns:a16="http://schemas.microsoft.com/office/drawing/2014/main" id="{1BAB88AE-3B01-2AF5-B82F-75778DB65540}"/>
              </a:ext>
            </a:extLst>
          </p:cNvPr>
          <p:cNvSpPr/>
          <p:nvPr/>
        </p:nvSpPr>
        <p:spPr>
          <a:xfrm>
            <a:off x="1648991" y="2247791"/>
            <a:ext cx="10084300" cy="4531808"/>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430798" y="1091419"/>
            <a:ext cx="8167345"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11428" y="1384083"/>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359564" y="1595667"/>
            <a:ext cx="2995984" cy="646331"/>
          </a:xfrm>
          <a:prstGeom prst="rect">
            <a:avLst/>
          </a:prstGeom>
          <a:noFill/>
        </p:spPr>
        <p:txBody>
          <a:bodyPr wrap="square" rtlCol="0">
            <a:spAutoFit/>
          </a:bodyPr>
          <a:lstStyle/>
          <a:p>
            <a:pPr marL="285750" indent="-285750">
              <a:buFont typeface="Wingdings" panose="05000000000000000000" pitchFamily="2" charset="2"/>
              <a:buChar char="Ø"/>
              <a:defRPr/>
            </a:pPr>
            <a:r>
              <a:rPr lang="en-US" sz="1200" b="1">
                <a:solidFill>
                  <a:srgbClr val="FF6600"/>
                </a:solidFill>
                <a:ea typeface="+mn-lt"/>
                <a:cs typeface="+mn-lt"/>
              </a:rPr>
              <a:t>Which reasons do not require a MMAR / SAI escalation event?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No escalation needed reasons</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2C5575B5-0AC5-17E7-FACE-645A0AB9DC64}"/>
              </a:ext>
            </a:extLst>
          </p:cNvPr>
          <p:cNvSpPr txBox="1"/>
          <p:nvPr/>
        </p:nvSpPr>
        <p:spPr>
          <a:xfrm>
            <a:off x="5497588" y="1552778"/>
            <a:ext cx="2687549" cy="307777"/>
          </a:xfrm>
          <a:prstGeom prst="rect">
            <a:avLst/>
          </a:prstGeom>
          <a:noFill/>
        </p:spPr>
        <p:txBody>
          <a:bodyPr wrap="square" rtlCol="0">
            <a:spAutoFit/>
          </a:bodyPr>
          <a:lstStyle/>
          <a:p>
            <a:pPr>
              <a:defRPr/>
            </a:pPr>
            <a:r>
              <a:rPr lang="en-US" sz="1400" kern="0">
                <a:solidFill>
                  <a:schemeClr val="accent1"/>
                </a:solidFill>
                <a:ea typeface="Open Sans" panose="020B0606030504020204" pitchFamily="34" charset="0"/>
                <a:cs typeface="Open Sans" panose="020B0606030504020204" pitchFamily="34" charset="0"/>
              </a:rPr>
              <a:t>Official Portal</a:t>
            </a:r>
            <a:r>
              <a:rPr kumimoji="0" lang="en-US" sz="1400" b="0" i="0" u="none" strike="noStrike" kern="0" cap="none" spc="0" normalizeH="0" baseline="0" noProof="0">
                <a:ln>
                  <a:noFill/>
                </a:ln>
                <a:solidFill>
                  <a:schemeClr val="accent1"/>
                </a:solidFill>
                <a:effectLst/>
                <a:uLnTx/>
                <a:uFillTx/>
                <a:ea typeface="Open Sans" panose="020B0606030504020204" pitchFamily="34" charset="0"/>
                <a:cs typeface="Open Sans" panose="020B0606030504020204" pitchFamily="34" charset="0"/>
              </a:rPr>
              <a:t> </a:t>
            </a:r>
          </a:p>
        </p:txBody>
      </p:sp>
      <p:pic>
        <p:nvPicPr>
          <p:cNvPr id="11" name="Picture 6" descr="Tada Cognitive Solutions Named a 2021 'Cool Vendor' by Gartner">
            <a:extLst>
              <a:ext uri="{FF2B5EF4-FFF2-40B4-BE49-F238E27FC236}">
                <a16:creationId xmlns:a16="http://schemas.microsoft.com/office/drawing/2014/main" id="{C6457B8B-2ADA-9C7E-DB66-13223EF1D1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58382" y="1306955"/>
            <a:ext cx="523244" cy="972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BCE76A-493C-FBDC-5CC1-DE45614E2D78}"/>
              </a:ext>
            </a:extLst>
          </p:cNvPr>
          <p:cNvSpPr txBox="1"/>
          <p:nvPr/>
        </p:nvSpPr>
        <p:spPr>
          <a:xfrm rot="16200000">
            <a:off x="278710" y="3697495"/>
            <a:ext cx="21203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2" name="Slide Number Placeholder 1">
            <a:extLst>
              <a:ext uri="{FF2B5EF4-FFF2-40B4-BE49-F238E27FC236}">
                <a16:creationId xmlns:a16="http://schemas.microsoft.com/office/drawing/2014/main" id="{BC39C18C-095F-59D2-AA86-60FA74B48C6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17" name="Picture 16">
            <a:extLst>
              <a:ext uri="{FF2B5EF4-FFF2-40B4-BE49-F238E27FC236}">
                <a16:creationId xmlns:a16="http://schemas.microsoft.com/office/drawing/2014/main" id="{19532AFD-67B8-C112-1950-001EFF80C2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435" y="2476675"/>
            <a:ext cx="9993721" cy="4183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150A30-58DB-21A5-136F-9FAEB79AE933}"/>
              </a:ext>
            </a:extLst>
          </p:cNvPr>
          <p:cNvPicPr>
            <a:picLocks noChangeAspect="1"/>
          </p:cNvPicPr>
          <p:nvPr/>
        </p:nvPicPr>
        <p:blipFill>
          <a:blip r:embed="rId8"/>
          <a:stretch>
            <a:fillRect/>
          </a:stretch>
        </p:blipFill>
        <p:spPr>
          <a:xfrm>
            <a:off x="4998338" y="1535934"/>
            <a:ext cx="260434" cy="275363"/>
          </a:xfrm>
          <a:prstGeom prst="rect">
            <a:avLst/>
          </a:prstGeom>
        </p:spPr>
      </p:pic>
    </p:spTree>
    <p:extLst>
      <p:ext uri="{BB962C8B-B14F-4D97-AF65-F5344CB8AC3E}">
        <p14:creationId xmlns:p14="http://schemas.microsoft.com/office/powerpoint/2010/main" val="3355447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E6A866EB-E0B6-2761-FCC4-9DC11DD631A0}"/>
              </a:ext>
            </a:extLst>
          </p:cNvPr>
          <p:cNvGraphicFramePr>
            <a:graphicFrameLocks noChangeAspect="1"/>
          </p:cNvGraphicFramePr>
          <p:nvPr>
            <p:custDataLst>
              <p:tags r:id="rId1"/>
            </p:custDataLst>
            <p:extLst>
              <p:ext uri="{D42A27DB-BD31-4B8C-83A1-F6EECF244321}">
                <p14:modId xmlns:p14="http://schemas.microsoft.com/office/powerpoint/2010/main" val="2612133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E6A866EB-E0B6-2761-FCC4-9DC11DD63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1C5A466A-FF4C-CB0D-4695-036C3814B8AD}"/>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13" name="Rectangle: Rounded Corners 12">
            <a:extLst>
              <a:ext uri="{FF2B5EF4-FFF2-40B4-BE49-F238E27FC236}">
                <a16:creationId xmlns:a16="http://schemas.microsoft.com/office/drawing/2014/main" id="{F8D7C292-4BF9-1D12-222F-F53547F49841}"/>
              </a:ext>
            </a:extLst>
          </p:cNvPr>
          <p:cNvSpPr/>
          <p:nvPr/>
        </p:nvSpPr>
        <p:spPr>
          <a:xfrm>
            <a:off x="7296171" y="1062958"/>
            <a:ext cx="4428070" cy="1007635"/>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Rounded Corners 5">
            <a:extLst>
              <a:ext uri="{FF2B5EF4-FFF2-40B4-BE49-F238E27FC236}">
                <a16:creationId xmlns:a16="http://schemas.microsoft.com/office/drawing/2014/main" id="{B0572D72-A243-5BBD-8559-01AD7CDE955C}"/>
              </a:ext>
            </a:extLst>
          </p:cNvPr>
          <p:cNvSpPr/>
          <p:nvPr/>
        </p:nvSpPr>
        <p:spPr>
          <a:xfrm>
            <a:off x="200191" y="1106843"/>
            <a:ext cx="3176819" cy="5354462"/>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Rounded Corners 3">
            <a:extLst>
              <a:ext uri="{FF2B5EF4-FFF2-40B4-BE49-F238E27FC236}">
                <a16:creationId xmlns:a16="http://schemas.microsoft.com/office/drawing/2014/main" id="{AB512997-1371-8D40-2698-EFB99EB48276}"/>
              </a:ext>
            </a:extLst>
          </p:cNvPr>
          <p:cNvSpPr/>
          <p:nvPr/>
        </p:nvSpPr>
        <p:spPr>
          <a:xfrm>
            <a:off x="3469155" y="1078612"/>
            <a:ext cx="3640931"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4745EBE3-D48E-3442-1549-DF2624729553}"/>
              </a:ext>
            </a:extLst>
          </p:cNvPr>
          <p:cNvSpPr txBox="1"/>
          <p:nvPr/>
        </p:nvSpPr>
        <p:spPr>
          <a:xfrm>
            <a:off x="3525452" y="1322094"/>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306" name="TextBox 305">
            <a:extLst>
              <a:ext uri="{FF2B5EF4-FFF2-40B4-BE49-F238E27FC236}">
                <a16:creationId xmlns:a16="http://schemas.microsoft.com/office/drawing/2014/main" id="{38EDE39D-2E6C-B6C2-0764-3A4B984954BE}"/>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5EADA064-6289-3B32-B3A5-9492CFE72FC9}"/>
              </a:ext>
            </a:extLst>
          </p:cNvPr>
          <p:cNvSpPr txBox="1"/>
          <p:nvPr/>
        </p:nvSpPr>
        <p:spPr>
          <a:xfrm>
            <a:off x="202989" y="1564352"/>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Who do we need to engage for valid internal root causes?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80" name="Title 2">
            <a:extLst>
              <a:ext uri="{FF2B5EF4-FFF2-40B4-BE49-F238E27FC236}">
                <a16:creationId xmlns:a16="http://schemas.microsoft.com/office/drawing/2014/main" id="{07324002-35F2-4419-29BE-E0137B04A99F}"/>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Escalation internal root causes</a:t>
            </a:r>
          </a:p>
        </p:txBody>
      </p:sp>
      <p:sp>
        <p:nvSpPr>
          <p:cNvPr id="85" name="Rectangle: Rounded Corners 84">
            <a:extLst>
              <a:ext uri="{FF2B5EF4-FFF2-40B4-BE49-F238E27FC236}">
                <a16:creationId xmlns:a16="http://schemas.microsoft.com/office/drawing/2014/main" id="{3E741C2F-5E61-CDE2-B367-9B853BC2ACB4}"/>
              </a:ext>
            </a:extLst>
          </p:cNvPr>
          <p:cNvSpPr/>
          <p:nvPr/>
        </p:nvSpPr>
        <p:spPr>
          <a:xfrm>
            <a:off x="4759522" y="1138846"/>
            <a:ext cx="738067"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2416204-5A78-7EDA-2254-13E837D4AB5B}"/>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FDB1BA44-C870-E257-2736-4A7A8FD0BE5A}"/>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B22E3B56-1C7F-E1FC-3F88-BC0442F2194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C27B8F-DB06-B8DF-D8C8-26CDAE22BFFF}"/>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3AF386E7-FE8C-D6BB-7885-DF70AB9FE7F5}"/>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CB0139A3-188D-FB6F-8FD8-879E1EC6C6CD}"/>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D9A2A764-1748-F4D0-9706-C50A29EED4C5}"/>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A0724156-BA7A-F5D9-ACFE-C1998EF5F2A6}"/>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7B9B2206-6810-0C86-897F-EE31BD2A284C}"/>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9195EEF4-B079-B253-8D81-B6A0ED3580E6}"/>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74D6928-1D2D-2BE3-4DD3-29BD9B8C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6C9EADAC-C340-4AB1-9A39-CABD84EA82AC}"/>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BF171192-731C-7C36-68BF-483B99E99DC3}"/>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A80F5074-E357-A875-348A-B49302FF090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14B0792-A9E8-952A-52E9-E46653CFD517}"/>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6E54A6B2-F3EB-4A79-C752-4CDFAAD0E39E}"/>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59F59A27-687A-4480-AEA0-F19CD9469860}"/>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3498961-81D6-211D-16A6-B06BAEED9A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78D73631-A768-9898-5FA2-8681B355DFBF}"/>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409BFFD1-6492-A903-5A57-CC445CBFF5E6}"/>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409F960D-7E35-D579-5060-3AB55DE42DA3}"/>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24867986-FDCD-62A0-675B-946AD483411A}"/>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2C18F9D3-AE5E-EC65-2F83-935F32987503}"/>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8A9AC0CE-5BC6-3D67-89DE-7C5F54E89E8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D9AC518B-D72C-4ADA-41A0-41362E6FB0C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1316AFF-6BA6-D721-5AB6-E4B17BB2F354}"/>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44B9FACA-E1BE-8F6A-C410-5B0A95747A14}"/>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5935BC7-6528-6669-66C4-652A0547358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7D4476D5-8A9F-D36A-8778-5EC58FB29541}"/>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A635325-BDA0-E7B4-D963-5AE1976B3A69}"/>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E84BEA33-B4BF-15ED-9A12-C4BC4EEC361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708EDB2C-59CA-91A7-7AC8-ECF6DC78957F}"/>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CC4F7F77-3CD8-126A-A265-F1A287E5C3A7}"/>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FF874CED-4C3D-924A-A7F0-9D7A7A45F37D}"/>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6B97DE17-6BD1-5217-EDA4-E8298BE6B9D4}"/>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C0AEC6CF-42A3-D01F-C751-DFF0094D88D0}"/>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2305A974-EC14-C2BE-7033-9BC9FDF5A1FC}"/>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4E89FD4-90D0-4BF7-941F-3C33B755D61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82769756-F9ED-8B43-F73E-F0DD93376939}"/>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82035220-6746-2D55-CBB6-9B40347128D1}"/>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D0C40BB3-EB87-8D10-3508-DE29000F7DDA}"/>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7FF47FC-0BBD-C462-8B80-B00D8417574F}"/>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9302D9DE-EBD1-3F76-8B1B-95DD6EDAB536}"/>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410BA199-8172-CEE1-DF27-AB6C88E6C78F}"/>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0A1D967-400E-B72B-E75E-B8C436983B5D}"/>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748DB09-D787-7424-BABF-D90BA54A8D53}"/>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13081711-39A6-C56B-C02E-78F34617CC5D}"/>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25CA46E1-A859-857A-27E9-E73E117C72A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CEFBEFE2-2A69-ED8A-2F66-2564F1DE4AC6}"/>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7DDCD58A-F02F-5B3E-57E9-99C359D655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C0E3DD4D-A50C-8E8E-00A1-A91286C729C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7B035C9C-3AE7-8B82-B89E-9EEC7134005E}"/>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9E040066-EACB-DA9D-4A2C-BDD3D63437EA}"/>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649846E6-0468-DE1A-627E-684374E5F81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DCCBB065-F2FF-AF27-78A8-FB908F68D94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C59CEDEB-C215-BF28-9D8C-09C9472336E4}"/>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10" name="TextBox 9">
            <a:extLst>
              <a:ext uri="{FF2B5EF4-FFF2-40B4-BE49-F238E27FC236}">
                <a16:creationId xmlns:a16="http://schemas.microsoft.com/office/drawing/2014/main" id="{2C5575B5-0AC5-17E7-FACE-645A0AB9DC64}"/>
              </a:ext>
            </a:extLst>
          </p:cNvPr>
          <p:cNvSpPr txBox="1"/>
          <p:nvPr/>
        </p:nvSpPr>
        <p:spPr>
          <a:xfrm>
            <a:off x="5508203" y="1524382"/>
            <a:ext cx="1356542" cy="307777"/>
          </a:xfrm>
          <a:prstGeom prst="rect">
            <a:avLst/>
          </a:prstGeom>
          <a:noFill/>
        </p:spPr>
        <p:txBody>
          <a:bodyPr wrap="square" rtlCol="0">
            <a:spAutoFit/>
          </a:bodyPr>
          <a:lstStyle/>
          <a:p>
            <a:pPr>
              <a:defRPr/>
            </a:pPr>
            <a:r>
              <a:rPr lang="en-US" sz="1400" kern="0">
                <a:solidFill>
                  <a:schemeClr val="accent1"/>
                </a:solidFill>
                <a:ea typeface="Open Sans" panose="020B0606030504020204" pitchFamily="34" charset="0"/>
                <a:cs typeface="Open Sans" panose="020B0606030504020204" pitchFamily="34" charset="0"/>
              </a:rPr>
              <a:t>Official Portal</a:t>
            </a:r>
            <a:r>
              <a:rPr kumimoji="0" lang="en-US" sz="1400" b="0" i="0" u="none" strike="noStrike" kern="0" cap="none" spc="0" normalizeH="0" baseline="0" noProof="0">
                <a:ln>
                  <a:noFill/>
                </a:ln>
                <a:solidFill>
                  <a:schemeClr val="accent1"/>
                </a:solidFill>
                <a:effectLst/>
                <a:uLnTx/>
                <a:uFillTx/>
                <a:ea typeface="Open Sans" panose="020B0606030504020204" pitchFamily="34" charset="0"/>
                <a:cs typeface="Open Sans" panose="020B0606030504020204" pitchFamily="34" charset="0"/>
              </a:rPr>
              <a:t> </a:t>
            </a:r>
          </a:p>
        </p:txBody>
      </p:sp>
      <p:pic>
        <p:nvPicPr>
          <p:cNvPr id="11" name="Picture 6" descr="Tada Cognitive Solutions Named a 2021 'Cool Vendor' by Gartner">
            <a:extLst>
              <a:ext uri="{FF2B5EF4-FFF2-40B4-BE49-F238E27FC236}">
                <a16:creationId xmlns:a16="http://schemas.microsoft.com/office/drawing/2014/main" id="{C6457B8B-2ADA-9C7E-DB66-13223EF1D1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942" b="-637"/>
          <a:stretch/>
        </p:blipFill>
        <p:spPr bwMode="auto">
          <a:xfrm>
            <a:off x="4858382" y="1306955"/>
            <a:ext cx="523244" cy="97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B68CB6-103A-B6B6-8C16-00E93A70ED25}"/>
              </a:ext>
            </a:extLst>
          </p:cNvPr>
          <p:cNvSpPr txBox="1"/>
          <p:nvPr/>
        </p:nvSpPr>
        <p:spPr>
          <a:xfrm>
            <a:off x="7375678" y="1164589"/>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7" name="TextBox 6">
            <a:extLst>
              <a:ext uri="{FF2B5EF4-FFF2-40B4-BE49-F238E27FC236}">
                <a16:creationId xmlns:a16="http://schemas.microsoft.com/office/drawing/2014/main" id="{3D645E5B-1CFF-61DC-80C5-A767292CFCEF}"/>
              </a:ext>
            </a:extLst>
          </p:cNvPr>
          <p:cNvSpPr txBox="1"/>
          <p:nvPr/>
        </p:nvSpPr>
        <p:spPr>
          <a:xfrm>
            <a:off x="7342525" y="1377581"/>
            <a:ext cx="448991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C42"/>
                </a:solidFill>
                <a:effectLst/>
                <a:uLnTx/>
                <a:uFillTx/>
                <a:ea typeface="+mn-ea"/>
                <a:cs typeface="+mn-cs"/>
              </a:rPr>
              <a:t>If no  a valid internal root cause provided (place holder, other, etc.), then the escalation event will not proceed and will be returned to the originator</a:t>
            </a:r>
          </a:p>
        </p:txBody>
      </p:sp>
      <p:sp>
        <p:nvSpPr>
          <p:cNvPr id="8" name="Rectangle: Rounded Corners 7">
            <a:extLst>
              <a:ext uri="{FF2B5EF4-FFF2-40B4-BE49-F238E27FC236}">
                <a16:creationId xmlns:a16="http://schemas.microsoft.com/office/drawing/2014/main" id="{BC1B459C-AA3B-2216-266C-2964025F6358}"/>
              </a:ext>
            </a:extLst>
          </p:cNvPr>
          <p:cNvSpPr/>
          <p:nvPr/>
        </p:nvSpPr>
        <p:spPr>
          <a:xfrm>
            <a:off x="1526152" y="2031172"/>
            <a:ext cx="10198088" cy="4554841"/>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8E9545-B612-62B9-A652-5FF7C33CFEA2}"/>
              </a:ext>
            </a:extLst>
          </p:cNvPr>
          <p:cNvSpPr txBox="1"/>
          <p:nvPr/>
        </p:nvSpPr>
        <p:spPr>
          <a:xfrm rot="16200000">
            <a:off x="73314" y="3980816"/>
            <a:ext cx="22244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Responsible(s)</a:t>
            </a:r>
          </a:p>
        </p:txBody>
      </p:sp>
      <p:sp>
        <p:nvSpPr>
          <p:cNvPr id="2" name="Slide Number Placeholder 1">
            <a:extLst>
              <a:ext uri="{FF2B5EF4-FFF2-40B4-BE49-F238E27FC236}">
                <a16:creationId xmlns:a16="http://schemas.microsoft.com/office/drawing/2014/main" id="{2AD657C1-6A7E-FB3A-01E5-FC5B0CEA8C3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5" name="TextBox 4">
            <a:extLst>
              <a:ext uri="{FF2B5EF4-FFF2-40B4-BE49-F238E27FC236}">
                <a16:creationId xmlns:a16="http://schemas.microsoft.com/office/drawing/2014/main" id="{87187989-CBC2-E35F-70D1-0166A208C695}"/>
              </a:ext>
            </a:extLst>
          </p:cNvPr>
          <p:cNvSpPr txBox="1"/>
          <p:nvPr/>
        </p:nvSpPr>
        <p:spPr>
          <a:xfrm>
            <a:off x="9268449" y="2549474"/>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14" name="TextBox 13">
            <a:extLst>
              <a:ext uri="{FF2B5EF4-FFF2-40B4-BE49-F238E27FC236}">
                <a16:creationId xmlns:a16="http://schemas.microsoft.com/office/drawing/2014/main" id="{83F0735C-5C1A-DDF9-5D76-AC3C42365C37}"/>
              </a:ext>
            </a:extLst>
          </p:cNvPr>
          <p:cNvSpPr txBox="1"/>
          <p:nvPr/>
        </p:nvSpPr>
        <p:spPr>
          <a:xfrm>
            <a:off x="9248964" y="3100111"/>
            <a:ext cx="2804167"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33C42"/>
                </a:solidFill>
                <a:effectLst/>
                <a:uLnTx/>
                <a:uFillTx/>
              </a:rPr>
              <a:t>SCIS – Supply Chain Information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333C42"/>
                </a:solidFill>
              </a:rPr>
              <a:t>CC – Command 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333C42"/>
                </a:solidFill>
              </a:rPr>
              <a:t>PMO – Project Management Office </a:t>
            </a:r>
          </a:p>
        </p:txBody>
      </p:sp>
      <p:sp>
        <p:nvSpPr>
          <p:cNvPr id="15" name="TextBox 14">
            <a:extLst>
              <a:ext uri="{FF2B5EF4-FFF2-40B4-BE49-F238E27FC236}">
                <a16:creationId xmlns:a16="http://schemas.microsoft.com/office/drawing/2014/main" id="{F935EA38-4503-7CD2-9A46-75E4EF7D4753}"/>
              </a:ext>
            </a:extLst>
          </p:cNvPr>
          <p:cNvSpPr txBox="1"/>
          <p:nvPr/>
        </p:nvSpPr>
        <p:spPr>
          <a:xfrm>
            <a:off x="9248964" y="3629880"/>
            <a:ext cx="280416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33C42"/>
                </a:solidFill>
                <a:effectLst/>
                <a:uLnTx/>
                <a:uFillTx/>
                <a:ea typeface="+mn-ea"/>
                <a:cs typeface="+mn-cs"/>
              </a:rPr>
              <a:t>SM – Supply Manager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333C42"/>
                </a:solidFill>
              </a:rPr>
              <a:t>CM – Category Manager</a:t>
            </a:r>
          </a:p>
        </p:txBody>
      </p:sp>
      <p:sp>
        <p:nvSpPr>
          <p:cNvPr id="16" name="TextBox 15">
            <a:extLst>
              <a:ext uri="{FF2B5EF4-FFF2-40B4-BE49-F238E27FC236}">
                <a16:creationId xmlns:a16="http://schemas.microsoft.com/office/drawing/2014/main" id="{A050B783-6F44-5F11-0FCA-854EFC8E5738}"/>
              </a:ext>
            </a:extLst>
          </p:cNvPr>
          <p:cNvSpPr txBox="1"/>
          <p:nvPr/>
        </p:nvSpPr>
        <p:spPr>
          <a:xfrm>
            <a:off x="9277427" y="2894886"/>
            <a:ext cx="206534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33C42"/>
                </a:solidFill>
                <a:effectLst/>
                <a:uLnTx/>
                <a:uFillTx/>
                <a:ea typeface="+mn-ea"/>
                <a:cs typeface="+mn-cs"/>
              </a:rPr>
              <a:t>(L) - Leader         (S)- Support</a:t>
            </a:r>
            <a:endParaRPr lang="en-US" sz="1100">
              <a:solidFill>
                <a:srgbClr val="333C42"/>
              </a:solidFill>
            </a:endParaRPr>
          </a:p>
        </p:txBody>
      </p:sp>
      <p:pic>
        <p:nvPicPr>
          <p:cNvPr id="21" name="Picture 20">
            <a:extLst>
              <a:ext uri="{FF2B5EF4-FFF2-40B4-BE49-F238E27FC236}">
                <a16:creationId xmlns:a16="http://schemas.microsoft.com/office/drawing/2014/main" id="{D1157CA1-DE91-C9F8-229C-9986D6835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200" y="2152089"/>
            <a:ext cx="7284110" cy="4522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9F9133C-AFA7-6A15-7FC9-DEFC64A8F1BD}"/>
              </a:ext>
            </a:extLst>
          </p:cNvPr>
          <p:cNvPicPr>
            <a:picLocks noChangeAspect="1"/>
          </p:cNvPicPr>
          <p:nvPr/>
        </p:nvPicPr>
        <p:blipFill>
          <a:blip r:embed="rId8"/>
          <a:stretch>
            <a:fillRect/>
          </a:stretch>
        </p:blipFill>
        <p:spPr>
          <a:xfrm>
            <a:off x="5030043" y="1499390"/>
            <a:ext cx="260434" cy="275363"/>
          </a:xfrm>
          <a:prstGeom prst="rect">
            <a:avLst/>
          </a:prstGeom>
        </p:spPr>
      </p:pic>
    </p:spTree>
    <p:extLst>
      <p:ext uri="{BB962C8B-B14F-4D97-AF65-F5344CB8AC3E}">
        <p14:creationId xmlns:p14="http://schemas.microsoft.com/office/powerpoint/2010/main" val="754808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53AF7-60B1-5D62-51BB-C9E62C53C30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6" name="Picture 5">
            <a:extLst>
              <a:ext uri="{FF2B5EF4-FFF2-40B4-BE49-F238E27FC236}">
                <a16:creationId xmlns:a16="http://schemas.microsoft.com/office/drawing/2014/main" id="{C1419D13-6935-660F-2FCB-6B268E3A4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30" y="144160"/>
            <a:ext cx="10119412" cy="623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3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8370EC-91A9-3453-3502-2E5EE48B9DB8}"/>
              </a:ext>
            </a:extLst>
          </p:cNvPr>
          <p:cNvSpPr>
            <a:spLocks noGrp="1"/>
          </p:cNvSpPr>
          <p:nvPr>
            <p:ph type="body" sz="quarter" idx="31"/>
          </p:nvPr>
        </p:nvSpPr>
        <p:spPr>
          <a:xfrm>
            <a:off x="270349" y="1075047"/>
            <a:ext cx="4619879" cy="370044"/>
          </a:xfrm>
        </p:spPr>
        <p:txBody>
          <a:bodyPr vert="horz" lIns="0" tIns="0" rIns="0" bIns="0" rtlCol="0" anchor="t">
            <a:noAutofit/>
          </a:bodyPr>
          <a:lstStyle/>
          <a:p>
            <a:r>
              <a:rPr lang="en-GB" sz="1600">
                <a:latin typeface="INTL Headline Office Light"/>
              </a:rPr>
              <a:t>Meet the thinking model</a:t>
            </a:r>
          </a:p>
        </p:txBody>
      </p:sp>
      <p:sp>
        <p:nvSpPr>
          <p:cNvPr id="6" name="Title 5">
            <a:extLst>
              <a:ext uri="{FF2B5EF4-FFF2-40B4-BE49-F238E27FC236}">
                <a16:creationId xmlns:a16="http://schemas.microsoft.com/office/drawing/2014/main" id="{28C3E5E2-5627-FC5E-E6A0-7391D5BE1186}"/>
              </a:ext>
            </a:extLst>
          </p:cNvPr>
          <p:cNvSpPr>
            <a:spLocks noGrp="1"/>
          </p:cNvSpPr>
          <p:nvPr>
            <p:ph type="title"/>
          </p:nvPr>
        </p:nvSpPr>
        <p:spPr>
          <a:xfrm>
            <a:off x="204898" y="618793"/>
            <a:ext cx="4750783" cy="254668"/>
          </a:xfrm>
        </p:spPr>
        <p:txBody>
          <a:bodyPr/>
          <a:lstStyle/>
          <a:p>
            <a:r>
              <a:rPr lang="en-GB" sz="2400"/>
              <a:t>The international way</a:t>
            </a:r>
          </a:p>
        </p:txBody>
      </p:sp>
      <p:pic>
        <p:nvPicPr>
          <p:cNvPr id="11" name="Picture 10" descr="A diagram of core values&#10;&#10;Description automatically generated">
            <a:extLst>
              <a:ext uri="{FF2B5EF4-FFF2-40B4-BE49-F238E27FC236}">
                <a16:creationId xmlns:a16="http://schemas.microsoft.com/office/drawing/2014/main" id="{9B2607D8-159D-F851-B68F-088A4DC86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354" y="2163779"/>
            <a:ext cx="2453019" cy="3047010"/>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DA5CB83B-02C4-BE16-BDA6-0B68D1331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49" y="1445091"/>
            <a:ext cx="8258640" cy="4794116"/>
          </a:xfrm>
          <a:prstGeom prst="rect">
            <a:avLst/>
          </a:prstGeom>
        </p:spPr>
      </p:pic>
      <p:sp>
        <p:nvSpPr>
          <p:cNvPr id="3" name="Slide Number Placeholder 2">
            <a:extLst>
              <a:ext uri="{FF2B5EF4-FFF2-40B4-BE49-F238E27FC236}">
                <a16:creationId xmlns:a16="http://schemas.microsoft.com/office/drawing/2014/main" id="{EF4B8A7C-28AA-A2A1-C250-B1329253B79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2" name="Picture 1">
            <a:extLst>
              <a:ext uri="{FF2B5EF4-FFF2-40B4-BE49-F238E27FC236}">
                <a16:creationId xmlns:a16="http://schemas.microsoft.com/office/drawing/2014/main" id="{42440C38-6F81-9006-8C47-6CF858C5D9A3}"/>
              </a:ext>
            </a:extLst>
          </p:cNvPr>
          <p:cNvPicPr>
            <a:picLocks noChangeAspect="1"/>
          </p:cNvPicPr>
          <p:nvPr/>
        </p:nvPicPr>
        <p:blipFill>
          <a:blip r:embed="rId5"/>
          <a:stretch>
            <a:fillRect/>
          </a:stretch>
        </p:blipFill>
        <p:spPr>
          <a:xfrm>
            <a:off x="47283" y="66968"/>
            <a:ext cx="2481287" cy="249958"/>
          </a:xfrm>
          <a:prstGeom prst="rect">
            <a:avLst/>
          </a:prstGeom>
        </p:spPr>
      </p:pic>
      <p:sp>
        <p:nvSpPr>
          <p:cNvPr id="4" name="TextBox 3">
            <a:extLst>
              <a:ext uri="{FF2B5EF4-FFF2-40B4-BE49-F238E27FC236}">
                <a16:creationId xmlns:a16="http://schemas.microsoft.com/office/drawing/2014/main" id="{0273A7DD-6DDF-C34F-34F4-0EE5733BBB65}"/>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DM</a:t>
            </a:r>
          </a:p>
        </p:txBody>
      </p:sp>
    </p:spTree>
    <p:extLst>
      <p:ext uri="{BB962C8B-B14F-4D97-AF65-F5344CB8AC3E}">
        <p14:creationId xmlns:p14="http://schemas.microsoft.com/office/powerpoint/2010/main" val="1471004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4CB2-559E-3C85-B876-8F3E724A32F5}"/>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071CF02E-640B-4CF8-D5C8-4578EA7648D9}"/>
              </a:ext>
            </a:extLst>
          </p:cNvPr>
          <p:cNvGraphicFramePr>
            <a:graphicFrameLocks noChangeAspect="1"/>
          </p:cNvGraphicFramePr>
          <p:nvPr>
            <p:custDataLst>
              <p:tags r:id="rId1"/>
            </p:custDataLst>
            <p:extLst>
              <p:ext uri="{D42A27DB-BD31-4B8C-83A1-F6EECF244321}">
                <p14:modId xmlns:p14="http://schemas.microsoft.com/office/powerpoint/2010/main" val="1188536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071CF02E-640B-4CF8-D5C8-4578EA7648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FA2ACB96-89B7-7038-05B1-E05C40344FD1}"/>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8" name="Rectangle: Rounded Corners 7">
            <a:extLst>
              <a:ext uri="{FF2B5EF4-FFF2-40B4-BE49-F238E27FC236}">
                <a16:creationId xmlns:a16="http://schemas.microsoft.com/office/drawing/2014/main" id="{CBE58CAD-D087-434D-12D9-EC58FAC691E3}"/>
              </a:ext>
            </a:extLst>
          </p:cNvPr>
          <p:cNvSpPr/>
          <p:nvPr/>
        </p:nvSpPr>
        <p:spPr>
          <a:xfrm>
            <a:off x="1808102" y="2031172"/>
            <a:ext cx="9916137" cy="4237083"/>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3F5B3DA-A750-F843-8F38-5E284A66ED54}"/>
              </a:ext>
            </a:extLst>
          </p:cNvPr>
          <p:cNvSpPr/>
          <p:nvPr/>
        </p:nvSpPr>
        <p:spPr>
          <a:xfrm>
            <a:off x="233787" y="1062957"/>
            <a:ext cx="2966814" cy="5740233"/>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Rounded Corners 3">
            <a:extLst>
              <a:ext uri="{FF2B5EF4-FFF2-40B4-BE49-F238E27FC236}">
                <a16:creationId xmlns:a16="http://schemas.microsoft.com/office/drawing/2014/main" id="{DA005CD2-DE7F-1A15-8515-7E543085EF6B}"/>
              </a:ext>
            </a:extLst>
          </p:cNvPr>
          <p:cNvSpPr/>
          <p:nvPr/>
        </p:nvSpPr>
        <p:spPr>
          <a:xfrm>
            <a:off x="3469155" y="1078612"/>
            <a:ext cx="8227202"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97A9B1E4-8F63-0397-2E3E-12B3E2F43CBE}"/>
              </a:ext>
            </a:extLst>
          </p:cNvPr>
          <p:cNvSpPr txBox="1"/>
          <p:nvPr/>
        </p:nvSpPr>
        <p:spPr>
          <a:xfrm>
            <a:off x="3525452" y="1379408"/>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306" name="TextBox 305">
            <a:extLst>
              <a:ext uri="{FF2B5EF4-FFF2-40B4-BE49-F238E27FC236}">
                <a16:creationId xmlns:a16="http://schemas.microsoft.com/office/drawing/2014/main" id="{E2C0D25E-E169-8306-6704-5A3D5ABFAE9C}"/>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D445C5E3-B6EC-D32A-152B-5524BE5C87B4}"/>
              </a:ext>
            </a:extLst>
          </p:cNvPr>
          <p:cNvSpPr txBox="1"/>
          <p:nvPr/>
        </p:nvSpPr>
        <p:spPr>
          <a:xfrm>
            <a:off x="204616" y="1445481"/>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How to identify commercial contacts?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80" name="Title 2">
            <a:extLst>
              <a:ext uri="{FF2B5EF4-FFF2-40B4-BE49-F238E27FC236}">
                <a16:creationId xmlns:a16="http://schemas.microsoft.com/office/drawing/2014/main" id="{B5FF4159-19BF-F20B-6117-C22DBBFE2C63}"/>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Escalation internal Escalation</a:t>
            </a:r>
          </a:p>
        </p:txBody>
      </p:sp>
      <p:grpSp>
        <p:nvGrpSpPr>
          <p:cNvPr id="19" name="Group 18">
            <a:extLst>
              <a:ext uri="{FF2B5EF4-FFF2-40B4-BE49-F238E27FC236}">
                <a16:creationId xmlns:a16="http://schemas.microsoft.com/office/drawing/2014/main" id="{5C40C6B2-DA9D-EC48-CF53-9A002907C0BE}"/>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5211D6F1-AB69-BB2C-A9C1-779AE89A971E}"/>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1B2B2510-B192-025D-3A69-94A2C161AA68}"/>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A9AB70C7-744E-1E63-1E6C-630C52C2AE34}"/>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4FE43832-6B96-9CBD-DEAE-53E60DE24F99}"/>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00D9DAAF-20CF-CB86-2D93-949DE60D6E22}"/>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4B733145-ECB6-C4BB-DB93-DD270D97AB00}"/>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1841C831-7EE5-23B3-F1E6-7CDB16D7BC28}"/>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554C0651-9D67-9A53-5031-182236A6898E}"/>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A633E2E2-5036-4812-16A4-564553DED8B7}"/>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10676027-2E60-2C0F-A63C-B4959879855C}"/>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1147AE87-982A-FEE2-42ED-439AB1CFD6FE}"/>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808984E0-9C61-B45D-15CC-1535A247DB47}"/>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713B3C69-A99E-07E2-A7DD-5F9630F92317}"/>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7F7113C8-3E53-6B0F-AF5A-1CC66E38EA61}"/>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4495913A-DB06-BF05-F0D3-40AD58222D69}"/>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946D6BEB-726E-DE04-0936-78F2AB25B473}"/>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9F8693F2-A916-862F-02A9-53EAF145AB99}"/>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84EA8775-4EAE-ADB2-B465-EEF1DB4C7607}"/>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1E1974EA-B5A2-7D34-9576-F3E6F6F7EEF0}"/>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155C7854-A750-832B-964C-4745D734306A}"/>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1B612744-9057-6509-FC32-DF96BB51B524}"/>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43F48F1E-4F2F-2C8D-F482-8D5CC296F70A}"/>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5DD38180-1376-B0B7-497E-8858A8F8A7C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B7E8F199-9DE3-BD8D-1394-4087F831189F}"/>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D44B8DB7-6654-2032-4EE9-D191E7F44940}"/>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FCAEBBF3-F4CA-F562-1D0D-D1D0E896CA9F}"/>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AD7DFADA-E360-07F2-83C7-6E2D141C5105}"/>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40E1265C-C59F-43BA-C2EE-5010FC97978F}"/>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B56950C3-293F-99C0-4225-DCB9C2A5E312}"/>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01324BA1-BC10-7056-549C-B746FFF01EE1}"/>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97B58940-34CD-664C-05C5-014C44176B49}"/>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D2127AE9-7F90-37E0-6121-DC2E8B6B8F35}"/>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E18B7983-FAAA-7D8F-A63C-9021307C6F49}"/>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D1777148-CC47-B02E-10C1-270B31766446}"/>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DC4FAC8C-D35B-1DD8-75DF-41AA5D3A512A}"/>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B6D6C875-D104-3439-2462-81D45122C6AB}"/>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002A451E-5295-256A-1EDA-F55FC112EC6F}"/>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B27E280F-7EAB-304B-11C7-914D032C5B11}"/>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53B6EBF9-A492-159B-9A09-55D7AA0EFA8F}"/>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FE9859DA-A26E-61DA-08D7-8A2F69C929C4}"/>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D6B37C60-A202-5507-C3F0-36A4663B54F9}"/>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5671BC40-5126-0D27-6148-7D105D7ECF18}"/>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DE1FD347-E4E4-70D8-352B-226977EB5558}"/>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492112C2-CA7A-A2CC-D92A-57603A01EE96}"/>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92836CBE-7FF9-F0CF-CAB9-0385DE899335}"/>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46EF3161-98E1-D4C2-0619-24230BFED7B7}"/>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18F15EC7-5D1A-040A-0870-8BB083551E68}"/>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053C269A-77A5-43B2-DC90-79E30B71B89C}"/>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2D5EC303-CE31-65CB-BE6F-8D97CC81FA6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B3EC2AFC-549D-10A7-2188-6446784D378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6C53E032-F6EB-265D-6193-6F8F58278CA8}"/>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8C120CBA-E127-6035-1AED-C8D534D7D7E4}"/>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159573FC-1760-35A8-FB16-5B3C150301AF}"/>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72BA05AB-642B-1103-783B-BE36FBADAB69}"/>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20AB9667-5DF6-8DF8-9EC2-F0944031E341}"/>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 name="TextBox 2">
            <a:extLst>
              <a:ext uri="{FF2B5EF4-FFF2-40B4-BE49-F238E27FC236}">
                <a16:creationId xmlns:a16="http://schemas.microsoft.com/office/drawing/2014/main" id="{69AC7DE0-EB8F-EDD1-6B02-6471B199C647}"/>
              </a:ext>
            </a:extLst>
          </p:cNvPr>
          <p:cNvSpPr txBox="1"/>
          <p:nvPr/>
        </p:nvSpPr>
        <p:spPr>
          <a:xfrm>
            <a:off x="2199605" y="6397223"/>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2" name="Slide Number Placeholder 1">
            <a:extLst>
              <a:ext uri="{FF2B5EF4-FFF2-40B4-BE49-F238E27FC236}">
                <a16:creationId xmlns:a16="http://schemas.microsoft.com/office/drawing/2014/main" id="{D6E1789F-E25C-5CA1-AA2C-A2C1F35576B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7" name="Rectangle: Rounded Corners 16">
            <a:extLst>
              <a:ext uri="{FF2B5EF4-FFF2-40B4-BE49-F238E27FC236}">
                <a16:creationId xmlns:a16="http://schemas.microsoft.com/office/drawing/2014/main" id="{23B87C0F-3334-DC05-CF22-9BB6F8436BD6}"/>
              </a:ext>
            </a:extLst>
          </p:cNvPr>
          <p:cNvSpPr/>
          <p:nvPr/>
        </p:nvSpPr>
        <p:spPr>
          <a:xfrm>
            <a:off x="6006344" y="1118488"/>
            <a:ext cx="2964619" cy="8476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1"/>
                </a:solidFill>
              </a:rPr>
              <a:t>Power Apps</a:t>
            </a:r>
          </a:p>
          <a:p>
            <a:r>
              <a:rPr lang="en-US" sz="1400">
                <a:solidFill>
                  <a:schemeClr val="accent1"/>
                </a:solidFill>
              </a:rPr>
              <a:t>Procurement Portal site </a:t>
            </a:r>
          </a:p>
        </p:txBody>
      </p:sp>
      <p:sp>
        <p:nvSpPr>
          <p:cNvPr id="35" name="Rectangle: Rounded Corners 34">
            <a:extLst>
              <a:ext uri="{FF2B5EF4-FFF2-40B4-BE49-F238E27FC236}">
                <a16:creationId xmlns:a16="http://schemas.microsoft.com/office/drawing/2014/main" id="{0F9E647D-EDE6-7E4F-E0FC-684E6F2F2673}"/>
              </a:ext>
            </a:extLst>
          </p:cNvPr>
          <p:cNvSpPr/>
          <p:nvPr/>
        </p:nvSpPr>
        <p:spPr>
          <a:xfrm>
            <a:off x="1960502" y="2183572"/>
            <a:ext cx="10092629" cy="4237083"/>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D44FFCF-9AA2-7472-DD1A-4DC5D91A7B49}"/>
              </a:ext>
            </a:extLst>
          </p:cNvPr>
          <p:cNvPicPr>
            <a:picLocks noChangeAspect="1"/>
          </p:cNvPicPr>
          <p:nvPr/>
        </p:nvPicPr>
        <p:blipFill>
          <a:blip r:embed="rId6"/>
          <a:stretch>
            <a:fillRect/>
          </a:stretch>
        </p:blipFill>
        <p:spPr>
          <a:xfrm>
            <a:off x="9860539" y="3698615"/>
            <a:ext cx="2249760" cy="1261647"/>
          </a:xfrm>
          <a:prstGeom prst="rect">
            <a:avLst/>
          </a:prstGeom>
        </p:spPr>
      </p:pic>
      <p:pic>
        <p:nvPicPr>
          <p:cNvPr id="22" name="Picture 21">
            <a:extLst>
              <a:ext uri="{FF2B5EF4-FFF2-40B4-BE49-F238E27FC236}">
                <a16:creationId xmlns:a16="http://schemas.microsoft.com/office/drawing/2014/main" id="{92A51A64-A834-3107-2AA4-DA9E2A23284C}"/>
              </a:ext>
            </a:extLst>
          </p:cNvPr>
          <p:cNvPicPr>
            <a:picLocks noChangeAspect="1"/>
          </p:cNvPicPr>
          <p:nvPr/>
        </p:nvPicPr>
        <p:blipFill>
          <a:blip r:embed="rId7"/>
          <a:stretch>
            <a:fillRect/>
          </a:stretch>
        </p:blipFill>
        <p:spPr>
          <a:xfrm>
            <a:off x="9566269" y="3396373"/>
            <a:ext cx="2084487" cy="1168963"/>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748ED68-3C77-F840-274C-0E77E00FB919}"/>
              </a:ext>
            </a:extLst>
          </p:cNvPr>
          <p:cNvPicPr>
            <a:picLocks noChangeAspect="1"/>
          </p:cNvPicPr>
          <p:nvPr/>
        </p:nvPicPr>
        <p:blipFill>
          <a:blip r:embed="rId8"/>
          <a:stretch>
            <a:fillRect/>
          </a:stretch>
        </p:blipFill>
        <p:spPr>
          <a:xfrm>
            <a:off x="9214891" y="3068226"/>
            <a:ext cx="1965201" cy="1101254"/>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05683864-D660-F07E-E818-4C020B08048D}"/>
              </a:ext>
            </a:extLst>
          </p:cNvPr>
          <p:cNvSpPr txBox="1"/>
          <p:nvPr/>
        </p:nvSpPr>
        <p:spPr>
          <a:xfrm>
            <a:off x="9133393" y="5142011"/>
            <a:ext cx="2562964" cy="26161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33C42"/>
                </a:solidFill>
                <a:effectLst/>
                <a:uLnTx/>
                <a:uFillTx/>
                <a:ea typeface="+mn-ea"/>
                <a:cs typeface="+mn-cs"/>
              </a:rPr>
              <a:t>PDF file updated as changes occur</a:t>
            </a:r>
            <a:endParaRPr lang="en-US" sz="1100">
              <a:solidFill>
                <a:srgbClr val="333C42"/>
              </a:solidFill>
            </a:endParaRPr>
          </a:p>
        </p:txBody>
      </p:sp>
      <p:sp>
        <p:nvSpPr>
          <p:cNvPr id="13" name="Rectangle: Rounded Corners 12">
            <a:extLst>
              <a:ext uri="{FF2B5EF4-FFF2-40B4-BE49-F238E27FC236}">
                <a16:creationId xmlns:a16="http://schemas.microsoft.com/office/drawing/2014/main" id="{6A071537-2311-9A91-5077-1A336836C8A5}"/>
              </a:ext>
            </a:extLst>
          </p:cNvPr>
          <p:cNvSpPr/>
          <p:nvPr/>
        </p:nvSpPr>
        <p:spPr>
          <a:xfrm>
            <a:off x="3319668" y="6303228"/>
            <a:ext cx="8259589" cy="465072"/>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3AE4C8EE-408B-9AF4-4058-852FE21E40C8}"/>
              </a:ext>
            </a:extLst>
          </p:cNvPr>
          <p:cNvSpPr txBox="1"/>
          <p:nvPr/>
        </p:nvSpPr>
        <p:spPr>
          <a:xfrm>
            <a:off x="3330356" y="6255469"/>
            <a:ext cx="8227202"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0" normalizeH="0" baseline="0" noProof="0">
                <a:ln>
                  <a:noFill/>
                </a:ln>
                <a:solidFill>
                  <a:srgbClr val="333C42"/>
                </a:solidFill>
                <a:effectLst/>
                <a:uLnTx/>
                <a:uFillTx/>
                <a:ea typeface="+mn-ea"/>
                <a:cs typeface="+mn-cs"/>
              </a:rPr>
              <a:t>Procurement Portal link:</a:t>
            </a:r>
          </a:p>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0" normalizeH="0" baseline="0" noProof="0">
                <a:ln>
                  <a:noFill/>
                </a:ln>
                <a:solidFill>
                  <a:srgbClr val="333C42"/>
                </a:solidFill>
                <a:effectLst/>
                <a:uLnTx/>
                <a:uFillTx/>
                <a:ea typeface="+mn-ea"/>
                <a:cs typeface="+mn-cs"/>
              </a:rPr>
              <a:t> </a:t>
            </a:r>
            <a:r>
              <a:rPr kumimoji="0" lang="en-US" sz="900" b="0" i="0" u="none" strike="noStrike" kern="1200" cap="none" spc="0" normalizeH="0" baseline="0" noProof="0">
                <a:ln>
                  <a:noFill/>
                </a:ln>
                <a:solidFill>
                  <a:srgbClr val="333C42"/>
                </a:solidFill>
                <a:effectLst/>
                <a:uLnTx/>
                <a:uFillTx/>
                <a:ea typeface="+mn-ea"/>
                <a:cs typeface="+mn-cs"/>
                <a:hlinkClick r:id="rId9"/>
              </a:rPr>
              <a:t>https://apps.powerapps.com/play/e/53770084-6a01-41b5-bc30-83f716337378/a/35454712-8436-468d-ae59-0ff12a54d402?tenantId=b5a920d6-7d3c-44fe-baad-4ffed6b8774d&amp;hint=d690edd7-dd7a-467a-a42c-3550b70d39e8&amp;sourcetime=1701699531605</a:t>
            </a:r>
            <a:endParaRPr kumimoji="0" lang="en-US" sz="900" b="0" i="0" u="none" strike="noStrike" kern="1200" cap="none" spc="0" normalizeH="0" baseline="0" noProof="0">
              <a:ln>
                <a:noFill/>
              </a:ln>
              <a:solidFill>
                <a:srgbClr val="333C42"/>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a:ln>
                <a:noFill/>
              </a:ln>
              <a:solidFill>
                <a:srgbClr val="333C42"/>
              </a:solidFill>
              <a:effectLst/>
              <a:uLnTx/>
              <a:uFillTx/>
              <a:ea typeface="+mn-ea"/>
              <a:cs typeface="+mn-cs"/>
            </a:endParaRPr>
          </a:p>
        </p:txBody>
      </p:sp>
      <p:sp>
        <p:nvSpPr>
          <p:cNvPr id="12" name="TextBox 11">
            <a:extLst>
              <a:ext uri="{FF2B5EF4-FFF2-40B4-BE49-F238E27FC236}">
                <a16:creationId xmlns:a16="http://schemas.microsoft.com/office/drawing/2014/main" id="{6FC4BC1F-5AD7-434A-40F8-1F9890729FD2}"/>
              </a:ext>
            </a:extLst>
          </p:cNvPr>
          <p:cNvSpPr txBox="1"/>
          <p:nvPr/>
        </p:nvSpPr>
        <p:spPr>
          <a:xfrm rot="16200000">
            <a:off x="-158723" y="4009725"/>
            <a:ext cx="33157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Procurement organization chart </a:t>
            </a:r>
          </a:p>
        </p:txBody>
      </p:sp>
      <p:pic>
        <p:nvPicPr>
          <p:cNvPr id="10" name="Picture 9">
            <a:extLst>
              <a:ext uri="{FF2B5EF4-FFF2-40B4-BE49-F238E27FC236}">
                <a16:creationId xmlns:a16="http://schemas.microsoft.com/office/drawing/2014/main" id="{CE594F58-7497-74D0-0A83-3D5D2BD10DF9}"/>
              </a:ext>
            </a:extLst>
          </p:cNvPr>
          <p:cNvPicPr>
            <a:picLocks noChangeAspect="1"/>
          </p:cNvPicPr>
          <p:nvPr/>
        </p:nvPicPr>
        <p:blipFill>
          <a:blip r:embed="rId10"/>
          <a:stretch>
            <a:fillRect/>
          </a:stretch>
        </p:blipFill>
        <p:spPr>
          <a:xfrm>
            <a:off x="2049955" y="2196288"/>
            <a:ext cx="6921008" cy="3877432"/>
          </a:xfrm>
          <a:prstGeom prst="rect">
            <a:avLst/>
          </a:prstGeom>
        </p:spPr>
      </p:pic>
      <p:sp>
        <p:nvSpPr>
          <p:cNvPr id="11" name="Rectangle: Rounded Corners 10">
            <a:extLst>
              <a:ext uri="{FF2B5EF4-FFF2-40B4-BE49-F238E27FC236}">
                <a16:creationId xmlns:a16="http://schemas.microsoft.com/office/drawing/2014/main" id="{819F184A-3239-6DEB-E4D5-58A2A97F60E3}"/>
              </a:ext>
            </a:extLst>
          </p:cNvPr>
          <p:cNvSpPr/>
          <p:nvPr/>
        </p:nvSpPr>
        <p:spPr>
          <a:xfrm>
            <a:off x="6373940" y="2545584"/>
            <a:ext cx="2597023" cy="37309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16" name="Isosceles Triangle 15">
            <a:extLst>
              <a:ext uri="{FF2B5EF4-FFF2-40B4-BE49-F238E27FC236}">
                <a16:creationId xmlns:a16="http://schemas.microsoft.com/office/drawing/2014/main" id="{FC666401-7501-356E-2DD9-874EA81AC975}"/>
              </a:ext>
            </a:extLst>
          </p:cNvPr>
          <p:cNvSpPr/>
          <p:nvPr/>
        </p:nvSpPr>
        <p:spPr>
          <a:xfrm rot="5400000">
            <a:off x="8996666" y="2617853"/>
            <a:ext cx="299204" cy="2285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32" name="TextBox 31">
            <a:extLst>
              <a:ext uri="{FF2B5EF4-FFF2-40B4-BE49-F238E27FC236}">
                <a16:creationId xmlns:a16="http://schemas.microsoft.com/office/drawing/2014/main" id="{1EEA347C-D400-BC90-DB3D-8EEF8C869231}"/>
              </a:ext>
            </a:extLst>
          </p:cNvPr>
          <p:cNvSpPr txBox="1"/>
          <p:nvPr/>
        </p:nvSpPr>
        <p:spPr>
          <a:xfrm>
            <a:off x="9373454" y="2594886"/>
            <a:ext cx="232290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33C42"/>
                </a:solidFill>
                <a:effectLst/>
                <a:uLnTx/>
                <a:uFillTx/>
                <a:ea typeface="+mn-ea"/>
                <a:cs typeface="+mn-cs"/>
              </a:rPr>
              <a:t>Detailed Procurement Org Charts</a:t>
            </a:r>
            <a:endParaRPr lang="en-US" sz="1100">
              <a:solidFill>
                <a:srgbClr val="333C42"/>
              </a:solidFill>
            </a:endParaRPr>
          </a:p>
        </p:txBody>
      </p:sp>
      <p:sp>
        <p:nvSpPr>
          <p:cNvPr id="39" name="Rectangle: Rounded Corners 38">
            <a:extLst>
              <a:ext uri="{FF2B5EF4-FFF2-40B4-BE49-F238E27FC236}">
                <a16:creationId xmlns:a16="http://schemas.microsoft.com/office/drawing/2014/main" id="{41A143D9-02B0-5DE6-56A8-6753E7AF6C9C}"/>
              </a:ext>
            </a:extLst>
          </p:cNvPr>
          <p:cNvSpPr/>
          <p:nvPr/>
        </p:nvSpPr>
        <p:spPr>
          <a:xfrm>
            <a:off x="4796678" y="1118488"/>
            <a:ext cx="1062255"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endParaRPr>
          </a:p>
        </p:txBody>
      </p:sp>
      <p:pic>
        <p:nvPicPr>
          <p:cNvPr id="37" name="Picture 4" descr="Microsoft power apps Icons, Logos, Symbols – Free Download ...">
            <a:extLst>
              <a:ext uri="{FF2B5EF4-FFF2-40B4-BE49-F238E27FC236}">
                <a16:creationId xmlns:a16="http://schemas.microsoft.com/office/drawing/2014/main" id="{F9C2F5B0-3B5C-F18B-AEE4-B7CB551F6E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9676" y="1293387"/>
            <a:ext cx="522132" cy="49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17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00889-10E1-2851-C279-D250112A9506}"/>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99318724-A3C1-C82A-CCAF-B624465F82AC}"/>
              </a:ext>
            </a:extLst>
          </p:cNvPr>
          <p:cNvGraphicFramePr>
            <a:graphicFrameLocks noChangeAspect="1"/>
          </p:cNvGraphicFramePr>
          <p:nvPr>
            <p:custDataLst>
              <p:tags r:id="rId1"/>
            </p:custDataLst>
            <p:extLst>
              <p:ext uri="{D42A27DB-BD31-4B8C-83A1-F6EECF244321}">
                <p14:modId xmlns:p14="http://schemas.microsoft.com/office/powerpoint/2010/main" val="2414867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99318724-A3C1-C82A-CCAF-B624465F82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5012040B-3D6D-4522-CE61-A71A880D04C4}"/>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6" name="Rectangle: Rounded Corners 5">
            <a:extLst>
              <a:ext uri="{FF2B5EF4-FFF2-40B4-BE49-F238E27FC236}">
                <a16:creationId xmlns:a16="http://schemas.microsoft.com/office/drawing/2014/main" id="{7FEAA61E-A4D4-02C6-814B-65C6AE58CB32}"/>
              </a:ext>
            </a:extLst>
          </p:cNvPr>
          <p:cNvSpPr/>
          <p:nvPr/>
        </p:nvSpPr>
        <p:spPr>
          <a:xfrm>
            <a:off x="233787" y="1062957"/>
            <a:ext cx="2966814" cy="5740233"/>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Rounded Corners 3">
            <a:extLst>
              <a:ext uri="{FF2B5EF4-FFF2-40B4-BE49-F238E27FC236}">
                <a16:creationId xmlns:a16="http://schemas.microsoft.com/office/drawing/2014/main" id="{CF91BB85-FE21-FF52-40A0-93A3FA47861A}"/>
              </a:ext>
            </a:extLst>
          </p:cNvPr>
          <p:cNvSpPr/>
          <p:nvPr/>
        </p:nvSpPr>
        <p:spPr>
          <a:xfrm>
            <a:off x="3469155" y="1078612"/>
            <a:ext cx="3640931"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74BC9FE9-13FF-FFFC-419B-52F24543C5B1}"/>
              </a:ext>
            </a:extLst>
          </p:cNvPr>
          <p:cNvSpPr txBox="1"/>
          <p:nvPr/>
        </p:nvSpPr>
        <p:spPr>
          <a:xfrm>
            <a:off x="3525452" y="1322094"/>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306" name="TextBox 305">
            <a:extLst>
              <a:ext uri="{FF2B5EF4-FFF2-40B4-BE49-F238E27FC236}">
                <a16:creationId xmlns:a16="http://schemas.microsoft.com/office/drawing/2014/main" id="{03570401-8588-1455-9015-2DD08ECCE2D3}"/>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E93C58CE-E4DA-1A2C-E1A5-31D03A16CA64}"/>
              </a:ext>
            </a:extLst>
          </p:cNvPr>
          <p:cNvSpPr txBox="1"/>
          <p:nvPr/>
        </p:nvSpPr>
        <p:spPr>
          <a:xfrm>
            <a:off x="204616" y="1445481"/>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Who do we need to engage for payment &amp; contract issues/stop ship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latin typeface="Avenir Next LT Pro"/>
              <a:ea typeface="+mn-ea"/>
              <a:cs typeface="+mn-cs"/>
            </a:endParaRPr>
          </a:p>
        </p:txBody>
      </p:sp>
      <p:sp>
        <p:nvSpPr>
          <p:cNvPr id="80" name="Title 2">
            <a:extLst>
              <a:ext uri="{FF2B5EF4-FFF2-40B4-BE49-F238E27FC236}">
                <a16:creationId xmlns:a16="http://schemas.microsoft.com/office/drawing/2014/main" id="{5EDACB25-18CE-6595-732A-3EF62B88EDF9}"/>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Escalation internal Escalation</a:t>
            </a:r>
          </a:p>
        </p:txBody>
      </p:sp>
      <p:grpSp>
        <p:nvGrpSpPr>
          <p:cNvPr id="19" name="Group 18">
            <a:extLst>
              <a:ext uri="{FF2B5EF4-FFF2-40B4-BE49-F238E27FC236}">
                <a16:creationId xmlns:a16="http://schemas.microsoft.com/office/drawing/2014/main" id="{30190F7C-9509-6A9F-0CC3-FD78B96F4F6A}"/>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5387AD17-CEEE-B11A-B5A8-B75E66C92929}"/>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64A0554B-7484-5253-87EF-384B0C257230}"/>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91EBFC55-244A-3E44-5717-772B39321835}"/>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E6A8104D-1884-C76F-0EEA-5ADED4D88B86}"/>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BE0E0753-9415-F527-2DD0-4120C341C129}"/>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5C526F7F-C112-4399-A505-C92452DAA639}"/>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2F8AEB65-F609-EDB3-6A3E-D0606586CA6E}"/>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231DFC6B-62BB-D9FF-CA78-CDE4529704C5}"/>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A160B73F-E640-DEEC-03D0-910153FADDB0}"/>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A58A4D48-1AF8-F6AB-CD9B-61769D5CF609}"/>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3C59E428-A068-969B-F475-8B94120C42D4}"/>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5F127E48-C1DD-4743-1479-B1D9CEDA77B1}"/>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5F96C6CF-DE0E-3632-DFEA-6E0B43B055F0}"/>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4EF9D083-45C1-4B17-B017-B66F3664EF44}"/>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82AE6570-9F2F-6236-1AE0-12F0421F5587}"/>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6A39B93B-65E8-6083-8597-0951E526F684}"/>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1C794EF5-D439-6F63-98DD-DA438BF4BDD1}"/>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F7B87607-B6CC-FDEB-8CFC-A61AFDB49C39}"/>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D874CF8B-FF44-63F5-38D5-67F91A52C07A}"/>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66A61803-4181-C4B6-6E70-BB72BA31BAEE}"/>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84B3B0A9-3FF7-4FC9-3FD0-766D69CA9C9E}"/>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EB7B5E24-CD7A-5C59-3BE0-A20376DD8C64}"/>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DBF1ED21-5460-9815-38CC-6ABABE5968A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C9C4264D-3BF7-4B4E-5AA4-273B63C0B45A}"/>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4EEC57D7-44CF-F373-AFED-724685DE82B1}"/>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B19FA8D9-F47F-0123-5759-29B49EA3CAC7}"/>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5C3722F4-31C6-BE5D-E32F-C55BEE86599F}"/>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F6A7D6F7-2908-0829-9B8E-D705AF90A209}"/>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C05FAD6C-9E9E-2AEE-8614-416AD902D3D0}"/>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F0C84DF4-FDAF-6077-8210-183FF0173770}"/>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010F7B60-D539-3AF8-9747-73B1C3CD30CD}"/>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A5A29ECC-B734-FE40-956A-8D0953CCB95A}"/>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1A45BF68-C0F0-326B-3DEF-8B45923BF212}"/>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CC58F1E9-3B78-441B-DF41-A264E4473ADC}"/>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8B887100-597C-6916-01CF-0BDF57090B5D}"/>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10B908A0-3D81-B644-E070-593A12FC335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26EFFA73-7BDA-A58D-10A6-7D57400B0CF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6E49A058-4B1F-E103-63C6-93993E03FFAB}"/>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20FA49E1-05A7-CD8B-070F-48B5CE49BAC9}"/>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B92A4636-753C-783D-49B0-D25CC93FEB94}"/>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878CCA1F-7599-2FD3-E42D-70F2B884F979}"/>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16074032-E4C2-9A8E-5299-F63C44B0313A}"/>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F4B7727F-1DF9-71CE-3869-222BA4B3E212}"/>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0C243AE4-3C22-BC8E-52EC-6BD448182124}"/>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C9039D72-AE23-B24E-CD3B-C0ABF1EFAF17}"/>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73FCE897-FB56-D64C-D5D6-8A4E1271FE06}"/>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52CED5E7-86BA-A998-A747-1B562161A33F}"/>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0A8DA2FF-34A7-2697-C35D-1C868804FE6F}"/>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36E82AEA-1CB8-ABA1-03BA-4544CEAE2981}"/>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ED470A9A-3CA3-234E-E3F6-0706CDC75A4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1CA1782B-5A2F-1032-6A18-5F3A914D3BD6}"/>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392AFBCD-B1A7-1867-DE06-0AA0E4D7DB11}"/>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4C20D01C-72B4-C04E-968A-1DA46EE0E276}"/>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5DCBCABB-4BF1-0B4E-771C-FC3B2F7B720A}"/>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8FD14602-7EE0-2C7D-EE80-955A5BE1EBC8}"/>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 name="TextBox 2">
            <a:extLst>
              <a:ext uri="{FF2B5EF4-FFF2-40B4-BE49-F238E27FC236}">
                <a16:creationId xmlns:a16="http://schemas.microsoft.com/office/drawing/2014/main" id="{B128733B-98F8-8F13-AAC2-7A80F8F4B686}"/>
              </a:ext>
            </a:extLst>
          </p:cNvPr>
          <p:cNvSpPr txBox="1"/>
          <p:nvPr/>
        </p:nvSpPr>
        <p:spPr>
          <a:xfrm>
            <a:off x="2199605" y="6397223"/>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8" name="Rectangle: Rounded Corners 7">
            <a:extLst>
              <a:ext uri="{FF2B5EF4-FFF2-40B4-BE49-F238E27FC236}">
                <a16:creationId xmlns:a16="http://schemas.microsoft.com/office/drawing/2014/main" id="{9EE1866B-F4B9-8B4E-6314-7BCD1D81C107}"/>
              </a:ext>
            </a:extLst>
          </p:cNvPr>
          <p:cNvSpPr/>
          <p:nvPr/>
        </p:nvSpPr>
        <p:spPr>
          <a:xfrm>
            <a:off x="1808102" y="2031172"/>
            <a:ext cx="9916137" cy="4237083"/>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91AFC9-0532-2470-E2C3-F95D6C2A7A10}"/>
              </a:ext>
            </a:extLst>
          </p:cNvPr>
          <p:cNvSpPr txBox="1"/>
          <p:nvPr/>
        </p:nvSpPr>
        <p:spPr>
          <a:xfrm rot="16200000">
            <a:off x="-393500" y="4011775"/>
            <a:ext cx="31224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Procurement Supply </a:t>
            </a:r>
            <a:r>
              <a:rPr kumimoji="0" lang="en-IN" sz="1600" b="1" i="0" u="none" strike="noStrike" kern="1200" cap="none" spc="0" normalizeH="0" baseline="0" noProof="0" err="1">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Mgmt</a:t>
            </a: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 escalation</a:t>
            </a:r>
          </a:p>
        </p:txBody>
      </p:sp>
      <p:sp>
        <p:nvSpPr>
          <p:cNvPr id="2" name="Slide Number Placeholder 1">
            <a:extLst>
              <a:ext uri="{FF2B5EF4-FFF2-40B4-BE49-F238E27FC236}">
                <a16:creationId xmlns:a16="http://schemas.microsoft.com/office/drawing/2014/main" id="{CC2D28EA-23CC-5DEA-C4B6-5F3017C281D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9" name="Picture 8">
            <a:extLst>
              <a:ext uri="{FF2B5EF4-FFF2-40B4-BE49-F238E27FC236}">
                <a16:creationId xmlns:a16="http://schemas.microsoft.com/office/drawing/2014/main" id="{3D8A079B-8457-5DD5-B087-8A924DAFA7F9}"/>
              </a:ext>
            </a:extLst>
          </p:cNvPr>
          <p:cNvPicPr>
            <a:picLocks noChangeAspect="1"/>
          </p:cNvPicPr>
          <p:nvPr/>
        </p:nvPicPr>
        <p:blipFill rotWithShape="1">
          <a:blip r:embed="rId6"/>
          <a:srcRect t="76265" b="18072"/>
          <a:stretch/>
        </p:blipFill>
        <p:spPr>
          <a:xfrm>
            <a:off x="6152693" y="1191143"/>
            <a:ext cx="442494" cy="206484"/>
          </a:xfrm>
          <a:prstGeom prst="rect">
            <a:avLst/>
          </a:prstGeom>
          <a:ln>
            <a:noFill/>
          </a:ln>
        </p:spPr>
      </p:pic>
      <p:sp>
        <p:nvSpPr>
          <p:cNvPr id="17" name="Rectangle: Rounded Corners 16">
            <a:extLst>
              <a:ext uri="{FF2B5EF4-FFF2-40B4-BE49-F238E27FC236}">
                <a16:creationId xmlns:a16="http://schemas.microsoft.com/office/drawing/2014/main" id="{47F58A4C-E59F-F8F7-8353-7ED2302F08F0}"/>
              </a:ext>
            </a:extLst>
          </p:cNvPr>
          <p:cNvSpPr/>
          <p:nvPr/>
        </p:nvSpPr>
        <p:spPr>
          <a:xfrm>
            <a:off x="4919357" y="1118488"/>
            <a:ext cx="914515"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BaaN</a:t>
            </a:r>
          </a:p>
          <a:p>
            <a:pPr algn="ctr"/>
            <a:endParaRPr lang="en-US" sz="1100">
              <a:solidFill>
                <a:schemeClr val="tx1"/>
              </a:solidFill>
            </a:endParaRPr>
          </a:p>
          <a:p>
            <a:pPr algn="ctr"/>
            <a:r>
              <a:rPr lang="en-US" sz="1100">
                <a:solidFill>
                  <a:schemeClr val="tx1"/>
                </a:solidFill>
              </a:rPr>
              <a:t>Command Ctr</a:t>
            </a:r>
            <a:endParaRPr lang="en-US">
              <a:solidFill>
                <a:schemeClr val="tx1"/>
              </a:solidFill>
            </a:endParaRPr>
          </a:p>
        </p:txBody>
      </p:sp>
      <p:pic>
        <p:nvPicPr>
          <p:cNvPr id="28" name="Picture 27">
            <a:extLst>
              <a:ext uri="{FF2B5EF4-FFF2-40B4-BE49-F238E27FC236}">
                <a16:creationId xmlns:a16="http://schemas.microsoft.com/office/drawing/2014/main" id="{E36002F0-AB15-08B7-E411-D8EC67140513}"/>
              </a:ext>
            </a:extLst>
          </p:cNvPr>
          <p:cNvPicPr>
            <a:picLocks noChangeAspect="1"/>
          </p:cNvPicPr>
          <p:nvPr/>
        </p:nvPicPr>
        <p:blipFill>
          <a:blip r:embed="rId7"/>
          <a:stretch>
            <a:fillRect/>
          </a:stretch>
        </p:blipFill>
        <p:spPr>
          <a:xfrm>
            <a:off x="2557824" y="2056816"/>
            <a:ext cx="7826073" cy="4064762"/>
          </a:xfrm>
          <a:prstGeom prst="rect">
            <a:avLst/>
          </a:prstGeom>
        </p:spPr>
      </p:pic>
      <p:sp>
        <p:nvSpPr>
          <p:cNvPr id="13" name="Rectangle: Rounded Corners 12">
            <a:extLst>
              <a:ext uri="{FF2B5EF4-FFF2-40B4-BE49-F238E27FC236}">
                <a16:creationId xmlns:a16="http://schemas.microsoft.com/office/drawing/2014/main" id="{DDDF50B4-EFAA-F1ED-5D62-21CE6E893EA3}"/>
              </a:ext>
            </a:extLst>
          </p:cNvPr>
          <p:cNvSpPr/>
          <p:nvPr/>
        </p:nvSpPr>
        <p:spPr>
          <a:xfrm>
            <a:off x="3319668" y="6303228"/>
            <a:ext cx="8259589" cy="465072"/>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4738DE1F-3B00-26FC-0578-68A9AD813034}"/>
              </a:ext>
            </a:extLst>
          </p:cNvPr>
          <p:cNvSpPr txBox="1"/>
          <p:nvPr/>
        </p:nvSpPr>
        <p:spPr>
          <a:xfrm>
            <a:off x="3330356" y="6350421"/>
            <a:ext cx="8227202"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0" normalizeH="0" baseline="0" noProof="0">
                <a:ln>
                  <a:noFill/>
                </a:ln>
                <a:solidFill>
                  <a:srgbClr val="333C42"/>
                </a:solidFill>
                <a:effectLst/>
                <a:uLnTx/>
                <a:uFillTx/>
                <a:ea typeface="+mn-ea"/>
                <a:cs typeface="+mn-cs"/>
              </a:rPr>
              <a:t>Make sure the supplier provides all invoices &amp; BOLS  </a:t>
            </a:r>
            <a:r>
              <a:rPr kumimoji="0" lang="en-US" sz="900" b="0" i="0" u="none" strike="noStrike" kern="1200" cap="none" spc="0" normalizeH="0" baseline="0" noProof="0">
                <a:ln>
                  <a:noFill/>
                </a:ln>
                <a:solidFill>
                  <a:srgbClr val="333C42"/>
                </a:solidFill>
                <a:effectLst/>
                <a:uLnTx/>
                <a:uFillTx/>
                <a:latin typeface="Assistant" panose="020F0502020204030204" pitchFamily="2" charset="-79"/>
                <a:cs typeface="Assistant" panose="020F0502020204030204" pitchFamily="2" charset="-79"/>
              </a:rPr>
              <a:t>●</a:t>
            </a:r>
            <a:r>
              <a:rPr kumimoji="0" lang="en-US" sz="900" b="0" i="0" u="none" strike="noStrike" kern="1200" cap="none" spc="0" normalizeH="0" baseline="0" noProof="0">
                <a:ln>
                  <a:noFill/>
                </a:ln>
                <a:solidFill>
                  <a:srgbClr val="333C42"/>
                </a:solidFill>
                <a:effectLst/>
                <a:uLnTx/>
                <a:uFillTx/>
                <a:ea typeface="+mn-ea"/>
                <a:cs typeface="+mn-cs"/>
              </a:rPr>
              <a:t> </a:t>
            </a:r>
            <a:r>
              <a:rPr lang="en-US" sz="900">
                <a:solidFill>
                  <a:srgbClr val="333C42"/>
                </a:solidFill>
              </a:rPr>
              <a:t>Talk to your Plant Receiving &amp; Finance Team </a:t>
            </a:r>
            <a:r>
              <a:rPr lang="en-US" sz="900">
                <a:solidFill>
                  <a:srgbClr val="333C42"/>
                </a:solidFill>
                <a:latin typeface="Assistant" pitchFamily="2" charset="-79"/>
                <a:cs typeface="Assistant" pitchFamily="2" charset="-79"/>
              </a:rPr>
              <a:t>●  </a:t>
            </a:r>
            <a:r>
              <a:rPr kumimoji="0" lang="en-US" sz="900" b="0" i="0" u="none" strike="noStrike" kern="1200" cap="none" spc="0" normalizeH="0" baseline="0" noProof="0">
                <a:ln>
                  <a:noFill/>
                </a:ln>
                <a:solidFill>
                  <a:srgbClr val="333C42"/>
                </a:solidFill>
                <a:effectLst/>
                <a:uLnTx/>
                <a:uFillTx/>
                <a:ea typeface="+mn-ea"/>
                <a:cs typeface="+mn-cs"/>
              </a:rPr>
              <a:t>Recommend the Supplier reach out to AP Mailbox</a:t>
            </a:r>
          </a:p>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0" normalizeH="0" baseline="0" noProof="0">
                <a:ln>
                  <a:noFill/>
                </a:ln>
                <a:solidFill>
                  <a:srgbClr val="333C42"/>
                </a:solidFill>
                <a:effectLst/>
                <a:uLnTx/>
                <a:uFillTx/>
                <a:ea typeface="+mn-ea"/>
                <a:cs typeface="+mn-cs"/>
              </a:rPr>
              <a:t>Procurement Portal link </a:t>
            </a:r>
          </a:p>
        </p:txBody>
      </p:sp>
      <p:pic>
        <p:nvPicPr>
          <p:cNvPr id="31" name="Picture 30">
            <a:extLst>
              <a:ext uri="{FF2B5EF4-FFF2-40B4-BE49-F238E27FC236}">
                <a16:creationId xmlns:a16="http://schemas.microsoft.com/office/drawing/2014/main" id="{F6EFA208-E560-054C-A8D7-AA4D971592EF}"/>
              </a:ext>
            </a:extLst>
          </p:cNvPr>
          <p:cNvPicPr>
            <a:picLocks noChangeAspect="1"/>
          </p:cNvPicPr>
          <p:nvPr/>
        </p:nvPicPr>
        <p:blipFill>
          <a:blip r:embed="rId8"/>
          <a:stretch>
            <a:fillRect/>
          </a:stretch>
        </p:blipFill>
        <p:spPr>
          <a:xfrm>
            <a:off x="6319540" y="1518252"/>
            <a:ext cx="196671" cy="380230"/>
          </a:xfrm>
          <a:prstGeom prst="rect">
            <a:avLst/>
          </a:prstGeom>
        </p:spPr>
      </p:pic>
    </p:spTree>
    <p:extLst>
      <p:ext uri="{BB962C8B-B14F-4D97-AF65-F5344CB8AC3E}">
        <p14:creationId xmlns:p14="http://schemas.microsoft.com/office/powerpoint/2010/main" val="2655813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FC86C-2B69-7AB0-618B-68C7991CD6BE}"/>
            </a:ext>
          </a:extLst>
        </p:cNvPr>
        <p:cNvGrpSpPr/>
        <p:nvPr/>
      </p:nvGrpSpPr>
      <p:grpSpPr>
        <a:xfrm>
          <a:off x="0" y="0"/>
          <a:ext cx="0" cy="0"/>
          <a:chOff x="0" y="0"/>
          <a:chExt cx="0" cy="0"/>
        </a:xfrm>
      </p:grpSpPr>
      <p:graphicFrame>
        <p:nvGraphicFramePr>
          <p:cNvPr id="91" name="think-cell data - do not delete" hidden="1">
            <a:extLst>
              <a:ext uri="{FF2B5EF4-FFF2-40B4-BE49-F238E27FC236}">
                <a16:creationId xmlns:a16="http://schemas.microsoft.com/office/drawing/2014/main" id="{A12F292A-D118-FD19-CBA5-AA161E25C3C2}"/>
              </a:ext>
            </a:extLst>
          </p:cNvPr>
          <p:cNvGraphicFramePr>
            <a:graphicFrameLocks noChangeAspect="1"/>
          </p:cNvGraphicFramePr>
          <p:nvPr>
            <p:custDataLst>
              <p:tags r:id="rId1"/>
            </p:custDataLst>
            <p:extLst>
              <p:ext uri="{D42A27DB-BD31-4B8C-83A1-F6EECF244321}">
                <p14:modId xmlns:p14="http://schemas.microsoft.com/office/powerpoint/2010/main" val="2177873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1" name="think-cell data - do not delete" hidden="1">
                        <a:extLst>
                          <a:ext uri="{FF2B5EF4-FFF2-40B4-BE49-F238E27FC236}">
                            <a16:creationId xmlns:a16="http://schemas.microsoft.com/office/drawing/2014/main" id="{A12F292A-D118-FD19-CBA5-AA161E25C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id="{80BBE03B-EFCF-C83A-B9FA-F7620B7E349F}"/>
              </a:ext>
            </a:extLst>
          </p:cNvPr>
          <p:cNvSpPr/>
          <p:nvPr/>
        </p:nvSpPr>
        <p:spPr>
          <a:xfrm>
            <a:off x="11236160" y="114923"/>
            <a:ext cx="865304" cy="34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8" name="Rectangle: Rounded Corners 7">
            <a:extLst>
              <a:ext uri="{FF2B5EF4-FFF2-40B4-BE49-F238E27FC236}">
                <a16:creationId xmlns:a16="http://schemas.microsoft.com/office/drawing/2014/main" id="{224DC926-D07F-C98D-4BC5-A9D102DCA4FC}"/>
              </a:ext>
            </a:extLst>
          </p:cNvPr>
          <p:cNvSpPr/>
          <p:nvPr/>
        </p:nvSpPr>
        <p:spPr>
          <a:xfrm>
            <a:off x="1808102" y="2031172"/>
            <a:ext cx="9916137" cy="4237083"/>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4E50F2F-B263-453E-C969-6C615E0AE0AC}"/>
              </a:ext>
            </a:extLst>
          </p:cNvPr>
          <p:cNvSpPr/>
          <p:nvPr/>
        </p:nvSpPr>
        <p:spPr>
          <a:xfrm>
            <a:off x="233787" y="1062957"/>
            <a:ext cx="2966814" cy="5740233"/>
          </a:xfrm>
          <a:prstGeom prst="roundRect">
            <a:avLst>
              <a:gd name="adj" fmla="val 2422"/>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Rounded Corners 3">
            <a:extLst>
              <a:ext uri="{FF2B5EF4-FFF2-40B4-BE49-F238E27FC236}">
                <a16:creationId xmlns:a16="http://schemas.microsoft.com/office/drawing/2014/main" id="{CC54AFAE-843B-2C28-B90E-624FCC9A3F8F}"/>
              </a:ext>
            </a:extLst>
          </p:cNvPr>
          <p:cNvSpPr/>
          <p:nvPr/>
        </p:nvSpPr>
        <p:spPr>
          <a:xfrm>
            <a:off x="3469155" y="1078612"/>
            <a:ext cx="8227202" cy="967269"/>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E2D80F5E-75D5-5A37-2669-A2AB231813EB}"/>
              </a:ext>
            </a:extLst>
          </p:cNvPr>
          <p:cNvSpPr txBox="1"/>
          <p:nvPr/>
        </p:nvSpPr>
        <p:spPr>
          <a:xfrm>
            <a:off x="3525452" y="1379408"/>
            <a:ext cx="19482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Sources</a:t>
            </a:r>
          </a:p>
        </p:txBody>
      </p:sp>
      <p:sp>
        <p:nvSpPr>
          <p:cNvPr id="306" name="TextBox 305">
            <a:extLst>
              <a:ext uri="{FF2B5EF4-FFF2-40B4-BE49-F238E27FC236}">
                <a16:creationId xmlns:a16="http://schemas.microsoft.com/office/drawing/2014/main" id="{C44AC545-0630-65FF-0E50-F5E150A94E53}"/>
              </a:ext>
            </a:extLst>
          </p:cNvPr>
          <p:cNvSpPr txBox="1"/>
          <p:nvPr/>
        </p:nvSpPr>
        <p:spPr>
          <a:xfrm>
            <a:off x="233409" y="1192915"/>
            <a:ext cx="311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Questions to address</a:t>
            </a:r>
          </a:p>
        </p:txBody>
      </p:sp>
      <p:sp>
        <p:nvSpPr>
          <p:cNvPr id="311" name="TextBox 310">
            <a:extLst>
              <a:ext uri="{FF2B5EF4-FFF2-40B4-BE49-F238E27FC236}">
                <a16:creationId xmlns:a16="http://schemas.microsoft.com/office/drawing/2014/main" id="{00FA9D0E-F661-14B5-8A28-F4AADDF73FAF}"/>
              </a:ext>
            </a:extLst>
          </p:cNvPr>
          <p:cNvSpPr txBox="1"/>
          <p:nvPr/>
        </p:nvSpPr>
        <p:spPr>
          <a:xfrm>
            <a:off x="205527" y="1514602"/>
            <a:ext cx="2995984" cy="646331"/>
          </a:xfrm>
          <a:prstGeom prst="rect">
            <a:avLst/>
          </a:prstGeom>
          <a:noFill/>
        </p:spPr>
        <p:txBody>
          <a:bodyPr wrap="square" rtlCol="0">
            <a:spAutoFit/>
          </a:bodyPr>
          <a:lstStyle/>
          <a:p>
            <a:pPr marL="285750" marR="0" lvl="0" indent="-285750" fontAlgn="auto">
              <a:lnSpc>
                <a:spcPct val="100000"/>
              </a:lnSpc>
              <a:spcBef>
                <a:spcPts val="0"/>
              </a:spcBef>
              <a:spcAft>
                <a:spcPts val="0"/>
              </a:spcAft>
              <a:buClrTx/>
              <a:buSzTx/>
              <a:buFont typeface="Wingdings" panose="05000000000000000000" pitchFamily="2" charset="2"/>
              <a:buChar char="Ø"/>
              <a:tabLst/>
              <a:defRPr/>
            </a:pPr>
            <a:r>
              <a:rPr lang="en-US" sz="1200" b="1">
                <a:solidFill>
                  <a:srgbClr val="FF6600"/>
                </a:solidFill>
                <a:ea typeface="+mn-lt"/>
                <a:cs typeface="+mn-lt"/>
              </a:rPr>
              <a:t>How to identify supplier quality contacts?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70C0"/>
              </a:solidFill>
              <a:effectLst/>
              <a:uLnTx/>
              <a:uFillTx/>
              <a:ea typeface="+mn-ea"/>
              <a:cs typeface="+mn-cs"/>
            </a:endParaRPr>
          </a:p>
        </p:txBody>
      </p:sp>
      <p:sp>
        <p:nvSpPr>
          <p:cNvPr id="80" name="Title 2">
            <a:extLst>
              <a:ext uri="{FF2B5EF4-FFF2-40B4-BE49-F238E27FC236}">
                <a16:creationId xmlns:a16="http://schemas.microsoft.com/office/drawing/2014/main" id="{48EC7F71-98A5-DBE5-E61F-99FC7E63B85D}"/>
              </a:ext>
            </a:extLst>
          </p:cNvPr>
          <p:cNvSpPr>
            <a:spLocks noGrp="1"/>
          </p:cNvSpPr>
          <p:nvPr>
            <p:ph type="title"/>
          </p:nvPr>
        </p:nvSpPr>
        <p:spPr/>
        <p:txBody>
          <a:bodyPr vert="horz"/>
          <a:lstStyle/>
          <a:p>
            <a:r>
              <a:rPr lang="en-US"/>
              <a:t>Level 1</a:t>
            </a:r>
            <a:br>
              <a:rPr lang="en-US"/>
            </a:br>
            <a:r>
              <a:rPr lang="en-US"/>
              <a:t>Planner</a:t>
            </a:r>
            <a:r>
              <a:rPr lang="en-US" sz="1800"/>
              <a:t> </a:t>
            </a:r>
            <a:r>
              <a:rPr lang="en-US" sz="1800">
                <a:solidFill>
                  <a:schemeClr val="bg1">
                    <a:lumMod val="65000"/>
                  </a:schemeClr>
                </a:solidFill>
              </a:rPr>
              <a:t>| Escalation internal Escalation</a:t>
            </a:r>
          </a:p>
        </p:txBody>
      </p:sp>
      <p:grpSp>
        <p:nvGrpSpPr>
          <p:cNvPr id="19" name="Group 18">
            <a:extLst>
              <a:ext uri="{FF2B5EF4-FFF2-40B4-BE49-F238E27FC236}">
                <a16:creationId xmlns:a16="http://schemas.microsoft.com/office/drawing/2014/main" id="{EA720BB2-A192-647E-B84A-E9F1009E0011}"/>
              </a:ext>
            </a:extLst>
          </p:cNvPr>
          <p:cNvGrpSpPr/>
          <p:nvPr/>
        </p:nvGrpSpPr>
        <p:grpSpPr>
          <a:xfrm>
            <a:off x="11200868" y="186017"/>
            <a:ext cx="852263" cy="712807"/>
            <a:chOff x="5395036" y="4416542"/>
            <a:chExt cx="1741162" cy="1525103"/>
          </a:xfrm>
        </p:grpSpPr>
        <p:grpSp>
          <p:nvGrpSpPr>
            <p:cNvPr id="20" name="Group 19">
              <a:extLst>
                <a:ext uri="{FF2B5EF4-FFF2-40B4-BE49-F238E27FC236}">
                  <a16:creationId xmlns:a16="http://schemas.microsoft.com/office/drawing/2014/main" id="{DEB71499-0B9B-8547-A45B-FA3A5D749803}"/>
                </a:ext>
              </a:extLst>
            </p:cNvPr>
            <p:cNvGrpSpPr/>
            <p:nvPr/>
          </p:nvGrpSpPr>
          <p:grpSpPr>
            <a:xfrm>
              <a:off x="5395036" y="4416542"/>
              <a:ext cx="1512070" cy="1525103"/>
              <a:chOff x="5395036" y="4416542"/>
              <a:chExt cx="1512070" cy="1525103"/>
            </a:xfrm>
          </p:grpSpPr>
          <p:sp>
            <p:nvSpPr>
              <p:cNvPr id="24" name="Oval 23">
                <a:extLst>
                  <a:ext uri="{FF2B5EF4-FFF2-40B4-BE49-F238E27FC236}">
                    <a16:creationId xmlns:a16="http://schemas.microsoft.com/office/drawing/2014/main" id="{32C5C736-A56F-02AA-EC25-158E5796B1E5}"/>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473854A6-C231-EDC5-A3DC-B9134C3DDFFD}"/>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3" name="Straight Arrow Connector 22">
              <a:extLst>
                <a:ext uri="{FF2B5EF4-FFF2-40B4-BE49-F238E27FC236}">
                  <a16:creationId xmlns:a16="http://schemas.microsoft.com/office/drawing/2014/main" id="{85B716C7-5AC0-92B2-C0E7-4CB3C681FD69}"/>
                </a:ext>
              </a:extLst>
            </p:cNvPr>
            <p:cNvCxnSpPr>
              <a:stCxn id="24"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7" name="Oval 26">
            <a:extLst>
              <a:ext uri="{FF2B5EF4-FFF2-40B4-BE49-F238E27FC236}">
                <a16:creationId xmlns:a16="http://schemas.microsoft.com/office/drawing/2014/main" id="{A30BA205-C228-F925-FCBA-CBDE194B7067}"/>
              </a:ext>
            </a:extLst>
          </p:cNvPr>
          <p:cNvSpPr/>
          <p:nvPr/>
        </p:nvSpPr>
        <p:spPr>
          <a:xfrm>
            <a:off x="11286955" y="275451"/>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33" name="TextBox 32">
            <a:extLst>
              <a:ext uri="{FF2B5EF4-FFF2-40B4-BE49-F238E27FC236}">
                <a16:creationId xmlns:a16="http://schemas.microsoft.com/office/drawing/2014/main" id="{8C2632CE-8383-F347-0C8A-BD08455F61E6}"/>
              </a:ext>
            </a:extLst>
          </p:cNvPr>
          <p:cNvSpPr txBox="1"/>
          <p:nvPr/>
        </p:nvSpPr>
        <p:spPr>
          <a:xfrm>
            <a:off x="11184564" y="499399"/>
            <a:ext cx="828112" cy="10772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Commercial</a:t>
            </a:r>
          </a:p>
        </p:txBody>
      </p:sp>
      <p:grpSp>
        <p:nvGrpSpPr>
          <p:cNvPr id="2048" name="Group 2047">
            <a:extLst>
              <a:ext uri="{FF2B5EF4-FFF2-40B4-BE49-F238E27FC236}">
                <a16:creationId xmlns:a16="http://schemas.microsoft.com/office/drawing/2014/main" id="{D0234AF0-4CBC-8DA4-7E5F-B9D1E7E1F935}"/>
              </a:ext>
            </a:extLst>
          </p:cNvPr>
          <p:cNvGrpSpPr/>
          <p:nvPr/>
        </p:nvGrpSpPr>
        <p:grpSpPr>
          <a:xfrm>
            <a:off x="10383897" y="186017"/>
            <a:ext cx="852263" cy="712807"/>
            <a:chOff x="5395036" y="4416542"/>
            <a:chExt cx="1741162" cy="1525103"/>
          </a:xfrm>
        </p:grpSpPr>
        <p:grpSp>
          <p:nvGrpSpPr>
            <p:cNvPr id="2049" name="Group 2048">
              <a:extLst>
                <a:ext uri="{FF2B5EF4-FFF2-40B4-BE49-F238E27FC236}">
                  <a16:creationId xmlns:a16="http://schemas.microsoft.com/office/drawing/2014/main" id="{A6011B96-05A6-44D0-FE99-1C572759839E}"/>
                </a:ext>
              </a:extLst>
            </p:cNvPr>
            <p:cNvGrpSpPr/>
            <p:nvPr/>
          </p:nvGrpSpPr>
          <p:grpSpPr>
            <a:xfrm>
              <a:off x="5395036" y="4416542"/>
              <a:ext cx="1512070" cy="1525103"/>
              <a:chOff x="5395036" y="4416542"/>
              <a:chExt cx="1512070" cy="1525103"/>
            </a:xfrm>
          </p:grpSpPr>
          <p:sp>
            <p:nvSpPr>
              <p:cNvPr id="2052" name="Oval 2051">
                <a:extLst>
                  <a:ext uri="{FF2B5EF4-FFF2-40B4-BE49-F238E27FC236}">
                    <a16:creationId xmlns:a16="http://schemas.microsoft.com/office/drawing/2014/main" id="{2A475BC6-648D-F2C2-4A2D-AC3AE483D0AB}"/>
                  </a:ext>
                </a:extLst>
              </p:cNvPr>
              <p:cNvSpPr/>
              <p:nvPr/>
            </p:nvSpPr>
            <p:spPr>
              <a:xfrm>
                <a:off x="5450718" y="4485257"/>
                <a:ext cx="1456388" cy="1456388"/>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53" name="Rectangle 2052">
                <a:extLst>
                  <a:ext uri="{FF2B5EF4-FFF2-40B4-BE49-F238E27FC236}">
                    <a16:creationId xmlns:a16="http://schemas.microsoft.com/office/drawing/2014/main" id="{F3C6F160-BCDA-4ECA-1C56-D7FF9AF3B366}"/>
                  </a:ext>
                </a:extLst>
              </p:cNvPr>
              <p:cNvSpPr/>
              <p:nvPr/>
            </p:nvSpPr>
            <p:spPr>
              <a:xfrm>
                <a:off x="5395036" y="4416542"/>
                <a:ext cx="801314" cy="8013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1" name="Straight Arrow Connector 2050">
              <a:extLst>
                <a:ext uri="{FF2B5EF4-FFF2-40B4-BE49-F238E27FC236}">
                  <a16:creationId xmlns:a16="http://schemas.microsoft.com/office/drawing/2014/main" id="{0617D4BC-3F3E-3AFB-6B8E-AE9D7C8CC190}"/>
                </a:ext>
              </a:extLst>
            </p:cNvPr>
            <p:cNvCxnSpPr>
              <a:stCxn id="2052" idx="6"/>
            </p:cNvCxnSpPr>
            <p:nvPr/>
          </p:nvCxnSpPr>
          <p:spPr>
            <a:xfrm>
              <a:off x="6907106" y="5213452"/>
              <a:ext cx="229092" cy="0"/>
            </a:xfrm>
            <a:prstGeom prst="straightConnector1">
              <a:avLst/>
            </a:prstGeom>
            <a:noFill/>
            <a:ln w="28575">
              <a:solidFill>
                <a:schemeClr val="bg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54" name="Oval 2053">
            <a:extLst>
              <a:ext uri="{FF2B5EF4-FFF2-40B4-BE49-F238E27FC236}">
                <a16:creationId xmlns:a16="http://schemas.microsoft.com/office/drawing/2014/main" id="{6342843F-AAD3-665E-F0EA-D53B1894726E}"/>
              </a:ext>
            </a:extLst>
          </p:cNvPr>
          <p:cNvSpPr/>
          <p:nvPr/>
        </p:nvSpPr>
        <p:spPr>
          <a:xfrm>
            <a:off x="10469983" y="275451"/>
            <a:ext cx="596201" cy="569287"/>
          </a:xfrm>
          <a:prstGeom prst="ellipse">
            <a:avLst/>
          </a:prstGeom>
          <a:noFill/>
          <a:ln w="285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55" name="TextBox 2054">
            <a:extLst>
              <a:ext uri="{FF2B5EF4-FFF2-40B4-BE49-F238E27FC236}">
                <a16:creationId xmlns:a16="http://schemas.microsoft.com/office/drawing/2014/main" id="{3F94321F-88DF-5250-D1D4-D91D847A02FE}"/>
              </a:ext>
            </a:extLst>
          </p:cNvPr>
          <p:cNvSpPr txBox="1"/>
          <p:nvPr/>
        </p:nvSpPr>
        <p:spPr>
          <a:xfrm>
            <a:off x="10432345" y="396246"/>
            <a:ext cx="685318" cy="323165"/>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Command Center Escalation</a:t>
            </a:r>
          </a:p>
        </p:txBody>
      </p:sp>
      <p:grpSp>
        <p:nvGrpSpPr>
          <p:cNvPr id="2056" name="Group 2055">
            <a:extLst>
              <a:ext uri="{FF2B5EF4-FFF2-40B4-BE49-F238E27FC236}">
                <a16:creationId xmlns:a16="http://schemas.microsoft.com/office/drawing/2014/main" id="{3B003240-801C-4415-6C4A-E9B1726E9EB5}"/>
              </a:ext>
            </a:extLst>
          </p:cNvPr>
          <p:cNvGrpSpPr/>
          <p:nvPr/>
        </p:nvGrpSpPr>
        <p:grpSpPr>
          <a:xfrm>
            <a:off x="9569970" y="186017"/>
            <a:ext cx="852263" cy="712807"/>
            <a:chOff x="5395036" y="4416542"/>
            <a:chExt cx="1741162" cy="1525103"/>
          </a:xfrm>
        </p:grpSpPr>
        <p:grpSp>
          <p:nvGrpSpPr>
            <p:cNvPr id="2057" name="Group 2056">
              <a:extLst>
                <a:ext uri="{FF2B5EF4-FFF2-40B4-BE49-F238E27FC236}">
                  <a16:creationId xmlns:a16="http://schemas.microsoft.com/office/drawing/2014/main" id="{A6C6879E-451F-DDB8-1283-F27C6539C419}"/>
                </a:ext>
              </a:extLst>
            </p:cNvPr>
            <p:cNvGrpSpPr/>
            <p:nvPr/>
          </p:nvGrpSpPr>
          <p:grpSpPr>
            <a:xfrm>
              <a:off x="5395036" y="4416542"/>
              <a:ext cx="1512070" cy="1525103"/>
              <a:chOff x="5395036" y="4416542"/>
              <a:chExt cx="1512070" cy="1525103"/>
            </a:xfrm>
          </p:grpSpPr>
          <p:sp>
            <p:nvSpPr>
              <p:cNvPr id="2059" name="Oval 2058">
                <a:extLst>
                  <a:ext uri="{FF2B5EF4-FFF2-40B4-BE49-F238E27FC236}">
                    <a16:creationId xmlns:a16="http://schemas.microsoft.com/office/drawing/2014/main" id="{85C0AE9C-41C4-6DC3-FA55-657E11008ED8}"/>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0" name="Rectangle 2059">
                <a:extLst>
                  <a:ext uri="{FF2B5EF4-FFF2-40B4-BE49-F238E27FC236}">
                    <a16:creationId xmlns:a16="http://schemas.microsoft.com/office/drawing/2014/main" id="{C621ACD1-2C6A-2CFB-F190-BCF7879827C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58" name="Straight Arrow Connector 2057">
              <a:extLst>
                <a:ext uri="{FF2B5EF4-FFF2-40B4-BE49-F238E27FC236}">
                  <a16:creationId xmlns:a16="http://schemas.microsoft.com/office/drawing/2014/main" id="{FA6A3597-23BE-9C91-02E6-90B60AC94672}"/>
                </a:ext>
              </a:extLst>
            </p:cNvPr>
            <p:cNvCxnSpPr>
              <a:stCxn id="2059"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61" name="Oval 2060">
            <a:extLst>
              <a:ext uri="{FF2B5EF4-FFF2-40B4-BE49-F238E27FC236}">
                <a16:creationId xmlns:a16="http://schemas.microsoft.com/office/drawing/2014/main" id="{F75ACFA1-9300-ABA0-B6AB-DC309B17B7FA}"/>
              </a:ext>
            </a:extLst>
          </p:cNvPr>
          <p:cNvSpPr/>
          <p:nvPr/>
        </p:nvSpPr>
        <p:spPr>
          <a:xfrm>
            <a:off x="9656057" y="275451"/>
            <a:ext cx="596201" cy="56928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2" name="TextBox 2061">
            <a:extLst>
              <a:ext uri="{FF2B5EF4-FFF2-40B4-BE49-F238E27FC236}">
                <a16:creationId xmlns:a16="http://schemas.microsoft.com/office/drawing/2014/main" id="{AE2FAB1B-3985-AE01-40D5-41B4093E6656}"/>
              </a:ext>
            </a:extLst>
          </p:cNvPr>
          <p:cNvSpPr txBox="1"/>
          <p:nvPr/>
        </p:nvSpPr>
        <p:spPr>
          <a:xfrm>
            <a:off x="9646874"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EA3D0"/>
                </a:solidFill>
                <a:effectLst/>
                <a:uLnTx/>
                <a:uFillTx/>
                <a:latin typeface="Trebuchet MS" panose="020B0603020202020204"/>
                <a:ea typeface="+mn-ea"/>
                <a:cs typeface="+mn-cs"/>
              </a:rPr>
              <a:t>Command Center</a:t>
            </a:r>
          </a:p>
        </p:txBody>
      </p:sp>
      <p:grpSp>
        <p:nvGrpSpPr>
          <p:cNvPr id="2063" name="Group 2062">
            <a:extLst>
              <a:ext uri="{FF2B5EF4-FFF2-40B4-BE49-F238E27FC236}">
                <a16:creationId xmlns:a16="http://schemas.microsoft.com/office/drawing/2014/main" id="{F6CBEE2C-2FD4-F13F-A244-D7A20A7E8989}"/>
              </a:ext>
            </a:extLst>
          </p:cNvPr>
          <p:cNvGrpSpPr/>
          <p:nvPr/>
        </p:nvGrpSpPr>
        <p:grpSpPr>
          <a:xfrm>
            <a:off x="8754297" y="191745"/>
            <a:ext cx="740127" cy="712807"/>
            <a:chOff x="5395036" y="4416542"/>
            <a:chExt cx="1512070" cy="1525103"/>
          </a:xfrm>
        </p:grpSpPr>
        <p:sp>
          <p:nvSpPr>
            <p:cNvPr id="2064" name="Oval 2063">
              <a:extLst>
                <a:ext uri="{FF2B5EF4-FFF2-40B4-BE49-F238E27FC236}">
                  <a16:creationId xmlns:a16="http://schemas.microsoft.com/office/drawing/2014/main" id="{7050336E-4CE4-6BFE-E191-E74914A96BC0}"/>
                </a:ext>
              </a:extLst>
            </p:cNvPr>
            <p:cNvSpPr/>
            <p:nvPr/>
          </p:nvSpPr>
          <p:spPr>
            <a:xfrm>
              <a:off x="5450718" y="4485257"/>
              <a:ext cx="1456388" cy="1456388"/>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65" name="Rectangle 2064">
              <a:extLst>
                <a:ext uri="{FF2B5EF4-FFF2-40B4-BE49-F238E27FC236}">
                  <a16:creationId xmlns:a16="http://schemas.microsoft.com/office/drawing/2014/main" id="{5E75B0D8-2111-F7F3-9DFA-D7887032FC8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66" name="Straight Arrow Connector 2065">
            <a:extLst>
              <a:ext uri="{FF2B5EF4-FFF2-40B4-BE49-F238E27FC236}">
                <a16:creationId xmlns:a16="http://schemas.microsoft.com/office/drawing/2014/main" id="{082FA625-C2AA-A3E1-CA94-D1572A699BE1}"/>
              </a:ext>
            </a:extLst>
          </p:cNvPr>
          <p:cNvCxnSpPr>
            <a:cxnSpLocks/>
          </p:cNvCxnSpPr>
          <p:nvPr/>
        </p:nvCxnSpPr>
        <p:spPr>
          <a:xfrm>
            <a:off x="9494429" y="542118"/>
            <a:ext cx="112136" cy="0"/>
          </a:xfrm>
          <a:prstGeom prst="straightConnector1">
            <a:avLst/>
          </a:prstGeom>
          <a:noFill/>
          <a:ln w="28575">
            <a:solidFill>
              <a:schemeClr val="tx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67" name="Oval 2066">
            <a:extLst>
              <a:ext uri="{FF2B5EF4-FFF2-40B4-BE49-F238E27FC236}">
                <a16:creationId xmlns:a16="http://schemas.microsoft.com/office/drawing/2014/main" id="{9E9C109D-9DF9-B7F7-6EF1-4E9CF4714B0B}"/>
              </a:ext>
            </a:extLst>
          </p:cNvPr>
          <p:cNvSpPr/>
          <p:nvPr/>
        </p:nvSpPr>
        <p:spPr>
          <a:xfrm>
            <a:off x="8840383" y="281179"/>
            <a:ext cx="596201" cy="569287"/>
          </a:xfrm>
          <a:prstGeom prst="ellips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68" name="TextBox 2067">
            <a:extLst>
              <a:ext uri="{FF2B5EF4-FFF2-40B4-BE49-F238E27FC236}">
                <a16:creationId xmlns:a16="http://schemas.microsoft.com/office/drawing/2014/main" id="{5407F2B8-9B20-D0C7-3BB2-6C7A6832D901}"/>
              </a:ext>
            </a:extLst>
          </p:cNvPr>
          <p:cNvSpPr txBox="1"/>
          <p:nvPr/>
        </p:nvSpPr>
        <p:spPr>
          <a:xfrm>
            <a:off x="8826252" y="451833"/>
            <a:ext cx="639209"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SCIS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Escalation</a:t>
            </a:r>
          </a:p>
        </p:txBody>
      </p:sp>
      <p:grpSp>
        <p:nvGrpSpPr>
          <p:cNvPr id="2069" name="Group 2068">
            <a:extLst>
              <a:ext uri="{FF2B5EF4-FFF2-40B4-BE49-F238E27FC236}">
                <a16:creationId xmlns:a16="http://schemas.microsoft.com/office/drawing/2014/main" id="{8E73BF0F-8ED8-F577-1E6A-D871AF284546}"/>
              </a:ext>
            </a:extLst>
          </p:cNvPr>
          <p:cNvGrpSpPr/>
          <p:nvPr/>
        </p:nvGrpSpPr>
        <p:grpSpPr>
          <a:xfrm>
            <a:off x="7936414" y="191745"/>
            <a:ext cx="852263" cy="712807"/>
            <a:chOff x="5395036" y="4416542"/>
            <a:chExt cx="1741162" cy="1525103"/>
          </a:xfrm>
        </p:grpSpPr>
        <p:grpSp>
          <p:nvGrpSpPr>
            <p:cNvPr id="2070" name="Group 2069">
              <a:extLst>
                <a:ext uri="{FF2B5EF4-FFF2-40B4-BE49-F238E27FC236}">
                  <a16:creationId xmlns:a16="http://schemas.microsoft.com/office/drawing/2014/main" id="{0AF4B355-34CE-B556-5BE3-DDB1BFF018EC}"/>
                </a:ext>
              </a:extLst>
            </p:cNvPr>
            <p:cNvGrpSpPr/>
            <p:nvPr/>
          </p:nvGrpSpPr>
          <p:grpSpPr>
            <a:xfrm>
              <a:off x="5395036" y="4416542"/>
              <a:ext cx="1512070" cy="1525103"/>
              <a:chOff x="5395036" y="4416542"/>
              <a:chExt cx="1512070" cy="1525103"/>
            </a:xfrm>
          </p:grpSpPr>
          <p:sp>
            <p:nvSpPr>
              <p:cNvPr id="2072" name="Oval 2071">
                <a:extLst>
                  <a:ext uri="{FF2B5EF4-FFF2-40B4-BE49-F238E27FC236}">
                    <a16:creationId xmlns:a16="http://schemas.microsoft.com/office/drawing/2014/main" id="{FA0B2FC5-C979-CD13-5B96-4A58DE12ED4B}"/>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73" name="Rectangle 2072">
                <a:extLst>
                  <a:ext uri="{FF2B5EF4-FFF2-40B4-BE49-F238E27FC236}">
                    <a16:creationId xmlns:a16="http://schemas.microsoft.com/office/drawing/2014/main" id="{86627D55-8107-E76C-CE63-C643E4CAB203}"/>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1" name="Straight Arrow Connector 2070">
              <a:extLst>
                <a:ext uri="{FF2B5EF4-FFF2-40B4-BE49-F238E27FC236}">
                  <a16:creationId xmlns:a16="http://schemas.microsoft.com/office/drawing/2014/main" id="{A5F7F26A-E0CD-1A0F-CCD0-1F1AA89F442A}"/>
                </a:ext>
              </a:extLst>
            </p:cNvPr>
            <p:cNvCxnSpPr>
              <a:stCxn id="2072"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074" name="Oval 2073">
            <a:extLst>
              <a:ext uri="{FF2B5EF4-FFF2-40B4-BE49-F238E27FC236}">
                <a16:creationId xmlns:a16="http://schemas.microsoft.com/office/drawing/2014/main" id="{FF608B39-D1FA-FB6C-7702-D70BF90A3438}"/>
              </a:ext>
            </a:extLst>
          </p:cNvPr>
          <p:cNvSpPr/>
          <p:nvPr/>
        </p:nvSpPr>
        <p:spPr>
          <a:xfrm>
            <a:off x="8022501" y="281179"/>
            <a:ext cx="596201" cy="56928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075" name="TextBox 2074">
            <a:extLst>
              <a:ext uri="{FF2B5EF4-FFF2-40B4-BE49-F238E27FC236}">
                <a16:creationId xmlns:a16="http://schemas.microsoft.com/office/drawing/2014/main" id="{7C28F666-DBBE-8C5F-4F5B-253FD76021F6}"/>
              </a:ext>
            </a:extLst>
          </p:cNvPr>
          <p:cNvSpPr txBox="1"/>
          <p:nvPr/>
        </p:nvSpPr>
        <p:spPr>
          <a:xfrm>
            <a:off x="8062362" y="499399"/>
            <a:ext cx="532557" cy="107722"/>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SCIS</a:t>
            </a:r>
          </a:p>
        </p:txBody>
      </p:sp>
      <p:grpSp>
        <p:nvGrpSpPr>
          <p:cNvPr id="2076" name="Group 2075">
            <a:extLst>
              <a:ext uri="{FF2B5EF4-FFF2-40B4-BE49-F238E27FC236}">
                <a16:creationId xmlns:a16="http://schemas.microsoft.com/office/drawing/2014/main" id="{3BBDFFDC-F782-6F86-C039-A27AFC7510AB}"/>
              </a:ext>
            </a:extLst>
          </p:cNvPr>
          <p:cNvGrpSpPr/>
          <p:nvPr/>
        </p:nvGrpSpPr>
        <p:grpSpPr>
          <a:xfrm>
            <a:off x="7113137" y="191745"/>
            <a:ext cx="852263" cy="712807"/>
            <a:chOff x="5395036" y="4416542"/>
            <a:chExt cx="1741162" cy="1525103"/>
          </a:xfrm>
        </p:grpSpPr>
        <p:grpSp>
          <p:nvGrpSpPr>
            <p:cNvPr id="2077" name="Group 2076">
              <a:extLst>
                <a:ext uri="{FF2B5EF4-FFF2-40B4-BE49-F238E27FC236}">
                  <a16:creationId xmlns:a16="http://schemas.microsoft.com/office/drawing/2014/main" id="{1C137A2B-1055-58D4-7970-7B7142ED0F32}"/>
                </a:ext>
              </a:extLst>
            </p:cNvPr>
            <p:cNvGrpSpPr/>
            <p:nvPr/>
          </p:nvGrpSpPr>
          <p:grpSpPr>
            <a:xfrm>
              <a:off x="5395036" y="4416542"/>
              <a:ext cx="1512070" cy="1525103"/>
              <a:chOff x="5395036" y="4416542"/>
              <a:chExt cx="1512070" cy="1525103"/>
            </a:xfrm>
          </p:grpSpPr>
          <p:sp>
            <p:nvSpPr>
              <p:cNvPr id="2079" name="Oval 2078">
                <a:extLst>
                  <a:ext uri="{FF2B5EF4-FFF2-40B4-BE49-F238E27FC236}">
                    <a16:creationId xmlns:a16="http://schemas.microsoft.com/office/drawing/2014/main" id="{43BADE16-66D7-DEBE-F138-91A4A4774F16}"/>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611D6E55-8208-163E-8B54-DA8EBF376F3D}"/>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cxnSp>
          <p:nvCxnSpPr>
            <p:cNvPr id="2078" name="Straight Arrow Connector 2077">
              <a:extLst>
                <a:ext uri="{FF2B5EF4-FFF2-40B4-BE49-F238E27FC236}">
                  <a16:creationId xmlns:a16="http://schemas.microsoft.com/office/drawing/2014/main" id="{3CFA4CD3-06B0-FCD7-F307-6F1CCAAB062F}"/>
                </a:ext>
              </a:extLst>
            </p:cNvPr>
            <p:cNvCxnSpPr>
              <a:stCxn id="2079"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Oval 74">
            <a:extLst>
              <a:ext uri="{FF2B5EF4-FFF2-40B4-BE49-F238E27FC236}">
                <a16:creationId xmlns:a16="http://schemas.microsoft.com/office/drawing/2014/main" id="{F6A1D5D0-FD5B-9B80-3416-202AE98E4038}"/>
              </a:ext>
            </a:extLst>
          </p:cNvPr>
          <p:cNvSpPr/>
          <p:nvPr/>
        </p:nvSpPr>
        <p:spPr>
          <a:xfrm>
            <a:off x="7199224" y="281179"/>
            <a:ext cx="596201" cy="5692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EA6E13CC-1B59-0F2A-288A-5F4C7648E28C}"/>
              </a:ext>
            </a:extLst>
          </p:cNvPr>
          <p:cNvSpPr txBox="1"/>
          <p:nvPr/>
        </p:nvSpPr>
        <p:spPr>
          <a:xfrm>
            <a:off x="7206876" y="456030"/>
            <a:ext cx="585320" cy="215444"/>
          </a:xfrm>
          <a:prstGeom prst="rect">
            <a:avLst/>
          </a:prstGeom>
          <a:noFill/>
          <a:ln w="28575">
            <a:noFill/>
          </a:ln>
        </p:spPr>
        <p:txBody>
          <a:bodyPr wrap="square" lIns="0" tIns="0" rIns="0" bIns="0"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4053"/>
                </a:solidFill>
                <a:effectLst/>
                <a:uLnTx/>
                <a:uFillTx/>
                <a:latin typeface="Trebuchet MS" panose="020B0603020202020204"/>
                <a:ea typeface="+mn-ea"/>
                <a:cs typeface="+mn-cs"/>
              </a:rPr>
              <a:t>Planner Escalation</a:t>
            </a:r>
          </a:p>
        </p:txBody>
      </p:sp>
      <p:sp>
        <p:nvSpPr>
          <p:cNvPr id="77" name="TextBox 76">
            <a:extLst>
              <a:ext uri="{FF2B5EF4-FFF2-40B4-BE49-F238E27FC236}">
                <a16:creationId xmlns:a16="http://schemas.microsoft.com/office/drawing/2014/main" id="{2B35B6BD-BEBC-9426-C7B4-EEF2DD9B6A84}"/>
              </a:ext>
            </a:extLst>
          </p:cNvPr>
          <p:cNvSpPr txBox="1"/>
          <p:nvPr/>
        </p:nvSpPr>
        <p:spPr>
          <a:xfrm>
            <a:off x="7130905"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solidFill>
                <a:effectLst/>
                <a:uLnTx/>
                <a:uFillTx/>
                <a:latin typeface="Trebuchet MS" panose="020B0603020202020204"/>
                <a:ea typeface="+mn-ea"/>
                <a:cs typeface="+mn-cs"/>
              </a:rPr>
              <a:t>2</a:t>
            </a:r>
          </a:p>
        </p:txBody>
      </p:sp>
      <p:sp>
        <p:nvSpPr>
          <p:cNvPr id="78" name="TextBox 77">
            <a:extLst>
              <a:ext uri="{FF2B5EF4-FFF2-40B4-BE49-F238E27FC236}">
                <a16:creationId xmlns:a16="http://schemas.microsoft.com/office/drawing/2014/main" id="{8D6D84EF-1D9B-5A55-F8F8-7199038F04FE}"/>
              </a:ext>
            </a:extLst>
          </p:cNvPr>
          <p:cNvSpPr txBox="1"/>
          <p:nvPr/>
        </p:nvSpPr>
        <p:spPr>
          <a:xfrm>
            <a:off x="7945124"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65000"/>
                  </a:srgbClr>
                </a:solidFill>
                <a:effectLst/>
                <a:uLnTx/>
                <a:uFillTx/>
                <a:latin typeface="Trebuchet MS" panose="020B0603020202020204"/>
                <a:ea typeface="+mn-ea"/>
                <a:cs typeface="+mn-cs"/>
              </a:rPr>
              <a:t>3</a:t>
            </a:r>
          </a:p>
        </p:txBody>
      </p:sp>
      <p:sp>
        <p:nvSpPr>
          <p:cNvPr id="79" name="TextBox 78">
            <a:extLst>
              <a:ext uri="{FF2B5EF4-FFF2-40B4-BE49-F238E27FC236}">
                <a16:creationId xmlns:a16="http://schemas.microsoft.com/office/drawing/2014/main" id="{B89288ED-9B23-9720-5ADA-801CF3B521EB}"/>
              </a:ext>
            </a:extLst>
          </p:cNvPr>
          <p:cNvSpPr txBox="1"/>
          <p:nvPr/>
        </p:nvSpPr>
        <p:spPr>
          <a:xfrm>
            <a:off x="8759343"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C42">
                    <a:lumMod val="60000"/>
                    <a:lumOff val="40000"/>
                  </a:srgbClr>
                </a:solidFill>
                <a:effectLst/>
                <a:uLnTx/>
                <a:uFillTx/>
                <a:latin typeface="Trebuchet MS" panose="020B0603020202020204"/>
                <a:ea typeface="+mn-ea"/>
                <a:cs typeface="+mn-cs"/>
              </a:rPr>
              <a:t>4</a:t>
            </a:r>
          </a:p>
        </p:txBody>
      </p:sp>
      <p:sp>
        <p:nvSpPr>
          <p:cNvPr id="81" name="TextBox 80">
            <a:extLst>
              <a:ext uri="{FF2B5EF4-FFF2-40B4-BE49-F238E27FC236}">
                <a16:creationId xmlns:a16="http://schemas.microsoft.com/office/drawing/2014/main" id="{ADEC43C4-4CAB-1081-0947-955253FE090A}"/>
              </a:ext>
            </a:extLst>
          </p:cNvPr>
          <p:cNvSpPr txBox="1"/>
          <p:nvPr/>
        </p:nvSpPr>
        <p:spPr>
          <a:xfrm>
            <a:off x="9573562"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EA3D0"/>
                </a:solidFill>
                <a:effectLst/>
                <a:uLnTx/>
                <a:uFillTx/>
                <a:latin typeface="Trebuchet MS" panose="020B0603020202020204"/>
                <a:ea typeface="+mn-ea"/>
                <a:cs typeface="+mn-cs"/>
              </a:rPr>
              <a:t>5</a:t>
            </a:r>
          </a:p>
        </p:txBody>
      </p:sp>
      <p:sp>
        <p:nvSpPr>
          <p:cNvPr id="82" name="TextBox 81">
            <a:extLst>
              <a:ext uri="{FF2B5EF4-FFF2-40B4-BE49-F238E27FC236}">
                <a16:creationId xmlns:a16="http://schemas.microsoft.com/office/drawing/2014/main" id="{F4EF40F3-5223-7F75-B322-D3DE7D3BD668}"/>
              </a:ext>
            </a:extLst>
          </p:cNvPr>
          <p:cNvSpPr txBox="1"/>
          <p:nvPr/>
        </p:nvSpPr>
        <p:spPr>
          <a:xfrm>
            <a:off x="10387780"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75000"/>
                  </a:srgbClr>
                </a:solidFill>
                <a:effectLst/>
                <a:uLnTx/>
                <a:uFillTx/>
                <a:latin typeface="Trebuchet MS" panose="020B0603020202020204"/>
                <a:ea typeface="+mn-ea"/>
                <a:cs typeface="+mn-cs"/>
              </a:rPr>
              <a:t>6</a:t>
            </a:r>
          </a:p>
        </p:txBody>
      </p:sp>
      <p:sp>
        <p:nvSpPr>
          <p:cNvPr id="83" name="Rectangle 82">
            <a:extLst>
              <a:ext uri="{FF2B5EF4-FFF2-40B4-BE49-F238E27FC236}">
                <a16:creationId xmlns:a16="http://schemas.microsoft.com/office/drawing/2014/main" id="{6219D233-B1B5-9672-12AB-83686F813EE2}"/>
              </a:ext>
            </a:extLst>
          </p:cNvPr>
          <p:cNvSpPr/>
          <p:nvPr/>
        </p:nvSpPr>
        <p:spPr>
          <a:xfrm>
            <a:off x="6185043" y="124895"/>
            <a:ext cx="5981427" cy="8477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84" name="Group 83">
            <a:extLst>
              <a:ext uri="{FF2B5EF4-FFF2-40B4-BE49-F238E27FC236}">
                <a16:creationId xmlns:a16="http://schemas.microsoft.com/office/drawing/2014/main" id="{55BF6106-3266-00DF-5049-498C5FF03455}"/>
              </a:ext>
            </a:extLst>
          </p:cNvPr>
          <p:cNvGrpSpPr/>
          <p:nvPr/>
        </p:nvGrpSpPr>
        <p:grpSpPr>
          <a:xfrm>
            <a:off x="6296689" y="197474"/>
            <a:ext cx="853034" cy="712807"/>
            <a:chOff x="5393460" y="4416542"/>
            <a:chExt cx="1742738" cy="1525103"/>
          </a:xfrm>
        </p:grpSpPr>
        <p:grpSp>
          <p:nvGrpSpPr>
            <p:cNvPr id="89" name="Group 88">
              <a:extLst>
                <a:ext uri="{FF2B5EF4-FFF2-40B4-BE49-F238E27FC236}">
                  <a16:creationId xmlns:a16="http://schemas.microsoft.com/office/drawing/2014/main" id="{0DBF6904-2CB3-4626-52A8-A1C69E961CB1}"/>
                </a:ext>
              </a:extLst>
            </p:cNvPr>
            <p:cNvGrpSpPr/>
            <p:nvPr/>
          </p:nvGrpSpPr>
          <p:grpSpPr>
            <a:xfrm>
              <a:off x="5395036" y="4416542"/>
              <a:ext cx="1512070" cy="1525103"/>
              <a:chOff x="5395036" y="4416542"/>
              <a:chExt cx="1512070" cy="1525103"/>
            </a:xfrm>
          </p:grpSpPr>
          <p:sp>
            <p:nvSpPr>
              <p:cNvPr id="288" name="Oval 287">
                <a:extLst>
                  <a:ext uri="{FF2B5EF4-FFF2-40B4-BE49-F238E27FC236}">
                    <a16:creationId xmlns:a16="http://schemas.microsoft.com/office/drawing/2014/main" id="{8EE566AC-2325-22B0-45CC-7A13786612C8}"/>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2" name="Rectangle 291">
                <a:extLst>
                  <a:ext uri="{FF2B5EF4-FFF2-40B4-BE49-F238E27FC236}">
                    <a16:creationId xmlns:a16="http://schemas.microsoft.com/office/drawing/2014/main" id="{702786CA-77BB-325B-669F-F09608C9021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90" name="Oval 89">
              <a:extLst>
                <a:ext uri="{FF2B5EF4-FFF2-40B4-BE49-F238E27FC236}">
                  <a16:creationId xmlns:a16="http://schemas.microsoft.com/office/drawing/2014/main" id="{4DF83DD0-12E2-AD73-6D65-43541763B997}"/>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93" name="Straight Arrow Connector 92">
              <a:extLst>
                <a:ext uri="{FF2B5EF4-FFF2-40B4-BE49-F238E27FC236}">
                  <a16:creationId xmlns:a16="http://schemas.microsoft.com/office/drawing/2014/main" id="{338D837B-1568-41E2-BE2F-737EB939CFFE}"/>
                </a:ext>
              </a:extLst>
            </p:cNvPr>
            <p:cNvCxnSpPr>
              <a:stCxn id="288"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93" name="Oval 292">
            <a:extLst>
              <a:ext uri="{FF2B5EF4-FFF2-40B4-BE49-F238E27FC236}">
                <a16:creationId xmlns:a16="http://schemas.microsoft.com/office/drawing/2014/main" id="{57FDF1CB-8B85-768E-6F13-59E1E4DE80B8}"/>
              </a:ext>
            </a:extLst>
          </p:cNvPr>
          <p:cNvSpPr/>
          <p:nvPr/>
        </p:nvSpPr>
        <p:spPr>
          <a:xfrm>
            <a:off x="6383550" y="286908"/>
            <a:ext cx="596201" cy="5692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A7603F"/>
              </a:solidFill>
              <a:effectLst/>
              <a:uLnTx/>
              <a:uFillTx/>
              <a:latin typeface="Trebuchet MS" panose="020B0603020202020204"/>
              <a:ea typeface="+mn-ea"/>
              <a:cs typeface="+mn-cs"/>
            </a:endParaRPr>
          </a:p>
        </p:txBody>
      </p:sp>
      <p:sp>
        <p:nvSpPr>
          <p:cNvPr id="294" name="TextBox 293">
            <a:extLst>
              <a:ext uri="{FF2B5EF4-FFF2-40B4-BE49-F238E27FC236}">
                <a16:creationId xmlns:a16="http://schemas.microsoft.com/office/drawing/2014/main" id="{0BC1316A-28EB-566B-508D-0E45A320488B}"/>
              </a:ext>
            </a:extLst>
          </p:cNvPr>
          <p:cNvSpPr txBox="1"/>
          <p:nvPr/>
        </p:nvSpPr>
        <p:spPr>
          <a:xfrm>
            <a:off x="6373940" y="519881"/>
            <a:ext cx="639209" cy="107722"/>
          </a:xfrm>
          <a:prstGeom prst="rect">
            <a:avLst/>
          </a:prstGeom>
          <a:noFill/>
          <a:ln w="28575">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34988"/>
                </a:solidFill>
                <a:effectLst/>
                <a:uLnTx/>
                <a:uFillTx/>
                <a:latin typeface="Trebuchet MS" panose="020B0603020202020204"/>
                <a:ea typeface="+mn-ea"/>
                <a:cs typeface="+mn-cs"/>
              </a:rPr>
              <a:t>Planner</a:t>
            </a:r>
          </a:p>
        </p:txBody>
      </p:sp>
      <p:sp>
        <p:nvSpPr>
          <p:cNvPr id="295" name="TextBox 294">
            <a:extLst>
              <a:ext uri="{FF2B5EF4-FFF2-40B4-BE49-F238E27FC236}">
                <a16:creationId xmlns:a16="http://schemas.microsoft.com/office/drawing/2014/main" id="{50D4D8BC-4192-E4EC-8886-1C52DDE54957}"/>
              </a:ext>
            </a:extLst>
          </p:cNvPr>
          <p:cNvSpPr txBox="1"/>
          <p:nvPr/>
        </p:nvSpPr>
        <p:spPr>
          <a:xfrm>
            <a:off x="6316686" y="124895"/>
            <a:ext cx="21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34988"/>
                </a:solidFill>
                <a:effectLst/>
                <a:uLnTx/>
                <a:uFillTx/>
                <a:latin typeface="Trebuchet MS" panose="020B0603020202020204"/>
                <a:ea typeface="+mn-ea"/>
                <a:cs typeface="+mn-cs"/>
              </a:rPr>
              <a:t>1</a:t>
            </a:r>
          </a:p>
        </p:txBody>
      </p:sp>
      <p:sp>
        <p:nvSpPr>
          <p:cNvPr id="3" name="TextBox 2">
            <a:extLst>
              <a:ext uri="{FF2B5EF4-FFF2-40B4-BE49-F238E27FC236}">
                <a16:creationId xmlns:a16="http://schemas.microsoft.com/office/drawing/2014/main" id="{AC49216F-DBC0-ADCF-524D-7B32A9DBFFCB}"/>
              </a:ext>
            </a:extLst>
          </p:cNvPr>
          <p:cNvSpPr txBox="1"/>
          <p:nvPr/>
        </p:nvSpPr>
        <p:spPr>
          <a:xfrm>
            <a:off x="2199605" y="6397223"/>
            <a:ext cx="7568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33C42"/>
                </a:solidFill>
                <a:effectLst/>
                <a:uLnTx/>
                <a:uFillTx/>
                <a:latin typeface="+mj-lt"/>
                <a:ea typeface="+mn-ea"/>
                <a:cs typeface="+mn-cs"/>
              </a:rPr>
              <a:t>NOTES</a:t>
            </a:r>
          </a:p>
        </p:txBody>
      </p:sp>
      <p:sp>
        <p:nvSpPr>
          <p:cNvPr id="12" name="TextBox 11">
            <a:extLst>
              <a:ext uri="{FF2B5EF4-FFF2-40B4-BE49-F238E27FC236}">
                <a16:creationId xmlns:a16="http://schemas.microsoft.com/office/drawing/2014/main" id="{F7CA4669-9299-1F35-2711-06F99DF26AC6}"/>
              </a:ext>
            </a:extLst>
          </p:cNvPr>
          <p:cNvSpPr txBox="1"/>
          <p:nvPr/>
        </p:nvSpPr>
        <p:spPr>
          <a:xfrm rot="16200000">
            <a:off x="-528786" y="4037754"/>
            <a:ext cx="39389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333C42">
                    <a:lumMod val="75000"/>
                    <a:lumOff val="25000"/>
                  </a:srgbClr>
                </a:solidFill>
                <a:effectLst/>
                <a:uLnTx/>
                <a:uFillTx/>
                <a:latin typeface="+mj-lt"/>
                <a:ea typeface="Open Sans" panose="020B0606030504020204" pitchFamily="34" charset="0"/>
                <a:cs typeface="Open Sans" panose="020B0606030504020204" pitchFamily="34" charset="0"/>
              </a:rPr>
              <a:t>SUPPLIER QUALITY CONTACTS</a:t>
            </a:r>
          </a:p>
        </p:txBody>
      </p:sp>
      <p:sp>
        <p:nvSpPr>
          <p:cNvPr id="9" name="Rectangle: Rounded Corners 8">
            <a:extLst>
              <a:ext uri="{FF2B5EF4-FFF2-40B4-BE49-F238E27FC236}">
                <a16:creationId xmlns:a16="http://schemas.microsoft.com/office/drawing/2014/main" id="{949B41C7-8F59-833A-BB88-75CD9D72D6D4}"/>
              </a:ext>
            </a:extLst>
          </p:cNvPr>
          <p:cNvSpPr/>
          <p:nvPr/>
        </p:nvSpPr>
        <p:spPr>
          <a:xfrm>
            <a:off x="1960502" y="2183572"/>
            <a:ext cx="10092629" cy="4237083"/>
          </a:xfrm>
          <a:prstGeom prst="roundRect">
            <a:avLst>
              <a:gd name="adj" fmla="val 4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441598F-8571-49E8-4DD4-4AFB25DE3BB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3" name="Rectangle: Rounded Corners 12">
            <a:extLst>
              <a:ext uri="{FF2B5EF4-FFF2-40B4-BE49-F238E27FC236}">
                <a16:creationId xmlns:a16="http://schemas.microsoft.com/office/drawing/2014/main" id="{91B6737A-0E5A-9F0D-ECFF-621CD5591CAE}"/>
              </a:ext>
            </a:extLst>
          </p:cNvPr>
          <p:cNvSpPr/>
          <p:nvPr/>
        </p:nvSpPr>
        <p:spPr>
          <a:xfrm>
            <a:off x="3319668" y="6303228"/>
            <a:ext cx="8259589" cy="465072"/>
          </a:xfrm>
          <a:prstGeom prst="roundRect">
            <a:avLst>
              <a:gd name="adj" fmla="val 14315"/>
            </a:avLst>
          </a:prstGeom>
          <a:solidFill>
            <a:schemeClr val="bg1">
              <a:lumMod val="85000"/>
            </a:schemeClr>
          </a:solidFill>
          <a:ln>
            <a:noFill/>
          </a:ln>
          <a:effectLst>
            <a:outerShdw blurRad="381000" dist="241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AEB6D4FB-6863-3DB3-B1C4-3FCC1470C9D2}"/>
              </a:ext>
            </a:extLst>
          </p:cNvPr>
          <p:cNvSpPr txBox="1"/>
          <p:nvPr/>
        </p:nvSpPr>
        <p:spPr>
          <a:xfrm>
            <a:off x="3330356" y="6255469"/>
            <a:ext cx="8227202" cy="4770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900" b="0" i="0" u="none" strike="noStrike" kern="1200" cap="none" spc="0" normalizeH="0" baseline="0" noProof="0">
                <a:ln>
                  <a:noFill/>
                </a:ln>
                <a:solidFill>
                  <a:srgbClr val="333C42"/>
                </a:solidFill>
                <a:effectLst/>
                <a:uLnTx/>
                <a:uFillTx/>
                <a:ea typeface="+mn-ea"/>
                <a:cs typeface="+mn-cs"/>
              </a:rPr>
              <a:t>Supplier Master link:</a:t>
            </a:r>
            <a:endParaRPr kumimoji="0" lang="en-US" sz="800" b="0" i="0" u="none" strike="noStrike" kern="1200" cap="none" spc="0" normalizeH="0" baseline="0" noProof="0">
              <a:ln>
                <a:noFill/>
              </a:ln>
              <a:solidFill>
                <a:srgbClr val="333C42"/>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a:ln>
                  <a:noFill/>
                </a:ln>
                <a:solidFill>
                  <a:srgbClr val="333C42"/>
                </a:solidFill>
                <a:effectLst/>
                <a:uLnTx/>
                <a:uFillTx/>
                <a:ea typeface="+mn-ea"/>
                <a:cs typeface="+mn-cs"/>
              </a:rPr>
              <a:t> </a:t>
            </a:r>
            <a:r>
              <a:rPr lang="en-US" sz="800">
                <a:hlinkClick r:id="rId6" tooltip="https://apps.powerapps.com/play/e/default-b5a920d6-7d3c-44fe-baad-4ffed6b8774d/a/918fbaac-ab08-46de-8f15-0de37f8d5b50?tenantid=b5a920d6-7d3c-44fe-baad-4ffed6b8774d&amp;amp%3bhint=0d5d7714-892b-4247-a3b7-4d5e147a2064&amp;amp%3bsourcetime=1701777553418&amp;source=sharebutton&amp;sourcetime=1741615841437"/>
              </a:rPr>
              <a:t>https://apps.powerapps.com/play/e/default-b5a920d6-7d3c-44fe-baad-4ffed6b8774d/a/918fbaac-ab08-46de-8f15-0de37f8d5b50?tenantId=b5a920d6-7d3c-44fe-baad-4ffed6b8774d&amp;amp%3Bhint=0d5d7714-892b-4247-a3b7-4d5e147a2064&amp;amp%3Bsourcetime=1701777553418&amp;source=sharebutton&amp;sourcetime=1741615841437</a:t>
            </a:r>
            <a:endParaRPr kumimoji="0" lang="en-US" sz="800" b="0" i="0" u="none" strike="noStrike" kern="1200" cap="none" spc="0" normalizeH="0" baseline="0" noProof="0">
              <a:ln>
                <a:noFill/>
              </a:ln>
              <a:solidFill>
                <a:srgbClr val="333C42"/>
              </a:solidFill>
              <a:effectLst/>
              <a:uLnTx/>
              <a:uFillTx/>
              <a:ea typeface="+mn-ea"/>
              <a:cs typeface="+mn-cs"/>
            </a:endParaRPr>
          </a:p>
        </p:txBody>
      </p:sp>
      <p:pic>
        <p:nvPicPr>
          <p:cNvPr id="28" name="Picture 27">
            <a:extLst>
              <a:ext uri="{FF2B5EF4-FFF2-40B4-BE49-F238E27FC236}">
                <a16:creationId xmlns:a16="http://schemas.microsoft.com/office/drawing/2014/main" id="{0C8AAE5C-9CBC-A29F-361C-EA9365FA918B}"/>
              </a:ext>
            </a:extLst>
          </p:cNvPr>
          <p:cNvPicPr>
            <a:picLocks noChangeAspect="1"/>
          </p:cNvPicPr>
          <p:nvPr/>
        </p:nvPicPr>
        <p:blipFill>
          <a:blip r:embed="rId7"/>
          <a:srcRect b="18334"/>
          <a:stretch/>
        </p:blipFill>
        <p:spPr>
          <a:xfrm>
            <a:off x="2199605" y="2408444"/>
            <a:ext cx="7811607" cy="3597174"/>
          </a:xfrm>
          <a:prstGeom prst="rect">
            <a:avLst/>
          </a:prstGeom>
        </p:spPr>
      </p:pic>
      <p:sp>
        <p:nvSpPr>
          <p:cNvPr id="29" name="Rectangle: Rounded Corners 28">
            <a:extLst>
              <a:ext uri="{FF2B5EF4-FFF2-40B4-BE49-F238E27FC236}">
                <a16:creationId xmlns:a16="http://schemas.microsoft.com/office/drawing/2014/main" id="{F5907C7C-5169-4F00-0347-2B8C10F00790}"/>
              </a:ext>
            </a:extLst>
          </p:cNvPr>
          <p:cNvSpPr/>
          <p:nvPr/>
        </p:nvSpPr>
        <p:spPr>
          <a:xfrm>
            <a:off x="2306305" y="3338057"/>
            <a:ext cx="7655892" cy="49279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31" name="Isosceles Triangle 30">
            <a:extLst>
              <a:ext uri="{FF2B5EF4-FFF2-40B4-BE49-F238E27FC236}">
                <a16:creationId xmlns:a16="http://schemas.microsoft.com/office/drawing/2014/main" id="{47119C32-DCAE-1B47-B860-41BB09B9B968}"/>
              </a:ext>
            </a:extLst>
          </p:cNvPr>
          <p:cNvSpPr/>
          <p:nvPr/>
        </p:nvSpPr>
        <p:spPr>
          <a:xfrm rot="5400000">
            <a:off x="9991260" y="3464322"/>
            <a:ext cx="299204" cy="2285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35" name="TextBox 34">
            <a:extLst>
              <a:ext uri="{FF2B5EF4-FFF2-40B4-BE49-F238E27FC236}">
                <a16:creationId xmlns:a16="http://schemas.microsoft.com/office/drawing/2014/main" id="{1460A551-E212-A8A8-0872-6ACFE8CAEB02}"/>
              </a:ext>
            </a:extLst>
          </p:cNvPr>
          <p:cNvSpPr txBox="1"/>
          <p:nvPr/>
        </p:nvSpPr>
        <p:spPr>
          <a:xfrm>
            <a:off x="10068897" y="3839259"/>
            <a:ext cx="2034203" cy="195438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33C42"/>
                </a:solidFill>
                <a:effectLst/>
                <a:uLnTx/>
                <a:uFillTx/>
                <a:ea typeface="+mn-ea"/>
                <a:cs typeface="+mn-cs"/>
              </a:rPr>
              <a:t>Supplier Code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Supplier Name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DUNS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Supplier Address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Supplier Quality Engineer SQE assigned </a:t>
            </a:r>
          </a:p>
          <a:p>
            <a:pPr marL="171450" indent="-171450">
              <a:buFont typeface="Arial" panose="020B0604020202020204" pitchFamily="34" charset="0"/>
              <a:buChar char="•"/>
              <a:defRPr/>
            </a:pPr>
            <a:r>
              <a:rPr lang="en-US" sz="1100">
                <a:solidFill>
                  <a:srgbClr val="333C42"/>
                </a:solidFill>
              </a:rPr>
              <a:t>Supplier Quality Manager SQM assigned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Category tower assigned CMT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333C42"/>
                </a:solidFill>
              </a:rPr>
              <a:t>Country </a:t>
            </a:r>
          </a:p>
        </p:txBody>
      </p:sp>
      <p:sp>
        <p:nvSpPr>
          <p:cNvPr id="36" name="TextBox 35">
            <a:extLst>
              <a:ext uri="{FF2B5EF4-FFF2-40B4-BE49-F238E27FC236}">
                <a16:creationId xmlns:a16="http://schemas.microsoft.com/office/drawing/2014/main" id="{A3475775-C3D4-9BDA-F117-E6D90EAD4ECC}"/>
              </a:ext>
            </a:extLst>
          </p:cNvPr>
          <p:cNvSpPr txBox="1"/>
          <p:nvPr/>
        </p:nvSpPr>
        <p:spPr>
          <a:xfrm>
            <a:off x="10284135" y="3370017"/>
            <a:ext cx="1669030" cy="43088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a:ln>
                  <a:noFill/>
                </a:ln>
                <a:solidFill>
                  <a:srgbClr val="333C42"/>
                </a:solidFill>
                <a:effectLst/>
                <a:uLnTx/>
                <a:uFillTx/>
                <a:ea typeface="+mn-ea"/>
                <a:cs typeface="+mn-cs"/>
              </a:rPr>
              <a:t>INTL Supplier quality information by:</a:t>
            </a:r>
            <a:endParaRPr lang="en-US" sz="1100">
              <a:solidFill>
                <a:srgbClr val="333C42"/>
              </a:solidFill>
            </a:endParaRPr>
          </a:p>
        </p:txBody>
      </p:sp>
      <p:sp>
        <p:nvSpPr>
          <p:cNvPr id="38" name="Rectangle: Rounded Corners 37">
            <a:extLst>
              <a:ext uri="{FF2B5EF4-FFF2-40B4-BE49-F238E27FC236}">
                <a16:creationId xmlns:a16="http://schemas.microsoft.com/office/drawing/2014/main" id="{D606833A-3C50-AE38-AA47-64DB5388C251}"/>
              </a:ext>
            </a:extLst>
          </p:cNvPr>
          <p:cNvSpPr/>
          <p:nvPr/>
        </p:nvSpPr>
        <p:spPr>
          <a:xfrm>
            <a:off x="6006344" y="1118488"/>
            <a:ext cx="2964619" cy="8476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1"/>
                </a:solidFill>
              </a:rPr>
              <a:t>Power Apps</a:t>
            </a:r>
          </a:p>
          <a:p>
            <a:r>
              <a:rPr lang="en-US" sz="1400">
                <a:solidFill>
                  <a:schemeClr val="accent1"/>
                </a:solidFill>
              </a:rPr>
              <a:t>Supplier Master Dashboard</a:t>
            </a:r>
          </a:p>
        </p:txBody>
      </p:sp>
      <p:sp>
        <p:nvSpPr>
          <p:cNvPr id="39" name="Rectangle: Rounded Corners 38">
            <a:extLst>
              <a:ext uri="{FF2B5EF4-FFF2-40B4-BE49-F238E27FC236}">
                <a16:creationId xmlns:a16="http://schemas.microsoft.com/office/drawing/2014/main" id="{7895857C-D374-C6A4-9EF9-81178A508294}"/>
              </a:ext>
            </a:extLst>
          </p:cNvPr>
          <p:cNvSpPr/>
          <p:nvPr/>
        </p:nvSpPr>
        <p:spPr>
          <a:xfrm>
            <a:off x="4796678" y="1118488"/>
            <a:ext cx="1062255" cy="847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endParaRPr>
          </a:p>
        </p:txBody>
      </p:sp>
      <p:pic>
        <p:nvPicPr>
          <p:cNvPr id="40" name="Picture 4" descr="Microsoft power apps Icons, Logos, Symbols – Free Download ...">
            <a:extLst>
              <a:ext uri="{FF2B5EF4-FFF2-40B4-BE49-F238E27FC236}">
                <a16:creationId xmlns:a16="http://schemas.microsoft.com/office/drawing/2014/main" id="{14B40281-8C84-0AC3-18E5-6E4CF47530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9676" y="1293387"/>
            <a:ext cx="522132" cy="49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7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75DAECA-6D7E-3CD3-4231-80B68D5057BF}"/>
              </a:ext>
            </a:extLst>
          </p:cNvPr>
          <p:cNvGraphicFramePr>
            <a:graphicFrameLocks noChangeAspect="1"/>
          </p:cNvGraphicFramePr>
          <p:nvPr>
            <p:custDataLst>
              <p:tags r:id="rId1"/>
            </p:custDataLst>
            <p:extLst>
              <p:ext uri="{D42A27DB-BD31-4B8C-83A1-F6EECF244321}">
                <p14:modId xmlns:p14="http://schemas.microsoft.com/office/powerpoint/2010/main" val="371171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975DAECA-6D7E-3CD3-4231-80B68D5057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138579E4-3E77-FD01-CAAF-42FD0106F016}"/>
              </a:ext>
            </a:extLst>
          </p:cNvPr>
          <p:cNvCxnSpPr>
            <a:cxnSpLocks/>
          </p:cNvCxnSpPr>
          <p:nvPr/>
        </p:nvCxnSpPr>
        <p:spPr>
          <a:xfrm flipH="1">
            <a:off x="5805633" y="2878036"/>
            <a:ext cx="4995323" cy="11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8DE268-E40A-C4E6-9404-6421DF901060}"/>
              </a:ext>
            </a:extLst>
          </p:cNvPr>
          <p:cNvCxnSpPr>
            <a:cxnSpLocks/>
          </p:cNvCxnSpPr>
          <p:nvPr/>
        </p:nvCxnSpPr>
        <p:spPr>
          <a:xfrm>
            <a:off x="1389073" y="2884233"/>
            <a:ext cx="0" cy="126009"/>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4">
            <a:extLst>
              <a:ext uri="{FF2B5EF4-FFF2-40B4-BE49-F238E27FC236}">
                <a16:creationId xmlns:a16="http://schemas.microsoft.com/office/drawing/2014/main" id="{C8367BD6-39B2-8CF8-3991-8C836B751B08}"/>
              </a:ext>
            </a:extLst>
          </p:cNvPr>
          <p:cNvSpPr/>
          <p:nvPr/>
        </p:nvSpPr>
        <p:spPr>
          <a:xfrm>
            <a:off x="167215" y="695621"/>
            <a:ext cx="2281423" cy="1025882"/>
          </a:xfrm>
          <a:prstGeom prst="roundRect">
            <a:avLst>
              <a:gd name="adj" fmla="val 50000"/>
            </a:avLst>
          </a:prstGeom>
          <a:solidFill>
            <a:schemeClr val="accent1"/>
          </a:solidFill>
          <a:ln w="25400" cap="flat" cmpd="sng" algn="ctr">
            <a:noFill/>
            <a:prstDash val="solid"/>
          </a:ln>
          <a:effectLst/>
        </p:spPr>
        <p:txBody>
          <a:bodyPr rtlCol="0" anchor="t"/>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Dave McCall</a:t>
            </a:r>
            <a:endPar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Supply Chain Associate Director </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5" name="Rounded Rectangle 4">
            <a:extLst>
              <a:ext uri="{FF2B5EF4-FFF2-40B4-BE49-F238E27FC236}">
                <a16:creationId xmlns:a16="http://schemas.microsoft.com/office/drawing/2014/main" id="{EDAE9A38-1C2E-F4BD-7D75-2F02358C8958}"/>
              </a:ext>
            </a:extLst>
          </p:cNvPr>
          <p:cNvSpPr/>
          <p:nvPr/>
        </p:nvSpPr>
        <p:spPr>
          <a:xfrm>
            <a:off x="4480205" y="1814863"/>
            <a:ext cx="1814741" cy="837019"/>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Candy Amaro</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Supervisor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2" name="Rounded Rectangle 4">
            <a:extLst>
              <a:ext uri="{FF2B5EF4-FFF2-40B4-BE49-F238E27FC236}">
                <a16:creationId xmlns:a16="http://schemas.microsoft.com/office/drawing/2014/main" id="{1268FDCB-2052-06B3-53DE-6AAC9DA6766E}"/>
              </a:ext>
            </a:extLst>
          </p:cNvPr>
          <p:cNvSpPr/>
          <p:nvPr/>
        </p:nvSpPr>
        <p:spPr>
          <a:xfrm>
            <a:off x="5046245" y="2999662"/>
            <a:ext cx="1814741" cy="761521"/>
          </a:xfrm>
          <a:prstGeom prst="roundRect">
            <a:avLst>
              <a:gd name="adj" fmla="val 50000"/>
            </a:avLst>
          </a:prstGeom>
          <a:solidFill>
            <a:schemeClr val="bg1">
              <a:lumMod val="65000"/>
            </a:schemeClr>
          </a:solidFill>
          <a:ln w="25400" cap="flat" cmpd="sng" algn="ctr">
            <a:noFill/>
            <a:prstDash val="solid"/>
          </a:ln>
          <a:effectLst/>
        </p:spPr>
        <p:txBody>
          <a:bodyPr lIns="91440" tIns="45720" rIns="91440" bIns="45720" rtlCol="0" anchor="ctr"/>
          <a:lstStyle/>
          <a:p>
            <a:pPr eaLnBrk="0" fontAlgn="base" hangingPunct="0">
              <a:spcBef>
                <a:spcPct val="0"/>
              </a:spcBef>
              <a:spcAft>
                <a:spcPct val="0"/>
              </a:spcAft>
              <a:defRPr/>
            </a:pPr>
            <a:r>
              <a:rPr lang="en-US" sz="1200" b="1" kern="0">
                <a:solidFill>
                  <a:srgbClr val="FFFFFF"/>
                </a:solidFill>
                <a:latin typeface="INTL Text" pitchFamily="50" charset="0"/>
                <a:ea typeface="INTL Text" pitchFamily="50" charset="0"/>
                <a:cs typeface="INTL Text" pitchFamily="50" charset="0"/>
              </a:rPr>
              <a:t>Kathryn Kolinski</a:t>
            </a:r>
            <a:endParaRPr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1" name="Rounded Rectangle 4">
            <a:extLst>
              <a:ext uri="{FF2B5EF4-FFF2-40B4-BE49-F238E27FC236}">
                <a16:creationId xmlns:a16="http://schemas.microsoft.com/office/drawing/2014/main" id="{F8E35313-C0A9-D4CF-1480-68E5F89632B4}"/>
              </a:ext>
            </a:extLst>
          </p:cNvPr>
          <p:cNvSpPr/>
          <p:nvPr/>
        </p:nvSpPr>
        <p:spPr>
          <a:xfrm>
            <a:off x="8982021" y="4216316"/>
            <a:ext cx="1814741" cy="837018"/>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Shaq Alexander</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6" name="Rounded Rectangle 4">
            <a:extLst>
              <a:ext uri="{FF2B5EF4-FFF2-40B4-BE49-F238E27FC236}">
                <a16:creationId xmlns:a16="http://schemas.microsoft.com/office/drawing/2014/main" id="{8203DF6E-6774-B599-7ECB-B0076ECC4883}"/>
              </a:ext>
            </a:extLst>
          </p:cNvPr>
          <p:cNvSpPr/>
          <p:nvPr/>
        </p:nvSpPr>
        <p:spPr>
          <a:xfrm>
            <a:off x="1937362" y="1750074"/>
            <a:ext cx="1814741" cy="905511"/>
          </a:xfrm>
          <a:prstGeom prst="roundRect">
            <a:avLst>
              <a:gd name="adj" fmla="val 50000"/>
            </a:avLst>
          </a:prstGeom>
          <a:solidFill>
            <a:schemeClr val="accent1"/>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Joe Ruge</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Supply Chain Manager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0" name="Rounded Rectangle 4">
            <a:extLst>
              <a:ext uri="{FF2B5EF4-FFF2-40B4-BE49-F238E27FC236}">
                <a16:creationId xmlns:a16="http://schemas.microsoft.com/office/drawing/2014/main" id="{ADAE110D-6F05-C676-3EE8-E79ED1016DFF}"/>
              </a:ext>
            </a:extLst>
          </p:cNvPr>
          <p:cNvSpPr/>
          <p:nvPr/>
        </p:nvSpPr>
        <p:spPr>
          <a:xfrm>
            <a:off x="7386341" y="3012511"/>
            <a:ext cx="1797618" cy="795768"/>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William Gieske</a:t>
            </a:r>
            <a:endPar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a:t>
            </a:r>
          </a:p>
        </p:txBody>
      </p:sp>
      <p:sp>
        <p:nvSpPr>
          <p:cNvPr id="8" name="Rounded Rectangle 4">
            <a:extLst>
              <a:ext uri="{FF2B5EF4-FFF2-40B4-BE49-F238E27FC236}">
                <a16:creationId xmlns:a16="http://schemas.microsoft.com/office/drawing/2014/main" id="{2ED9100E-77AE-F0D9-C6FB-5C284E2B25F6}"/>
              </a:ext>
            </a:extLst>
          </p:cNvPr>
          <p:cNvSpPr/>
          <p:nvPr/>
        </p:nvSpPr>
        <p:spPr>
          <a:xfrm>
            <a:off x="6438498" y="4240902"/>
            <a:ext cx="1814741" cy="794210"/>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Pam Pozos</a:t>
            </a:r>
            <a:endPar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9" name="Rounded Rectangle 4">
            <a:extLst>
              <a:ext uri="{FF2B5EF4-FFF2-40B4-BE49-F238E27FC236}">
                <a16:creationId xmlns:a16="http://schemas.microsoft.com/office/drawing/2014/main" id="{B1F3D5A7-FC22-B53C-648F-FA13D0DB49C8}"/>
              </a:ext>
            </a:extLst>
          </p:cNvPr>
          <p:cNvSpPr/>
          <p:nvPr/>
        </p:nvSpPr>
        <p:spPr>
          <a:xfrm>
            <a:off x="2685867" y="3061947"/>
            <a:ext cx="1789056" cy="742840"/>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Mai Ndiaye</a:t>
            </a:r>
            <a:endPar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 Corrective Actions</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4" name="Rounded Rectangle 4">
            <a:extLst>
              <a:ext uri="{FF2B5EF4-FFF2-40B4-BE49-F238E27FC236}">
                <a16:creationId xmlns:a16="http://schemas.microsoft.com/office/drawing/2014/main" id="{3D6E3969-8A0E-5A77-32B9-5EBD29C63E51}"/>
              </a:ext>
            </a:extLst>
          </p:cNvPr>
          <p:cNvSpPr/>
          <p:nvPr/>
        </p:nvSpPr>
        <p:spPr>
          <a:xfrm>
            <a:off x="9890664" y="3038857"/>
            <a:ext cx="1823302" cy="742840"/>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Ashley Mackey</a:t>
            </a:r>
            <a:endPar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18" name="Rounded Rectangle 4">
            <a:extLst>
              <a:ext uri="{FF2B5EF4-FFF2-40B4-BE49-F238E27FC236}">
                <a16:creationId xmlns:a16="http://schemas.microsoft.com/office/drawing/2014/main" id="{0761FA9E-B56D-1D9C-A5BA-7BE4460EBDE1}"/>
              </a:ext>
            </a:extLst>
          </p:cNvPr>
          <p:cNvSpPr/>
          <p:nvPr/>
        </p:nvSpPr>
        <p:spPr>
          <a:xfrm>
            <a:off x="482290" y="3015588"/>
            <a:ext cx="1814741" cy="794210"/>
          </a:xfrm>
          <a:prstGeom prst="roundRect">
            <a:avLst>
              <a:gd name="adj" fmla="val 50000"/>
            </a:avLst>
          </a:prstGeom>
          <a:solidFill>
            <a:schemeClr val="bg1">
              <a:lumMod val="65000"/>
            </a:schemeClr>
          </a:solidFill>
          <a:ln w="25400" cap="flat" cmpd="sng" algn="ctr">
            <a:noFill/>
            <a:prstDash val="solid"/>
          </a:ln>
          <a:effectLst/>
        </p:spPr>
        <p:txBody>
          <a:bodyPr lIns="91440" tIns="45720" rIns="91440" bIns="45720"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Myrna Pierantoni-Rivera</a:t>
            </a:r>
            <a:endParaRPr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Supplier Collaboration</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cxnSp>
        <p:nvCxnSpPr>
          <p:cNvPr id="29" name="Straight Connector 28">
            <a:extLst>
              <a:ext uri="{FF2B5EF4-FFF2-40B4-BE49-F238E27FC236}">
                <a16:creationId xmlns:a16="http://schemas.microsoft.com/office/drawing/2014/main" id="{E22C469F-C10D-11A2-1975-BCF7212D46E8}"/>
              </a:ext>
            </a:extLst>
          </p:cNvPr>
          <p:cNvCxnSpPr>
            <a:cxnSpLocks/>
          </p:cNvCxnSpPr>
          <p:nvPr/>
        </p:nvCxnSpPr>
        <p:spPr>
          <a:xfrm flipH="1">
            <a:off x="5794378" y="2644040"/>
            <a:ext cx="5991" cy="233995"/>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1983CCA8-E9FB-CA95-EAB6-BF822FEECEC8}"/>
              </a:ext>
            </a:extLst>
          </p:cNvPr>
          <p:cNvPicPr>
            <a:picLocks noChangeAspect="1"/>
          </p:cNvPicPr>
          <p:nvPr/>
        </p:nvPicPr>
        <p:blipFill>
          <a:blip r:embed="rId6"/>
          <a:stretch>
            <a:fillRect/>
          </a:stretch>
        </p:blipFill>
        <p:spPr>
          <a:xfrm>
            <a:off x="10472438" y="4364822"/>
            <a:ext cx="634269" cy="665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0" name="Straight Connector 49">
            <a:extLst>
              <a:ext uri="{FF2B5EF4-FFF2-40B4-BE49-F238E27FC236}">
                <a16:creationId xmlns:a16="http://schemas.microsoft.com/office/drawing/2014/main" id="{6DAF177B-1105-556F-7181-8476B5E7F655}"/>
              </a:ext>
            </a:extLst>
          </p:cNvPr>
          <p:cNvCxnSpPr>
            <a:cxnSpLocks/>
          </p:cNvCxnSpPr>
          <p:nvPr/>
        </p:nvCxnSpPr>
        <p:spPr>
          <a:xfrm flipH="1" flipV="1">
            <a:off x="10786055" y="2876394"/>
            <a:ext cx="4714" cy="185556"/>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FEBF03C-F8A2-B6B3-F7F8-CE7BCFEF5E02}"/>
              </a:ext>
            </a:extLst>
          </p:cNvPr>
          <p:cNvPicPr>
            <a:picLocks noChangeAspect="1"/>
          </p:cNvPicPr>
          <p:nvPr/>
        </p:nvPicPr>
        <p:blipFill>
          <a:blip r:embed="rId7"/>
          <a:stretch>
            <a:fillRect/>
          </a:stretch>
        </p:blipFill>
        <p:spPr>
          <a:xfrm>
            <a:off x="5852512" y="1872857"/>
            <a:ext cx="685014" cy="720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a:extLst>
              <a:ext uri="{FF2B5EF4-FFF2-40B4-BE49-F238E27FC236}">
                <a16:creationId xmlns:a16="http://schemas.microsoft.com/office/drawing/2014/main" id="{E6CB23FB-929D-9C9F-8D34-4BD3EED961A6}"/>
              </a:ext>
            </a:extLst>
          </p:cNvPr>
          <p:cNvPicPr>
            <a:picLocks noChangeAspect="1"/>
          </p:cNvPicPr>
          <p:nvPr/>
        </p:nvPicPr>
        <p:blipFill>
          <a:blip r:embed="rId8"/>
          <a:stretch>
            <a:fillRect/>
          </a:stretch>
        </p:blipFill>
        <p:spPr>
          <a:xfrm>
            <a:off x="8826848" y="3117208"/>
            <a:ext cx="631282" cy="667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Rounded Rectangle 4">
            <a:extLst>
              <a:ext uri="{FF2B5EF4-FFF2-40B4-BE49-F238E27FC236}">
                <a16:creationId xmlns:a16="http://schemas.microsoft.com/office/drawing/2014/main" id="{B761EEE8-3CF1-8369-7162-A2DEA35E8964}"/>
              </a:ext>
            </a:extLst>
          </p:cNvPr>
          <p:cNvSpPr/>
          <p:nvPr/>
        </p:nvSpPr>
        <p:spPr>
          <a:xfrm>
            <a:off x="1445023" y="4227627"/>
            <a:ext cx="1831863" cy="794210"/>
          </a:xfrm>
          <a:prstGeom prst="roundRect">
            <a:avLst>
              <a:gd name="adj" fmla="val 50000"/>
            </a:avLst>
          </a:prstGeom>
          <a:solidFill>
            <a:schemeClr val="bg1">
              <a:lumMod val="65000"/>
            </a:schemeClr>
          </a:solidFill>
          <a:ln w="25400" cap="flat" cmpd="sng" algn="ctr">
            <a:noFill/>
            <a:prstDash val="solid"/>
          </a:ln>
          <a:effectLst/>
        </p:spPr>
        <p:txBody>
          <a:bodyPr lIns="91440" tIns="45720" rIns="91440" bIns="45720" rtlCol="0" anchor="ctr"/>
          <a:lstStyle/>
          <a:p>
            <a:pPr marL="0" marR="0" lvl="0" indent="0" defTabSz="914400" rtl="0" eaLnBrk="0" fontAlgn="base" latinLnBrk="0" hangingPunct="0">
              <a:lnSpc>
                <a:spcPct val="100000"/>
              </a:lnSpc>
              <a:spcBef>
                <a:spcPct val="0"/>
              </a:spcBef>
              <a:spcAft>
                <a:spcPct val="0"/>
              </a:spcAft>
              <a:buClrTx/>
              <a:buSzTx/>
              <a:buFontTx/>
              <a:buNone/>
              <a:tabLst/>
              <a:defRPr/>
            </a:pPr>
            <a:endParaRPr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eaLnBrk="0" fontAlgn="base" hangingPunct="0">
              <a:spcBef>
                <a:spcPct val="0"/>
              </a:spcBef>
              <a:spcAft>
                <a:spcPct val="0"/>
              </a:spcAf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Supplier Collaboration</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sp>
        <p:nvSpPr>
          <p:cNvPr id="43" name="Rectangle: Rounded Corners 42">
            <a:extLst>
              <a:ext uri="{FF2B5EF4-FFF2-40B4-BE49-F238E27FC236}">
                <a16:creationId xmlns:a16="http://schemas.microsoft.com/office/drawing/2014/main" id="{0A3EFCB7-3E67-2EE3-D991-609C6C64976D}"/>
              </a:ext>
            </a:extLst>
          </p:cNvPr>
          <p:cNvSpPr/>
          <p:nvPr/>
        </p:nvSpPr>
        <p:spPr>
          <a:xfrm>
            <a:off x="6719448" y="786771"/>
            <a:ext cx="5301541" cy="1857778"/>
          </a:xfrm>
          <a:prstGeom prst="roundRect">
            <a:avLst>
              <a:gd name="adj" fmla="val 72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Arial" panose="020B0604020202020204" pitchFamily="34" charset="0"/>
              <a:buChar char="•"/>
              <a:tabLst>
                <a:tab pos="457200" algn="l"/>
              </a:tabLst>
            </a:pPr>
            <a:endParaRPr lang="en-US" sz="1100" kern="100">
              <a:effectLst/>
              <a:latin typeface="INTL Text" pitchFamily="50" charset="0"/>
              <a:ea typeface="INTL Text" pitchFamily="50" charset="0"/>
              <a:cs typeface="INTL Text" pitchFamily="50" charset="0"/>
            </a:endParaRPr>
          </a:p>
        </p:txBody>
      </p:sp>
      <p:pic>
        <p:nvPicPr>
          <p:cNvPr id="1028" name="Picture 4" descr="image">
            <a:extLst>
              <a:ext uri="{FF2B5EF4-FFF2-40B4-BE49-F238E27FC236}">
                <a16:creationId xmlns:a16="http://schemas.microsoft.com/office/drawing/2014/main" id="{5D620017-1D54-11B7-773A-6C177762A0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710" r="8239"/>
          <a:stretch/>
        </p:blipFill>
        <p:spPr bwMode="auto">
          <a:xfrm>
            <a:off x="2193764" y="791310"/>
            <a:ext cx="691750" cy="74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D1C7710-86BE-C9A2-DCBF-95A5DFDD6C5F}"/>
              </a:ext>
            </a:extLst>
          </p:cNvPr>
          <p:cNvPicPr>
            <a:picLocks noChangeAspect="1"/>
          </p:cNvPicPr>
          <p:nvPr/>
        </p:nvPicPr>
        <p:blipFill>
          <a:blip r:embed="rId10"/>
          <a:stretch>
            <a:fillRect/>
          </a:stretch>
        </p:blipFill>
        <p:spPr>
          <a:xfrm>
            <a:off x="7850900" y="4285765"/>
            <a:ext cx="605532" cy="708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4">
            <a:extLst>
              <a:ext uri="{FF2B5EF4-FFF2-40B4-BE49-F238E27FC236}">
                <a16:creationId xmlns:a16="http://schemas.microsoft.com/office/drawing/2014/main" id="{F12CC53A-9232-4EB9-3B22-62A672FBF78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880"/>
          <a:stretch/>
        </p:blipFill>
        <p:spPr bwMode="auto">
          <a:xfrm>
            <a:off x="11305823" y="3117313"/>
            <a:ext cx="612282" cy="669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DF79061-1F9A-3AD5-3BCB-5FD581EE367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163" t="2541" r="8416" b="38422"/>
          <a:stretch/>
        </p:blipFill>
        <p:spPr bwMode="auto">
          <a:xfrm>
            <a:off x="4117692" y="3051442"/>
            <a:ext cx="708109" cy="715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7" name="Connector: Elbow 26">
            <a:extLst>
              <a:ext uri="{FF2B5EF4-FFF2-40B4-BE49-F238E27FC236}">
                <a16:creationId xmlns:a16="http://schemas.microsoft.com/office/drawing/2014/main" id="{77963512-92FE-70D1-900A-7F0701D0863D}"/>
              </a:ext>
            </a:extLst>
          </p:cNvPr>
          <p:cNvCxnSpPr>
            <a:stCxn id="13" idx="2"/>
            <a:endCxn id="16" idx="1"/>
          </p:cNvCxnSpPr>
          <p:nvPr/>
        </p:nvCxnSpPr>
        <p:spPr>
          <a:xfrm rot="16200000" flipH="1">
            <a:off x="1381981" y="1647448"/>
            <a:ext cx="481327" cy="62943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A6037D-577F-97B4-4D61-3E3077E3384B}"/>
              </a:ext>
            </a:extLst>
          </p:cNvPr>
          <p:cNvCxnSpPr>
            <a:cxnSpLocks/>
          </p:cNvCxnSpPr>
          <p:nvPr/>
        </p:nvCxnSpPr>
        <p:spPr>
          <a:xfrm flipV="1">
            <a:off x="9814941" y="2893383"/>
            <a:ext cx="5701" cy="1311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CB2120-4D77-BD11-B9AF-9D81D18EBBD8}"/>
              </a:ext>
            </a:extLst>
          </p:cNvPr>
          <p:cNvCxnSpPr>
            <a:cxnSpLocks/>
          </p:cNvCxnSpPr>
          <p:nvPr/>
        </p:nvCxnSpPr>
        <p:spPr>
          <a:xfrm>
            <a:off x="6137579" y="2884233"/>
            <a:ext cx="0" cy="126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C27AFC-B3A1-A815-1CAF-984CB64A8580}"/>
              </a:ext>
            </a:extLst>
          </p:cNvPr>
          <p:cNvCxnSpPr>
            <a:cxnSpLocks/>
            <a:stCxn id="8" idx="0"/>
          </p:cNvCxnSpPr>
          <p:nvPr/>
        </p:nvCxnSpPr>
        <p:spPr>
          <a:xfrm flipH="1" flipV="1">
            <a:off x="7267969" y="2889580"/>
            <a:ext cx="20173" cy="1316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211247-3555-2515-7F55-D0B403A09561}"/>
              </a:ext>
            </a:extLst>
          </p:cNvPr>
          <p:cNvCxnSpPr>
            <a:cxnSpLocks/>
          </p:cNvCxnSpPr>
          <p:nvPr/>
        </p:nvCxnSpPr>
        <p:spPr>
          <a:xfrm>
            <a:off x="8389214" y="2884233"/>
            <a:ext cx="0" cy="126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85AADB-B44C-FA0A-7589-06A0430C5717}"/>
              </a:ext>
            </a:extLst>
          </p:cNvPr>
          <p:cNvCxnSpPr>
            <a:cxnSpLocks/>
          </p:cNvCxnSpPr>
          <p:nvPr/>
        </p:nvCxnSpPr>
        <p:spPr>
          <a:xfrm flipV="1">
            <a:off x="2511047" y="2877369"/>
            <a:ext cx="15527" cy="1327167"/>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52561C7-87ED-1EC5-B5A3-3DBF2F3557D1}"/>
              </a:ext>
            </a:extLst>
          </p:cNvPr>
          <p:cNvSpPr txBox="1"/>
          <p:nvPr/>
        </p:nvSpPr>
        <p:spPr>
          <a:xfrm>
            <a:off x="6717697" y="1024305"/>
            <a:ext cx="5477345" cy="1615827"/>
          </a:xfrm>
          <a:prstGeom prst="rect">
            <a:avLst/>
          </a:prstGeom>
          <a:noFill/>
        </p:spPr>
        <p:txBody>
          <a:bodyPr wrap="square" lIns="91440" tIns="45720" rIns="91440" bIns="45720" anchor="t">
            <a:spAutoFit/>
          </a:bodyPr>
          <a:lstStyle/>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Address new MMARs / SAI(s)  received within 2 hours of assignment within business hours</a:t>
            </a:r>
          </a:p>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Understand supplier part delivery requirements to meet POA dates</a:t>
            </a:r>
          </a:p>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Be proactive addressing any potential issues to avoid POA</a:t>
            </a:r>
          </a:p>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Lead meetings, remain involved with stakeholders to address issue outlined in MMAR</a:t>
            </a:r>
          </a:p>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Work with supplier on recovery plan back to EDI</a:t>
            </a:r>
          </a:p>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Proactively follow up on MMAR until issue closed/resolved</a:t>
            </a:r>
          </a:p>
          <a:p>
            <a:pPr marL="342900" marR="0" lvl="0" indent="-342900">
              <a:spcBef>
                <a:spcPts val="0"/>
              </a:spcBef>
              <a:spcAft>
                <a:spcPts val="0"/>
              </a:spcAft>
              <a:buFont typeface="Arial" panose="020B0604020202020204" pitchFamily="34" charset="0"/>
              <a:buChar char="•"/>
              <a:tabLst>
                <a:tab pos="457200" algn="l"/>
              </a:tabLst>
            </a:pPr>
            <a:r>
              <a:rPr lang="en-US" sz="1100">
                <a:solidFill>
                  <a:schemeClr val="bg1"/>
                </a:solidFill>
                <a:latin typeface="INTL Text" pitchFamily="50" charset="0"/>
                <a:ea typeface="INTL Text" pitchFamily="50" charset="0"/>
                <a:cs typeface="INTL Text" pitchFamily="50" charset="0"/>
              </a:rPr>
              <a:t>Utilize MMAR escalation/de-escalation process as necessary</a:t>
            </a:r>
          </a:p>
        </p:txBody>
      </p:sp>
      <p:sp>
        <p:nvSpPr>
          <p:cNvPr id="52" name="Text Placeholder 6">
            <a:extLst>
              <a:ext uri="{FF2B5EF4-FFF2-40B4-BE49-F238E27FC236}">
                <a16:creationId xmlns:a16="http://schemas.microsoft.com/office/drawing/2014/main" id="{F8B9813E-34D2-4D6A-C39C-0E23B19B35B0}"/>
              </a:ext>
            </a:extLst>
          </p:cNvPr>
          <p:cNvSpPr txBox="1">
            <a:spLocks/>
          </p:cNvSpPr>
          <p:nvPr/>
        </p:nvSpPr>
        <p:spPr>
          <a:xfrm>
            <a:off x="6874042" y="811465"/>
            <a:ext cx="2901225" cy="259458"/>
          </a:xfrm>
          <a:prstGeom prst="rect">
            <a:avLst/>
          </a:prstGeom>
        </p:spPr>
        <p:txBody>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900" kern="1200" cap="all" spc="300" baseline="0">
                <a:solidFill>
                  <a:schemeClr val="tx1"/>
                </a:solidFill>
                <a:latin typeface="+mn-lt"/>
                <a:ea typeface="+mn-ea"/>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1" i="0" u="none" strike="noStrike" kern="1200" cap="all" spc="300" normalizeH="0" baseline="0" noProof="0">
                <a:ln>
                  <a:noFill/>
                </a:ln>
                <a:solidFill>
                  <a:srgbClr val="FFFFFF">
                    <a:lumMod val="95000"/>
                  </a:srgbClr>
                </a:solidFill>
                <a:effectLst/>
                <a:uLnTx/>
                <a:uFillTx/>
                <a:latin typeface="INTL Text" pitchFamily="50" charset="0"/>
                <a:ea typeface="INTL Text" pitchFamily="50" charset="0"/>
                <a:cs typeface="INTL Text" pitchFamily="50" charset="0"/>
              </a:rPr>
              <a:t>MAIN RESPONSIBILITIES</a:t>
            </a:r>
          </a:p>
        </p:txBody>
      </p:sp>
      <p:sp>
        <p:nvSpPr>
          <p:cNvPr id="62" name="Rectangle 61">
            <a:extLst>
              <a:ext uri="{FF2B5EF4-FFF2-40B4-BE49-F238E27FC236}">
                <a16:creationId xmlns:a16="http://schemas.microsoft.com/office/drawing/2014/main" id="{56E63E07-D35F-0BAA-0463-08A6448BC27A}"/>
              </a:ext>
            </a:extLst>
          </p:cNvPr>
          <p:cNvSpPr/>
          <p:nvPr/>
        </p:nvSpPr>
        <p:spPr>
          <a:xfrm>
            <a:off x="0" y="5487793"/>
            <a:ext cx="11814772" cy="708297"/>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indent="-1905" algn="ctr" defTabSz="909803" fontAlgn="base">
              <a:defRPr/>
            </a:pPr>
            <a:r>
              <a:rPr lang="en-US" sz="1400">
                <a:solidFill>
                  <a:schemeClr val="bg1"/>
                </a:solidFill>
                <a:latin typeface="INTL Text" pitchFamily="50" charset="0"/>
                <a:ea typeface="INTL Text" pitchFamily="50" charset="0"/>
                <a:cs typeface="INTL Text" pitchFamily="50" charset="0"/>
              </a:rPr>
              <a:t>Find the most effective way to </a:t>
            </a:r>
            <a:r>
              <a:rPr lang="en-US" sz="1400" b="1">
                <a:solidFill>
                  <a:schemeClr val="bg1"/>
                </a:solidFill>
                <a:latin typeface="INTL Text" pitchFamily="50" charset="0"/>
                <a:ea typeface="INTL Text" pitchFamily="50" charset="0"/>
                <a:cs typeface="INTL Text" pitchFamily="50" charset="0"/>
              </a:rPr>
              <a:t>ensure we have the right parts, </a:t>
            </a:r>
            <a:endParaRPr lang="en-US">
              <a:latin typeface="INTL Text" pitchFamily="50" charset="0"/>
              <a:ea typeface="INTL Text" pitchFamily="50" charset="0"/>
              <a:cs typeface="INTL Text" pitchFamily="50" charset="0"/>
            </a:endParaRPr>
          </a:p>
          <a:p>
            <a:pPr indent="-1905" algn="ctr" defTabSz="909803" fontAlgn="base">
              <a:defRPr/>
            </a:pPr>
            <a:r>
              <a:rPr lang="en-US" sz="1400" b="1">
                <a:solidFill>
                  <a:schemeClr val="bg1"/>
                </a:solidFill>
                <a:latin typeface="INTL Text" pitchFamily="50" charset="0"/>
                <a:ea typeface="INTL Text" pitchFamily="50" charset="0"/>
                <a:cs typeface="INTL Text" pitchFamily="50" charset="0"/>
              </a:rPr>
              <a:t>at the right place, at the right time </a:t>
            </a:r>
            <a:r>
              <a:rPr lang="en-US" sz="1400">
                <a:solidFill>
                  <a:schemeClr val="bg1"/>
                </a:solidFill>
                <a:latin typeface="INTL Text" pitchFamily="50" charset="0"/>
                <a:ea typeface="INTL Text" pitchFamily="50" charset="0"/>
                <a:cs typeface="INTL Text" pitchFamily="50" charset="0"/>
              </a:rPr>
              <a:t>for our customers (</a:t>
            </a:r>
            <a:r>
              <a:rPr lang="en-US" sz="1400" b="1">
                <a:solidFill>
                  <a:schemeClr val="bg1"/>
                </a:solidFill>
                <a:latin typeface="INTL Text" pitchFamily="50" charset="0"/>
                <a:ea typeface="INTL Text" pitchFamily="50" charset="0"/>
                <a:cs typeface="INTL Text" pitchFamily="50" charset="0"/>
              </a:rPr>
              <a:t>manufacturing plants</a:t>
            </a:r>
            <a:r>
              <a:rPr lang="en-US" sz="1400">
                <a:solidFill>
                  <a:schemeClr val="bg1"/>
                </a:solidFill>
                <a:latin typeface="INTL Text" pitchFamily="50" charset="0"/>
                <a:ea typeface="INTL Text" pitchFamily="50" charset="0"/>
                <a:cs typeface="INTL Text" pitchFamily="50" charset="0"/>
              </a:rPr>
              <a:t>) at all times.</a:t>
            </a:r>
            <a:endParaRPr lang="en-US" sz="1400" i="0" u="none" strike="noStrike" kern="1200" cap="none" spc="0" normalizeH="0" baseline="0" noProof="0">
              <a:ln>
                <a:noFill/>
              </a:ln>
              <a:solidFill>
                <a:schemeClr val="bg1"/>
              </a:solidFill>
              <a:effectLst/>
              <a:uLnTx/>
              <a:uFillTx/>
              <a:latin typeface="INTL Text" pitchFamily="50" charset="0"/>
              <a:ea typeface="INTL Text" pitchFamily="50" charset="0"/>
              <a:cs typeface="INTL Text" pitchFamily="50" charset="0"/>
            </a:endParaRPr>
          </a:p>
        </p:txBody>
      </p:sp>
      <p:sp>
        <p:nvSpPr>
          <p:cNvPr id="1024" name="TextBox 1023">
            <a:extLst>
              <a:ext uri="{FF2B5EF4-FFF2-40B4-BE49-F238E27FC236}">
                <a16:creationId xmlns:a16="http://schemas.microsoft.com/office/drawing/2014/main" id="{20566CF9-0F18-9A58-E54E-42F0BFAC37B2}"/>
              </a:ext>
            </a:extLst>
          </p:cNvPr>
          <p:cNvSpPr txBox="1"/>
          <p:nvPr/>
        </p:nvSpPr>
        <p:spPr>
          <a:xfrm>
            <a:off x="280082" y="5663136"/>
            <a:ext cx="2055687" cy="286232"/>
          </a:xfrm>
          <a:prstGeom prst="rect">
            <a:avLst/>
          </a:prstGeom>
          <a:noFill/>
        </p:spPr>
        <p:txBody>
          <a:bodyPr wrap="square" lIns="91440" tIns="45720" rIns="91440" bIns="45720" anchor="t">
            <a:spAutoFit/>
          </a:bodyPr>
          <a:lstStyle/>
          <a:p>
            <a:pPr marL="0" marR="0" lvl="0" indent="0" algn="l" defTabSz="685783" rtl="0" eaLnBrk="1" fontAlgn="auto" latinLnBrk="0" hangingPunct="1">
              <a:lnSpc>
                <a:spcPct val="90000"/>
              </a:lnSpc>
              <a:spcBef>
                <a:spcPts val="1350"/>
              </a:spcBef>
              <a:spcAft>
                <a:spcPts val="0"/>
              </a:spcAft>
              <a:buClr>
                <a:srgbClr val="757575"/>
              </a:buClr>
              <a:buSzTx/>
              <a:buFont typeface="Symbol" panose="05050102010706020507" pitchFamily="18" charset="2"/>
              <a:buNone/>
              <a:tabLst/>
              <a:defRPr/>
            </a:pPr>
            <a:r>
              <a:rPr kumimoji="0" lang="en-US" sz="1400" b="1" i="0" u="none" strike="noStrike" kern="1200" cap="none" spc="0" normalizeH="0" baseline="0" noProof="0">
                <a:ln>
                  <a:noFill/>
                </a:ln>
                <a:solidFill>
                  <a:srgbClr val="FF9900"/>
                </a:solidFill>
                <a:effectLst/>
                <a:uLnTx/>
                <a:uFillTx/>
                <a:latin typeface="INTL Text" pitchFamily="50" charset="0"/>
                <a:ea typeface="INTL Text" pitchFamily="50" charset="0"/>
                <a:cs typeface="INTL Text" pitchFamily="50" charset="0"/>
              </a:rPr>
              <a:t>Mission</a:t>
            </a:r>
            <a:r>
              <a:rPr lang="en-US" sz="1400" b="1">
                <a:solidFill>
                  <a:srgbClr val="FF9900"/>
                </a:solidFill>
                <a:latin typeface="INTL Text" pitchFamily="50" charset="0"/>
                <a:ea typeface="INTL Text" pitchFamily="50" charset="0"/>
                <a:cs typeface="INTL Text" pitchFamily="50" charset="0"/>
              </a:rPr>
              <a:t>:</a:t>
            </a:r>
            <a:endParaRPr kumimoji="0" lang="en-US" sz="1400" b="1" i="0" u="none" strike="noStrike" kern="1200" cap="none" spc="0" normalizeH="0" baseline="0" noProof="0">
              <a:ln>
                <a:noFill/>
              </a:ln>
              <a:solidFill>
                <a:srgbClr val="FF9900"/>
              </a:solidFill>
              <a:effectLst/>
              <a:uLnTx/>
              <a:uFillTx/>
              <a:latin typeface="INTL Text" pitchFamily="50" charset="0"/>
              <a:ea typeface="INTL Text" pitchFamily="50" charset="0"/>
              <a:cs typeface="INTL Text" pitchFamily="50" charset="0"/>
            </a:endParaRPr>
          </a:p>
        </p:txBody>
      </p:sp>
      <p:sp>
        <p:nvSpPr>
          <p:cNvPr id="1042" name="TextBox 1041">
            <a:extLst>
              <a:ext uri="{FF2B5EF4-FFF2-40B4-BE49-F238E27FC236}">
                <a16:creationId xmlns:a16="http://schemas.microsoft.com/office/drawing/2014/main" id="{982B167A-D3E6-A210-1C54-71ECAB35A195}"/>
              </a:ext>
            </a:extLst>
          </p:cNvPr>
          <p:cNvSpPr txBox="1"/>
          <p:nvPr/>
        </p:nvSpPr>
        <p:spPr>
          <a:xfrm>
            <a:off x="2672752" y="84152"/>
            <a:ext cx="4537328"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C7D7C"/>
                </a:solidFill>
                <a:effectLst/>
                <a:uLnTx/>
                <a:uFillTx/>
                <a:latin typeface="+mj-lt"/>
                <a:ea typeface="+mn-ea"/>
                <a:cs typeface="+mn-cs"/>
              </a:rPr>
              <a:t>Supply Chain (SCIS) Team </a:t>
            </a:r>
            <a:endParaRPr kumimoji="0" lang="en-US" sz="2000" b="1" i="0" u="none" strike="noStrike" kern="1200" cap="none" spc="0" normalizeH="0" baseline="0" noProof="0">
              <a:ln>
                <a:noFill/>
              </a:ln>
              <a:solidFill>
                <a:srgbClr val="7C7D7C"/>
              </a:solidFill>
              <a:effectLst/>
              <a:uLnTx/>
              <a:uFillTx/>
              <a:latin typeface="+mj-lt"/>
              <a:ea typeface="+mn-ea"/>
              <a:cs typeface="Arial"/>
            </a:endParaRPr>
          </a:p>
        </p:txBody>
      </p:sp>
      <p:sp>
        <p:nvSpPr>
          <p:cNvPr id="1043" name="TextBox 1042">
            <a:extLst>
              <a:ext uri="{FF2B5EF4-FFF2-40B4-BE49-F238E27FC236}">
                <a16:creationId xmlns:a16="http://schemas.microsoft.com/office/drawing/2014/main" id="{2E63C2BC-2E99-D19E-9705-BA194E011128}"/>
              </a:ext>
            </a:extLst>
          </p:cNvPr>
          <p:cNvSpPr txBox="1"/>
          <p:nvPr/>
        </p:nvSpPr>
        <p:spPr>
          <a:xfrm>
            <a:off x="7739886" y="6241570"/>
            <a:ext cx="3432965" cy="276999"/>
          </a:xfrm>
          <a:prstGeom prst="rect">
            <a:avLst/>
          </a:prstGeom>
          <a:noFill/>
        </p:spPr>
        <p:txBody>
          <a:bodyPr wrap="square" lIns="91440" tIns="45720" rIns="91440" bIns="45720" rtlCol="0" anchor="t">
            <a:spAutoFit/>
          </a:bodyPr>
          <a:lstStyle/>
          <a:p>
            <a:r>
              <a:rPr lang="en-US" sz="1200" b="1">
                <a:latin typeface="INTL Text" pitchFamily="50" charset="0"/>
                <a:ea typeface="INTL Text" pitchFamily="50" charset="0"/>
                <a:cs typeface="INTL Text" pitchFamily="50" charset="0"/>
              </a:rPr>
              <a:t>SCIS =  </a:t>
            </a:r>
            <a:r>
              <a:rPr lang="en-US" sz="1200">
                <a:latin typeface="INTL Text" pitchFamily="50" charset="0"/>
                <a:ea typeface="INTL Text" pitchFamily="50" charset="0"/>
                <a:cs typeface="INTL Text" pitchFamily="50" charset="0"/>
              </a:rPr>
              <a:t>Supply Chain Improvement Services </a:t>
            </a:r>
          </a:p>
        </p:txBody>
      </p:sp>
      <p:pic>
        <p:nvPicPr>
          <p:cNvPr id="21" name="Picture 20">
            <a:extLst>
              <a:ext uri="{FF2B5EF4-FFF2-40B4-BE49-F238E27FC236}">
                <a16:creationId xmlns:a16="http://schemas.microsoft.com/office/drawing/2014/main" id="{CF81F6E2-97A5-C74A-5B76-9F40614AD96E}"/>
              </a:ext>
            </a:extLst>
          </p:cNvPr>
          <p:cNvPicPr>
            <a:picLocks noChangeAspect="1"/>
          </p:cNvPicPr>
          <p:nvPr/>
        </p:nvPicPr>
        <p:blipFill>
          <a:blip r:embed="rId13"/>
          <a:stretch>
            <a:fillRect/>
          </a:stretch>
        </p:blipFill>
        <p:spPr>
          <a:xfrm>
            <a:off x="3423890" y="1873778"/>
            <a:ext cx="595824" cy="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A697A11B-69FB-4051-C93D-80492543EF27}"/>
              </a:ext>
            </a:extLst>
          </p:cNvPr>
          <p:cNvSpPr txBox="1"/>
          <p:nvPr/>
        </p:nvSpPr>
        <p:spPr>
          <a:xfrm>
            <a:off x="8133220" y="3850813"/>
            <a:ext cx="11601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latin typeface="INTL Text" pitchFamily="50" charset="0"/>
                <a:ea typeface="INTL Text" pitchFamily="50" charset="0"/>
                <a:cs typeface="INTL Text" pitchFamily="50" charset="0"/>
              </a:rPr>
              <a:t>Chassis</a:t>
            </a:r>
          </a:p>
        </p:txBody>
      </p:sp>
      <p:sp>
        <p:nvSpPr>
          <p:cNvPr id="24" name="TextBox 23">
            <a:extLst>
              <a:ext uri="{FF2B5EF4-FFF2-40B4-BE49-F238E27FC236}">
                <a16:creationId xmlns:a16="http://schemas.microsoft.com/office/drawing/2014/main" id="{C73CF3C7-F5C0-8799-F024-697BB9B74BDD}"/>
              </a:ext>
            </a:extLst>
          </p:cNvPr>
          <p:cNvSpPr txBox="1"/>
          <p:nvPr/>
        </p:nvSpPr>
        <p:spPr>
          <a:xfrm>
            <a:off x="6604210" y="5047165"/>
            <a:ext cx="20678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latin typeface="INTL Text" pitchFamily="50" charset="0"/>
                <a:ea typeface="INTL Text" pitchFamily="50" charset="0"/>
                <a:cs typeface="INTL Text" pitchFamily="50" charset="0"/>
              </a:rPr>
              <a:t>Chassis/Body Systems</a:t>
            </a:r>
          </a:p>
        </p:txBody>
      </p:sp>
      <p:sp>
        <p:nvSpPr>
          <p:cNvPr id="26" name="TextBox 25">
            <a:extLst>
              <a:ext uri="{FF2B5EF4-FFF2-40B4-BE49-F238E27FC236}">
                <a16:creationId xmlns:a16="http://schemas.microsoft.com/office/drawing/2014/main" id="{3A206D2D-5DD8-6D6D-8457-0C9EA094AD6E}"/>
              </a:ext>
            </a:extLst>
          </p:cNvPr>
          <p:cNvSpPr txBox="1"/>
          <p:nvPr/>
        </p:nvSpPr>
        <p:spPr>
          <a:xfrm>
            <a:off x="5437924" y="3816241"/>
            <a:ext cx="163963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33C42"/>
                </a:solidFill>
                <a:effectLst/>
                <a:uLnTx/>
                <a:uFillTx/>
                <a:latin typeface="INTL Text" pitchFamily="50" charset="0"/>
                <a:ea typeface="INTL Text" pitchFamily="50" charset="0"/>
                <a:cs typeface="INTL Text" pitchFamily="50" charset="0"/>
              </a:rPr>
              <a:t>Cabin</a:t>
            </a:r>
            <a:r>
              <a:rPr lang="en-US" sz="1200" kern="0">
                <a:solidFill>
                  <a:srgbClr val="333C42"/>
                </a:solidFill>
                <a:latin typeface="INTL Text" pitchFamily="50" charset="0"/>
                <a:ea typeface="INTL Text" pitchFamily="50" charset="0"/>
                <a:cs typeface="INTL Text" pitchFamily="50" charset="0"/>
              </a:rPr>
              <a:t>/Electrical</a:t>
            </a:r>
            <a:endParaRPr lang="en-US" sz="1200">
              <a:latin typeface="INTL Text" pitchFamily="50" charset="0"/>
              <a:ea typeface="INTL Text" pitchFamily="50" charset="0"/>
              <a:cs typeface="INTL Text" pitchFamily="50" charset="0"/>
            </a:endParaRPr>
          </a:p>
        </p:txBody>
      </p:sp>
      <p:sp>
        <p:nvSpPr>
          <p:cNvPr id="32" name="TextBox 31">
            <a:extLst>
              <a:ext uri="{FF2B5EF4-FFF2-40B4-BE49-F238E27FC236}">
                <a16:creationId xmlns:a16="http://schemas.microsoft.com/office/drawing/2014/main" id="{1D4B4220-8A53-16C0-D61B-413952D79818}"/>
              </a:ext>
            </a:extLst>
          </p:cNvPr>
          <p:cNvSpPr txBox="1"/>
          <p:nvPr/>
        </p:nvSpPr>
        <p:spPr>
          <a:xfrm>
            <a:off x="10275079" y="3788596"/>
            <a:ext cx="163963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33C42"/>
                </a:solidFill>
                <a:effectLst/>
                <a:uLnTx/>
                <a:uFillTx/>
                <a:latin typeface="INTL Text" pitchFamily="50" charset="0"/>
                <a:ea typeface="INTL Text" pitchFamily="50" charset="0"/>
                <a:cs typeface="INTL Text" pitchFamily="50" charset="0"/>
              </a:rPr>
              <a:t>Cabin</a:t>
            </a:r>
            <a:r>
              <a:rPr lang="en-US" sz="1200" kern="0">
                <a:solidFill>
                  <a:srgbClr val="333C42"/>
                </a:solidFill>
                <a:latin typeface="INTL Text" pitchFamily="50" charset="0"/>
                <a:ea typeface="INTL Text" pitchFamily="50" charset="0"/>
                <a:cs typeface="INTL Text" pitchFamily="50" charset="0"/>
              </a:rPr>
              <a:t>/Thermal</a:t>
            </a:r>
          </a:p>
        </p:txBody>
      </p:sp>
      <p:sp>
        <p:nvSpPr>
          <p:cNvPr id="36" name="TextBox 35">
            <a:extLst>
              <a:ext uri="{FF2B5EF4-FFF2-40B4-BE49-F238E27FC236}">
                <a16:creationId xmlns:a16="http://schemas.microsoft.com/office/drawing/2014/main" id="{D00B95A6-A8AC-F1A6-4DC9-FA8B041612BE}"/>
              </a:ext>
            </a:extLst>
          </p:cNvPr>
          <p:cNvSpPr txBox="1"/>
          <p:nvPr/>
        </p:nvSpPr>
        <p:spPr>
          <a:xfrm>
            <a:off x="1780869" y="5011367"/>
            <a:ext cx="11601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33C42">
                    <a:lumMod val="50000"/>
                    <a:lumOff val="50000"/>
                  </a:srgbClr>
                </a:solidFill>
                <a:effectLst/>
                <a:uLnTx/>
                <a:uFillTx/>
                <a:latin typeface="INTL Text" pitchFamily="50" charset="0"/>
                <a:ea typeface="INTL Text" pitchFamily="50" charset="0"/>
                <a:cs typeface="INTL Text" pitchFamily="50" charset="0"/>
              </a:rPr>
              <a:t>Open</a:t>
            </a:r>
          </a:p>
        </p:txBody>
      </p:sp>
      <p:sp>
        <p:nvSpPr>
          <p:cNvPr id="42" name="TextBox 41">
            <a:extLst>
              <a:ext uri="{FF2B5EF4-FFF2-40B4-BE49-F238E27FC236}">
                <a16:creationId xmlns:a16="http://schemas.microsoft.com/office/drawing/2014/main" id="{714CC0E1-647B-1886-54FA-FB13193D0930}"/>
              </a:ext>
            </a:extLst>
          </p:cNvPr>
          <p:cNvSpPr txBox="1"/>
          <p:nvPr/>
        </p:nvSpPr>
        <p:spPr>
          <a:xfrm>
            <a:off x="641560" y="3819547"/>
            <a:ext cx="1587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latin typeface="INTL Text" pitchFamily="50" charset="0"/>
                <a:ea typeface="INTL Text" pitchFamily="50" charset="0"/>
                <a:cs typeface="INTL Text" pitchFamily="50" charset="0"/>
              </a:rPr>
              <a:t>On-Site Support</a:t>
            </a:r>
          </a:p>
        </p:txBody>
      </p:sp>
      <p:sp>
        <p:nvSpPr>
          <p:cNvPr id="55" name="TextBox 54">
            <a:extLst>
              <a:ext uri="{FF2B5EF4-FFF2-40B4-BE49-F238E27FC236}">
                <a16:creationId xmlns:a16="http://schemas.microsoft.com/office/drawing/2014/main" id="{A95BB849-0D22-95E1-DD50-6947F6E0A453}"/>
              </a:ext>
            </a:extLst>
          </p:cNvPr>
          <p:cNvSpPr txBox="1"/>
          <p:nvPr/>
        </p:nvSpPr>
        <p:spPr>
          <a:xfrm>
            <a:off x="2675586" y="3746582"/>
            <a:ext cx="2291945" cy="830997"/>
          </a:xfrm>
          <a:prstGeom prst="rect">
            <a:avLst/>
          </a:prstGeom>
          <a:noFill/>
        </p:spPr>
        <p:txBody>
          <a:bodyPr wrap="square" lIns="91440" tIns="45720" rIns="91440" bIns="45720" rtlCol="0" anchor="t">
            <a:spAutoFit/>
          </a:bodyPr>
          <a:lstStyle/>
          <a:p>
            <a:pPr>
              <a:defRPr/>
            </a:pPr>
            <a:r>
              <a:rPr lang="en-US" sz="1200" kern="0">
                <a:solidFill>
                  <a:srgbClr val="333C42"/>
                </a:solidFill>
                <a:latin typeface="INTL Text" pitchFamily="50" charset="0"/>
                <a:ea typeface="INTL Text" pitchFamily="50" charset="0"/>
                <a:cs typeface="INTL Text" pitchFamily="50" charset="0"/>
              </a:rPr>
              <a:t>Ops Support /Corrective Action/On-Site Support</a:t>
            </a:r>
          </a:p>
          <a:p>
            <a:pPr>
              <a:defRPr/>
            </a:pPr>
            <a:endParaRPr lang="en-US" sz="1200">
              <a:solidFill>
                <a:srgbClr val="333C42"/>
              </a:solidFill>
              <a:latin typeface="INTL Text" pitchFamily="50" charset="0"/>
              <a:ea typeface="INTL Text" pitchFamily="50" charset="0"/>
              <a:cs typeface="INTL Text" pitchFamily="50" charset="0"/>
            </a:endParaRPr>
          </a:p>
          <a:p>
            <a:pPr>
              <a:defRPr/>
            </a:pPr>
            <a:endParaRPr lang="en-US" sz="1200">
              <a:latin typeface="INTL Text" pitchFamily="50" charset="0"/>
              <a:ea typeface="INTL Text" pitchFamily="50" charset="0"/>
              <a:cs typeface="INTL Text" pitchFamily="50" charset="0"/>
            </a:endParaRPr>
          </a:p>
        </p:txBody>
      </p:sp>
      <p:sp>
        <p:nvSpPr>
          <p:cNvPr id="57" name="TextBox 56">
            <a:extLst>
              <a:ext uri="{FF2B5EF4-FFF2-40B4-BE49-F238E27FC236}">
                <a16:creationId xmlns:a16="http://schemas.microsoft.com/office/drawing/2014/main" id="{FC2902EE-980D-F22D-03A8-39C956D68EFE}"/>
              </a:ext>
            </a:extLst>
          </p:cNvPr>
          <p:cNvSpPr txBox="1"/>
          <p:nvPr/>
        </p:nvSpPr>
        <p:spPr>
          <a:xfrm>
            <a:off x="9456369" y="5047165"/>
            <a:ext cx="1384346" cy="276999"/>
          </a:xfrm>
          <a:prstGeom prst="rect">
            <a:avLst/>
          </a:prstGeom>
          <a:noFill/>
        </p:spPr>
        <p:txBody>
          <a:bodyPr wrap="square" lIns="91440" tIns="45720" rIns="91440" bIns="45720" rtlCol="0" anchor="t">
            <a:spAutoFit/>
          </a:bodyPr>
          <a:lstStyle/>
          <a:p>
            <a:pPr>
              <a:defRPr/>
            </a:pPr>
            <a:r>
              <a:rPr lang="en-US" sz="1200" kern="0">
                <a:solidFill>
                  <a:srgbClr val="333C42"/>
                </a:solidFill>
                <a:latin typeface="INTL Text" pitchFamily="50" charset="0"/>
                <a:ea typeface="INTL Text" pitchFamily="50" charset="0"/>
                <a:cs typeface="INTL Text" pitchFamily="50" charset="0"/>
              </a:rPr>
              <a:t>Wiring</a:t>
            </a:r>
            <a:endParaRPr lang="en-US" sz="1200">
              <a:latin typeface="INTL Text" pitchFamily="50" charset="0"/>
              <a:ea typeface="INTL Text" pitchFamily="50" charset="0"/>
              <a:cs typeface="INTL Text" pitchFamily="50" charset="0"/>
            </a:endParaRPr>
          </a:p>
        </p:txBody>
      </p:sp>
      <p:sp>
        <p:nvSpPr>
          <p:cNvPr id="56" name="Isosceles Triangle 55">
            <a:extLst>
              <a:ext uri="{FF2B5EF4-FFF2-40B4-BE49-F238E27FC236}">
                <a16:creationId xmlns:a16="http://schemas.microsoft.com/office/drawing/2014/main" id="{5DB02744-AB1D-4EC3-D053-99F66BB0DFA6}"/>
              </a:ext>
            </a:extLst>
          </p:cNvPr>
          <p:cNvSpPr/>
          <p:nvPr/>
        </p:nvSpPr>
        <p:spPr>
          <a:xfrm rot="5400000">
            <a:off x="6806516" y="871099"/>
            <a:ext cx="154219" cy="13139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pic>
        <p:nvPicPr>
          <p:cNvPr id="58" name="Graphic 57">
            <a:extLst>
              <a:ext uri="{FF2B5EF4-FFF2-40B4-BE49-F238E27FC236}">
                <a16:creationId xmlns:a16="http://schemas.microsoft.com/office/drawing/2014/main" id="{D1326D9C-2BCE-0540-6BC6-F9873E9BF79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124" y="161879"/>
            <a:ext cx="2483602" cy="254726"/>
          </a:xfrm>
          <a:prstGeom prst="rect">
            <a:avLst/>
          </a:prstGeom>
        </p:spPr>
      </p:pic>
      <p:pic>
        <p:nvPicPr>
          <p:cNvPr id="28" name="Picture 27">
            <a:extLst>
              <a:ext uri="{FF2B5EF4-FFF2-40B4-BE49-F238E27FC236}">
                <a16:creationId xmlns:a16="http://schemas.microsoft.com/office/drawing/2014/main" id="{D231F68E-B0A0-34DD-E3B1-5BEEF9A54721}"/>
              </a:ext>
            </a:extLst>
          </p:cNvPr>
          <p:cNvPicPr>
            <a:picLocks noChangeAspect="1"/>
          </p:cNvPicPr>
          <p:nvPr/>
        </p:nvPicPr>
        <p:blipFill>
          <a:blip r:embed="rId16"/>
          <a:stretch>
            <a:fillRect/>
          </a:stretch>
        </p:blipFill>
        <p:spPr>
          <a:xfrm>
            <a:off x="6558200" y="3055003"/>
            <a:ext cx="646954" cy="695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2">
            <a:extLst>
              <a:ext uri="{FF2B5EF4-FFF2-40B4-BE49-F238E27FC236}">
                <a16:creationId xmlns:a16="http://schemas.microsoft.com/office/drawing/2014/main" id="{D50C5C82-3A6C-7ECF-08DD-C94B167EA43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0924" y="3045047"/>
            <a:ext cx="617342" cy="766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33A2219E-7632-4E0A-0255-A9312D15F02F}"/>
              </a:ext>
            </a:extLst>
          </p:cNvPr>
          <p:cNvCxnSpPr/>
          <p:nvPr/>
        </p:nvCxnSpPr>
        <p:spPr>
          <a:xfrm flipV="1">
            <a:off x="4015221" y="2251074"/>
            <a:ext cx="464126" cy="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D2E77EA-4947-3866-791F-4122E7D4E357}"/>
              </a:ext>
            </a:extLst>
          </p:cNvPr>
          <p:cNvCxnSpPr/>
          <p:nvPr/>
        </p:nvCxnSpPr>
        <p:spPr>
          <a:xfrm>
            <a:off x="2611004" y="2657187"/>
            <a:ext cx="2310" cy="221673"/>
          </a:xfrm>
          <a:prstGeom prst="straightConnector1">
            <a:avLst/>
          </a:prstGeom>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C81054-EBB8-8D84-C3FF-377FE1E0F593}"/>
              </a:ext>
            </a:extLst>
          </p:cNvPr>
          <p:cNvCxnSpPr>
            <a:cxnSpLocks/>
          </p:cNvCxnSpPr>
          <p:nvPr/>
        </p:nvCxnSpPr>
        <p:spPr>
          <a:xfrm flipH="1">
            <a:off x="1383723" y="2878036"/>
            <a:ext cx="2743959" cy="11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889A734-8EC0-3B26-B916-ED32696BF6BF}"/>
              </a:ext>
            </a:extLst>
          </p:cNvPr>
          <p:cNvCxnSpPr/>
          <p:nvPr/>
        </p:nvCxnSpPr>
        <p:spPr>
          <a:xfrm>
            <a:off x="4127790" y="2869334"/>
            <a:ext cx="2309" cy="163947"/>
          </a:xfrm>
          <a:prstGeom prst="straightConnector1">
            <a:avLst/>
          </a:prstGeom>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4474CEF-A9AD-B14F-1212-94ADFFA0E3E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Text" pitchFamily="50" charset="0"/>
                <a:ea typeface="INTL Text" pitchFamily="50" charset="0"/>
                <a:cs typeface="INTL Text"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600" b="0" i="0" u="none" strike="noStrike" kern="1200" cap="all" spc="0" normalizeH="0" baseline="0" noProof="0">
              <a:ln>
                <a:noFill/>
              </a:ln>
              <a:solidFill>
                <a:prstClr val="black"/>
              </a:solidFill>
              <a:effectLst/>
              <a:uLnTx/>
              <a:uFillTx/>
              <a:latin typeface="INTL Text" pitchFamily="50" charset="0"/>
              <a:ea typeface="INTL Text" pitchFamily="50" charset="0"/>
              <a:cs typeface="INTL Text" pitchFamily="50" charset="0"/>
            </a:endParaRPr>
          </a:p>
        </p:txBody>
      </p:sp>
      <p:sp>
        <p:nvSpPr>
          <p:cNvPr id="2" name="TextBox 1">
            <a:extLst>
              <a:ext uri="{FF2B5EF4-FFF2-40B4-BE49-F238E27FC236}">
                <a16:creationId xmlns:a16="http://schemas.microsoft.com/office/drawing/2014/main" id="{B487F4D3-70C2-817D-B794-730DEE0F71B9}"/>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CA</a:t>
            </a:r>
          </a:p>
        </p:txBody>
      </p:sp>
      <p:sp>
        <p:nvSpPr>
          <p:cNvPr id="37" name="TextBox 36">
            <a:extLst>
              <a:ext uri="{FF2B5EF4-FFF2-40B4-BE49-F238E27FC236}">
                <a16:creationId xmlns:a16="http://schemas.microsoft.com/office/drawing/2014/main" id="{5CB1C352-6482-CABB-CD14-1A6D2A4CEE0A}"/>
              </a:ext>
            </a:extLst>
          </p:cNvPr>
          <p:cNvSpPr txBox="1"/>
          <p:nvPr/>
        </p:nvSpPr>
        <p:spPr>
          <a:xfrm>
            <a:off x="10825786" y="2842029"/>
            <a:ext cx="1110832" cy="237757"/>
          </a:xfrm>
          <a:prstGeom prst="rect">
            <a:avLst/>
          </a:prstGeom>
          <a:noFill/>
        </p:spPr>
        <p:txBody>
          <a:bodyPr wrap="square" lIns="91440" tIns="45720" rIns="91440" bIns="45720" anchor="t">
            <a:spAutoFit/>
          </a:bodyPr>
          <a:lstStyle/>
          <a:p>
            <a:pPr marL="0" marR="0" lvl="0" indent="0" algn="l" defTabSz="685783" rtl="0" eaLnBrk="1" fontAlgn="auto" latinLnBrk="0" hangingPunct="1">
              <a:lnSpc>
                <a:spcPct val="90000"/>
              </a:lnSpc>
              <a:spcBef>
                <a:spcPts val="1350"/>
              </a:spcBef>
              <a:spcAft>
                <a:spcPts val="0"/>
              </a:spcAft>
              <a:buClr>
                <a:srgbClr val="757575"/>
              </a:buClr>
              <a:buSzTx/>
              <a:buFont typeface="Symbol" panose="05050102010706020507" pitchFamily="18" charset="2"/>
              <a:buNone/>
              <a:tabLst/>
              <a:defRPr/>
            </a:pPr>
            <a:r>
              <a:rPr kumimoji="0" lang="en-US" sz="1050" i="0" u="none" strike="noStrike" kern="1200" cap="none" spc="0" normalizeH="0" baseline="0" noProof="0">
                <a:ln>
                  <a:noFill/>
                </a:ln>
                <a:solidFill>
                  <a:schemeClr val="bg2">
                    <a:lumMod val="75000"/>
                  </a:schemeClr>
                </a:solidFill>
                <a:effectLst/>
                <a:uLnTx/>
                <a:uFillTx/>
                <a:latin typeface="INTL Text" pitchFamily="50" charset="0"/>
                <a:ea typeface="INTL Text" pitchFamily="50" charset="0"/>
                <a:cs typeface="INTL Text" pitchFamily="50" charset="0"/>
              </a:rPr>
              <a:t>Gate Keeper</a:t>
            </a:r>
          </a:p>
        </p:txBody>
      </p:sp>
      <p:sp>
        <p:nvSpPr>
          <p:cNvPr id="38" name="Rounded Rectangle 4">
            <a:extLst>
              <a:ext uri="{FF2B5EF4-FFF2-40B4-BE49-F238E27FC236}">
                <a16:creationId xmlns:a16="http://schemas.microsoft.com/office/drawing/2014/main" id="{3CA987E9-F911-20FE-7C47-E7434D678572}"/>
              </a:ext>
            </a:extLst>
          </p:cNvPr>
          <p:cNvSpPr/>
          <p:nvPr/>
        </p:nvSpPr>
        <p:spPr>
          <a:xfrm>
            <a:off x="4287910" y="4249325"/>
            <a:ext cx="1814741" cy="794210"/>
          </a:xfrm>
          <a:prstGeom prst="roundRect">
            <a:avLst>
              <a:gd name="adj" fmla="val 50000"/>
            </a:avLst>
          </a:prstGeom>
          <a:solidFill>
            <a:schemeClr val="bg1">
              <a:lumMod val="65000"/>
            </a:schemeClr>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1" kern="0">
                <a:solidFill>
                  <a:srgbClr val="FFFFFF"/>
                </a:solidFill>
                <a:latin typeface="INTL Text" pitchFamily="50" charset="0"/>
                <a:ea typeface="INTL Text" pitchFamily="50" charset="0"/>
                <a:cs typeface="INTL Text" pitchFamily="50" charset="0"/>
              </a:rPr>
              <a:t>Michael Thomas</a:t>
            </a:r>
            <a:endParaRPr kumimoji="0" lang="en-US" sz="1200" b="1"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pitchFamily="50" charset="0"/>
                <a:ea typeface="INTL Text" pitchFamily="50" charset="0"/>
                <a:cs typeface="INTL Text" pitchFamily="50" charset="0"/>
              </a:rPr>
              <a:t>SCIS Member</a:t>
            </a:r>
            <a:endParaRPr kumimoji="0" lang="en-US" sz="1200" b="1" i="0" u="none" strike="noStrike" kern="1200" cap="none" spc="0" normalizeH="0" baseline="0" noProof="0">
              <a:ln>
                <a:noFill/>
              </a:ln>
              <a:solidFill>
                <a:srgbClr val="FFFFFF"/>
              </a:solidFill>
              <a:effectLst/>
              <a:uLnTx/>
              <a:uFillTx/>
              <a:latin typeface="INTL Text" pitchFamily="50" charset="0"/>
              <a:ea typeface="INTL Text" pitchFamily="50" charset="0"/>
              <a:cs typeface="INTL Text" pitchFamily="50" charset="0"/>
            </a:endParaRPr>
          </a:p>
        </p:txBody>
      </p:sp>
      <p:cxnSp>
        <p:nvCxnSpPr>
          <p:cNvPr id="46" name="Straight Connector 45">
            <a:extLst>
              <a:ext uri="{FF2B5EF4-FFF2-40B4-BE49-F238E27FC236}">
                <a16:creationId xmlns:a16="http://schemas.microsoft.com/office/drawing/2014/main" id="{5E0A2E1F-6B15-C506-4C52-7367C3D62891}"/>
              </a:ext>
            </a:extLst>
          </p:cNvPr>
          <p:cNvCxnSpPr>
            <a:cxnSpLocks/>
          </p:cNvCxnSpPr>
          <p:nvPr/>
        </p:nvCxnSpPr>
        <p:spPr>
          <a:xfrm>
            <a:off x="4956831" y="2877332"/>
            <a:ext cx="890301" cy="1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CAADC0F-B82C-D483-C7C5-36C739076FE4}"/>
              </a:ext>
            </a:extLst>
          </p:cNvPr>
          <p:cNvCxnSpPr>
            <a:cxnSpLocks/>
          </p:cNvCxnSpPr>
          <p:nvPr/>
        </p:nvCxnSpPr>
        <p:spPr>
          <a:xfrm>
            <a:off x="4967714" y="2876394"/>
            <a:ext cx="0" cy="1372931"/>
          </a:xfrm>
          <a:prstGeom prst="line">
            <a:avLst/>
          </a:prstGeom>
        </p:spPr>
        <p:style>
          <a:lnRef idx="1">
            <a:schemeClr val="accent1"/>
          </a:lnRef>
          <a:fillRef idx="0">
            <a:schemeClr val="accent1"/>
          </a:fillRef>
          <a:effectRef idx="0">
            <a:schemeClr val="accent1"/>
          </a:effectRef>
          <a:fontRef idx="minor">
            <a:schemeClr val="tx1"/>
          </a:fontRef>
        </p:style>
      </p:cxnSp>
      <p:sp>
        <p:nvSpPr>
          <p:cNvPr id="1029" name="Rectangle: Rounded Corners 1028">
            <a:extLst>
              <a:ext uri="{FF2B5EF4-FFF2-40B4-BE49-F238E27FC236}">
                <a16:creationId xmlns:a16="http://schemas.microsoft.com/office/drawing/2014/main" id="{68D1E3E0-7E1F-91A2-B972-E58709D725E2}"/>
              </a:ext>
            </a:extLst>
          </p:cNvPr>
          <p:cNvSpPr/>
          <p:nvPr/>
        </p:nvSpPr>
        <p:spPr>
          <a:xfrm>
            <a:off x="5758354" y="4281998"/>
            <a:ext cx="621579" cy="729370"/>
          </a:xfrm>
          <a:prstGeom prst="roundRect">
            <a:avLst/>
          </a:prstGeom>
          <a:solidFill>
            <a:schemeClr val="tx2">
              <a:lumMod val="10000"/>
              <a:lumOff val="90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Tree>
    <p:extLst>
      <p:ext uri="{BB962C8B-B14F-4D97-AF65-F5344CB8AC3E}">
        <p14:creationId xmlns:p14="http://schemas.microsoft.com/office/powerpoint/2010/main" val="271135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hink-cell data - do not delete" hidden="1">
            <a:extLst>
              <a:ext uri="{FF2B5EF4-FFF2-40B4-BE49-F238E27FC236}">
                <a16:creationId xmlns:a16="http://schemas.microsoft.com/office/drawing/2014/main" id="{2C50BCB7-68F7-459B-9A51-EBAE9630D9F0}"/>
              </a:ext>
            </a:extLst>
          </p:cNvPr>
          <p:cNvGraphicFramePr>
            <a:graphicFrameLocks noChangeAspect="1"/>
          </p:cNvGraphicFramePr>
          <p:nvPr>
            <p:custDataLst>
              <p:tags r:id="rId1"/>
            </p:custDataLst>
            <p:extLst>
              <p:ext uri="{D42A27DB-BD31-4B8C-83A1-F6EECF244321}">
                <p14:modId xmlns:p14="http://schemas.microsoft.com/office/powerpoint/2010/main" val="87768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6" name="think-cell data - do not delete" hidden="1">
                        <a:extLst>
                          <a:ext uri="{FF2B5EF4-FFF2-40B4-BE49-F238E27FC236}">
                            <a16:creationId xmlns:a16="http://schemas.microsoft.com/office/drawing/2014/main" id="{2C50BCB7-68F7-459B-9A51-EBAE9630D9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8" name="Connector: Elbow 47">
            <a:extLst>
              <a:ext uri="{FF2B5EF4-FFF2-40B4-BE49-F238E27FC236}">
                <a16:creationId xmlns:a16="http://schemas.microsoft.com/office/drawing/2014/main" id="{5175A9B9-D717-DF21-FD8A-A3515F80252E}"/>
              </a:ext>
            </a:extLst>
          </p:cNvPr>
          <p:cNvCxnSpPr>
            <a:cxnSpLocks/>
          </p:cNvCxnSpPr>
          <p:nvPr/>
        </p:nvCxnSpPr>
        <p:spPr>
          <a:xfrm rot="16200000" flipH="1">
            <a:off x="10087941" y="4043636"/>
            <a:ext cx="756562" cy="221096"/>
          </a:xfrm>
          <a:prstGeom prst="bentConnector3">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ounded Rectangle 69">
            <a:extLst>
              <a:ext uri="{FF2B5EF4-FFF2-40B4-BE49-F238E27FC236}">
                <a16:creationId xmlns:a16="http://schemas.microsoft.com/office/drawing/2014/main" id="{07E3720B-B9AF-43AC-B9F1-BC10A524A1C2}"/>
              </a:ext>
            </a:extLst>
          </p:cNvPr>
          <p:cNvSpPr/>
          <p:nvPr/>
        </p:nvSpPr>
        <p:spPr>
          <a:xfrm>
            <a:off x="7053239" y="4546994"/>
            <a:ext cx="2164919" cy="564183"/>
          </a:xfrm>
          <a:prstGeom prst="roundRect">
            <a:avLst>
              <a:gd name="adj" fmla="val 50000"/>
            </a:avLst>
          </a:prstGeom>
          <a:solidFill>
            <a:schemeClr val="tx1">
              <a:lumMod val="50000"/>
              <a:lumOff val="50000"/>
            </a:schemeClr>
          </a:solidFill>
          <a:ln w="25400" cap="flat" cmpd="sng" algn="ctr">
            <a:noFill/>
            <a:prstDash val="solid"/>
          </a:ln>
          <a:effectLst/>
        </p:spPr>
        <p:txBody>
          <a:bodyPr rtlCol="0" anchor="ctr"/>
          <a:lstStyle/>
          <a:p>
            <a:pPr marL="0" marR="0" lvl="0" indent="0" defTabSz="355600" rtl="0" eaLnBrk="1" fontAlgn="auto" latinLnBrk="0" hangingPunct="1">
              <a:lnSpc>
                <a:spcPct val="90000"/>
              </a:lnSpc>
              <a:spcBef>
                <a:spcPct val="0"/>
              </a:spcBef>
              <a:spcAft>
                <a:spcPct val="35000"/>
              </a:spcAft>
              <a:buClrTx/>
              <a:buSzTx/>
              <a:buFont typeface="Calibri" panose="020F0502020204030204" pitchFamily="34" charset="0"/>
              <a:buNone/>
              <a:tabLst/>
              <a:defRPr/>
            </a:pPr>
            <a:r>
              <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Antonio Ponce</a:t>
            </a:r>
            <a:br>
              <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br>
            <a:r>
              <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Command Ctr </a:t>
            </a:r>
            <a:r>
              <a:rPr kumimoji="0" lang="en-US" sz="1100" b="0" i="0" u="none" strike="noStrike" kern="1200" cap="none" spc="0" normalizeH="0" baseline="0" noProof="0" err="1">
                <a:ln>
                  <a:noFill/>
                </a:ln>
                <a:solidFill>
                  <a:srgbClr val="FFFFFF"/>
                </a:solidFill>
                <a:effectLst/>
                <a:uLnTx/>
                <a:uFillTx/>
                <a:latin typeface="INTL Text Office" pitchFamily="2" charset="0"/>
                <a:ea typeface="INTL Text Office" pitchFamily="2" charset="0"/>
                <a:cs typeface="INTL Text Office" pitchFamily="2" charset="0"/>
              </a:rPr>
              <a:t>Mgr</a:t>
            </a:r>
            <a:endPar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a:p>
            <a:pPr marL="0" marR="0" lvl="0" indent="0" defTabSz="355600" rtl="0" eaLnBrk="1" fontAlgn="auto" latinLnBrk="0" hangingPunct="1">
              <a:lnSpc>
                <a:spcPct val="90000"/>
              </a:lnSpc>
              <a:spcBef>
                <a:spcPct val="0"/>
              </a:spcBef>
              <a:spcAft>
                <a:spcPct val="35000"/>
              </a:spcAft>
              <a:buClrTx/>
              <a:buSzTx/>
              <a:buFont typeface="Calibri" panose="020F0502020204030204" pitchFamily="34" charset="0"/>
              <a:buNone/>
              <a:tabLst/>
              <a:defRPr/>
            </a:pPr>
            <a:r>
              <a:rPr lang="en-US" sz="1000" b="1">
                <a:solidFill>
                  <a:srgbClr val="FFFFFF"/>
                </a:solidFill>
                <a:latin typeface="INTL Text Office" pitchFamily="2" charset="0"/>
                <a:ea typeface="INTL Text Office" pitchFamily="2" charset="0"/>
                <a:cs typeface="INTL Text Office" pitchFamily="2" charset="0"/>
              </a:rPr>
              <a:t>Chassis/Harnesses</a:t>
            </a:r>
            <a:endPar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p:txBody>
      </p:sp>
      <p:sp>
        <p:nvSpPr>
          <p:cNvPr id="37" name="Rounded Rectangle 70">
            <a:extLst>
              <a:ext uri="{FF2B5EF4-FFF2-40B4-BE49-F238E27FC236}">
                <a16:creationId xmlns:a16="http://schemas.microsoft.com/office/drawing/2014/main" id="{57811B73-C506-4147-B8E1-1538FDD2BD16}"/>
              </a:ext>
            </a:extLst>
          </p:cNvPr>
          <p:cNvSpPr/>
          <p:nvPr/>
        </p:nvSpPr>
        <p:spPr>
          <a:xfrm>
            <a:off x="9494312" y="4504185"/>
            <a:ext cx="2164918" cy="621551"/>
          </a:xfrm>
          <a:prstGeom prst="roundRect">
            <a:avLst>
              <a:gd name="adj" fmla="val 50000"/>
            </a:avLst>
          </a:prstGeom>
          <a:solidFill>
            <a:schemeClr val="tx1">
              <a:lumMod val="50000"/>
              <a:lumOff val="50000"/>
            </a:schemeClr>
          </a:solidFill>
          <a:ln w="25400" cap="flat" cmpd="sng" algn="ctr">
            <a:no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Osiris Torres</a:t>
            </a:r>
            <a:br>
              <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br>
            <a:r>
              <a:rPr lang="en-US" sz="1100">
                <a:solidFill>
                  <a:srgbClr val="FFFFFF"/>
                </a:solidFill>
                <a:latin typeface="INTL Text Office" pitchFamily="2" charset="0"/>
                <a:ea typeface="INTL Text Office" pitchFamily="2" charset="0"/>
                <a:cs typeface="INTL Text Office" pitchFamily="2" charset="0"/>
              </a:rPr>
              <a:t>Command Ctr Mgr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Chassis</a:t>
            </a:r>
          </a:p>
        </p:txBody>
      </p:sp>
      <p:sp>
        <p:nvSpPr>
          <p:cNvPr id="58" name="Rounded Rectangle 5">
            <a:extLst>
              <a:ext uri="{FF2B5EF4-FFF2-40B4-BE49-F238E27FC236}">
                <a16:creationId xmlns:a16="http://schemas.microsoft.com/office/drawing/2014/main" id="{578DDDB8-68B8-4D7D-97B6-A16F55F35F30}"/>
              </a:ext>
            </a:extLst>
          </p:cNvPr>
          <p:cNvSpPr/>
          <p:nvPr/>
        </p:nvSpPr>
        <p:spPr>
          <a:xfrm>
            <a:off x="9212911" y="3153487"/>
            <a:ext cx="2301401" cy="630112"/>
          </a:xfrm>
          <a:prstGeom prst="roundRect">
            <a:avLst>
              <a:gd name="adj" fmla="val 50000"/>
            </a:avLst>
          </a:prstGeom>
          <a:solidFill>
            <a:schemeClr val="tx1">
              <a:lumMod val="50000"/>
              <a:lumOff val="50000"/>
            </a:schemeClr>
          </a:solidFill>
          <a:ln w="25400" cap="flat" cmpd="sng" algn="ctr">
            <a:noFill/>
            <a:prstDash val="solid"/>
          </a:ln>
          <a:effectLst/>
        </p:spPr>
        <p:txBody>
          <a:bodyPr lIns="91440" tIns="45720" rIns="91440" bIns="45720" rtlCol="0" anchor="ctr"/>
          <a:lstStyle/>
          <a:p>
            <a:pPr marL="0" marR="0" lvl="0" indent="0" defTabSz="355600" rtl="0" eaLnBrk="1" fontAlgn="auto" latinLnBrk="0" hangingPunct="1">
              <a:lnSpc>
                <a:spcPct val="90000"/>
              </a:lnSpc>
              <a:spcBef>
                <a:spcPct val="0"/>
              </a:spcBef>
              <a:buClrTx/>
              <a:buSzTx/>
              <a:buFontTx/>
              <a:buNone/>
              <a:tabLst/>
              <a:defRPr/>
            </a:pPr>
            <a:r>
              <a:rPr kumimoji="0" lang="en-US" sz="1100" b="1" i="0" u="none" strike="noStrike" kern="1200" cap="none" spc="0" normalizeH="0" baseline="0" noProof="0">
                <a:ln>
                  <a:noFill/>
                </a:ln>
                <a:solidFill>
                  <a:srgbClr val="FFFFFF"/>
                </a:solidFill>
                <a:effectLst/>
                <a:uLnTx/>
                <a:uFillTx/>
                <a:latin typeface="INTL Text Office"/>
                <a:ea typeface="INTL Text Office" pitchFamily="2" charset="0"/>
                <a:cs typeface="INTL Text Office" pitchFamily="2" charset="0"/>
              </a:rPr>
              <a:t>Victor Ramirez </a:t>
            </a:r>
          </a:p>
          <a:p>
            <a:pPr marL="0" marR="0" lvl="0" indent="0" defTabSz="355600" rtl="0" eaLnBrk="1" fontAlgn="auto" latinLnBrk="0" hangingPunct="1">
              <a:lnSpc>
                <a:spcPct val="90000"/>
              </a:lnSpc>
              <a:spcBef>
                <a:spcPct val="0"/>
              </a:spcBef>
              <a:buClrTx/>
              <a:buSzTx/>
              <a:buFontTx/>
              <a:buNone/>
              <a:tabLst/>
              <a:defRPr/>
            </a:pPr>
            <a:r>
              <a:rPr kumimoji="0" lang="en-US" sz="1100" b="0" i="0" u="none" strike="noStrike" kern="1200" cap="none" spc="0" normalizeH="0" baseline="0" noProof="0">
                <a:ln>
                  <a:noFill/>
                </a:ln>
                <a:solidFill>
                  <a:srgbClr val="FFFFFF"/>
                </a:solidFill>
                <a:effectLst/>
                <a:uLnTx/>
                <a:uFillTx/>
                <a:latin typeface="INTL Text Office"/>
                <a:ea typeface="INTL Text Office" pitchFamily="2" charset="0"/>
                <a:cs typeface="INTL Text Office" pitchFamily="2" charset="0"/>
              </a:rPr>
              <a:t>Sr. Command Ctr Mgr</a:t>
            </a:r>
            <a:endParaRPr lang="en-US" sz="1100" b="0" i="0" u="none" strike="noStrike" kern="1200" cap="none" spc="0" normalizeH="0" baseline="0" noProof="0">
              <a:ln>
                <a:noFill/>
              </a:ln>
              <a:solidFill>
                <a:srgbClr val="FFFFFF"/>
              </a:solidFill>
              <a:effectLst/>
              <a:uLnTx/>
              <a:uFillTx/>
              <a:latin typeface="INTL Text Office"/>
              <a:ea typeface="INTL Text Office" pitchFamily="2" charset="0"/>
              <a:cs typeface="INTL Text Office" pitchFamily="2" charset="0"/>
            </a:endParaRPr>
          </a:p>
          <a:p>
            <a:pPr defTabSz="355600">
              <a:lnSpc>
                <a:spcPct val="90000"/>
              </a:lnSpc>
              <a:spcBef>
                <a:spcPct val="0"/>
              </a:spcBef>
              <a:defRPr/>
            </a:pPr>
            <a:r>
              <a:rPr lang="en-US" sz="1000" b="1">
                <a:solidFill>
                  <a:srgbClr val="FFFFFF"/>
                </a:solidFill>
                <a:latin typeface="INTL Text Office"/>
                <a:ea typeface="INTL Text Office" pitchFamily="2" charset="0"/>
                <a:cs typeface="INTL Text Office" pitchFamily="2" charset="0"/>
              </a:rPr>
              <a:t>All Towers &amp; On-Site </a:t>
            </a:r>
            <a:r>
              <a:rPr lang="en-US" sz="1000" b="1" err="1">
                <a:solidFill>
                  <a:srgbClr val="FFFFFF"/>
                </a:solidFill>
                <a:latin typeface="INTL Text Office"/>
                <a:ea typeface="INTL Text Office" pitchFamily="2" charset="0"/>
                <a:cs typeface="INTL Text Office" pitchFamily="2" charset="0"/>
              </a:rPr>
              <a:t>supt</a:t>
            </a:r>
            <a:endParaRPr lang="en-US" sz="1000" b="1">
              <a:solidFill>
                <a:srgbClr val="FFFFFF"/>
              </a:solidFill>
              <a:latin typeface="INTL Text Office"/>
              <a:ea typeface="INTL Text Office" pitchFamily="2" charset="0"/>
              <a:cs typeface="INTL Text Office" pitchFamily="2" charset="0"/>
            </a:endParaRPr>
          </a:p>
        </p:txBody>
      </p:sp>
      <p:sp>
        <p:nvSpPr>
          <p:cNvPr id="79" name="Rectangle 78">
            <a:extLst>
              <a:ext uri="{FF2B5EF4-FFF2-40B4-BE49-F238E27FC236}">
                <a16:creationId xmlns:a16="http://schemas.microsoft.com/office/drawing/2014/main" id="{5022C9D9-D27F-47EA-92AB-D72BB7804AED}"/>
              </a:ext>
            </a:extLst>
          </p:cNvPr>
          <p:cNvSpPr/>
          <p:nvPr/>
        </p:nvSpPr>
        <p:spPr>
          <a:xfrm>
            <a:off x="68918" y="5480672"/>
            <a:ext cx="11700510" cy="708297"/>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90000"/>
              </a:lnSpc>
              <a:spcBef>
                <a:spcPts val="1350"/>
              </a:spcBef>
              <a:spcAft>
                <a:spcPts val="0"/>
              </a:spcAft>
              <a:buClr>
                <a:srgbClr val="757575"/>
              </a:buClr>
              <a:buSzTx/>
              <a:buFont typeface="Symbol" panose="05050102010706020507" pitchFamily="18" charset="2"/>
              <a:buNone/>
              <a:tabLst/>
              <a:defRPr/>
            </a:pPr>
            <a:r>
              <a:rPr kumimoji="0" lang="en-US" sz="14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                  Our goal is to assure a </a:t>
            </a:r>
            <a:r>
              <a:rPr kumimoji="0" lang="en-US" sz="14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sustainable source of supply for continuous service &amp; production</a:t>
            </a:r>
            <a:r>
              <a:rPr kumimoji="0" lang="en-US" sz="14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 of International trucks, buses, and engines.</a:t>
            </a:r>
          </a:p>
        </p:txBody>
      </p:sp>
      <p:sp>
        <p:nvSpPr>
          <p:cNvPr id="76" name="Rounded Rectangle 5">
            <a:extLst>
              <a:ext uri="{FF2B5EF4-FFF2-40B4-BE49-F238E27FC236}">
                <a16:creationId xmlns:a16="http://schemas.microsoft.com/office/drawing/2014/main" id="{D0A8ECB1-3E81-4A70-BF50-0B4544463250}"/>
              </a:ext>
            </a:extLst>
          </p:cNvPr>
          <p:cNvSpPr/>
          <p:nvPr/>
        </p:nvSpPr>
        <p:spPr>
          <a:xfrm>
            <a:off x="2852176" y="3153486"/>
            <a:ext cx="1954135" cy="630112"/>
          </a:xfrm>
          <a:prstGeom prst="roundRect">
            <a:avLst>
              <a:gd name="adj" fmla="val 50000"/>
            </a:avLst>
          </a:prstGeom>
          <a:solidFill>
            <a:schemeClr val="tx1">
              <a:lumMod val="50000"/>
              <a:lumOff val="50000"/>
            </a:schemeClr>
          </a:solidFill>
          <a:ln w="25400" cap="flat" cmpd="sng" algn="ctr">
            <a:noFill/>
            <a:prstDash val="solid"/>
          </a:ln>
          <a:effectLst/>
        </p:spPr>
        <p:txBody>
          <a:bodyPr lIns="91440" tIns="45720" rIns="91440" bIns="4572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INTL Text Office" pitchFamily="2" charset="0"/>
                <a:ea typeface="INTL Text Office" pitchFamily="2" charset="0"/>
                <a:cs typeface="INTL Text Office" pitchFamily="2" charset="0"/>
              </a:rPr>
              <a:t>Jesse</a:t>
            </a:r>
            <a:r>
              <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 Rivers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Command Ctr Mgr</a:t>
            </a:r>
          </a:p>
          <a:p>
            <a:pPr marL="0" marR="0" lvl="0" indent="0" defTabSz="457200" rtl="0" eaLnBrk="1" fontAlgn="auto" latinLnBrk="0" hangingPunct="1">
              <a:lnSpc>
                <a:spcPct val="100000"/>
              </a:lnSpc>
              <a:spcBef>
                <a:spcPts val="0"/>
              </a:spcBef>
              <a:spcAft>
                <a:spcPts val="0"/>
              </a:spcAft>
              <a:buClrTx/>
              <a:buSzTx/>
              <a:buFontTx/>
              <a:buNone/>
              <a:tabLst/>
              <a:defRPr/>
            </a:pPr>
            <a:r>
              <a:rPr lang="en-US" sz="1000" b="1">
                <a:solidFill>
                  <a:srgbClr val="FFFFFF"/>
                </a:solidFill>
                <a:latin typeface="INTL Text Office" pitchFamily="2" charset="0"/>
                <a:ea typeface="INTL Text Office" pitchFamily="2" charset="0"/>
                <a:cs typeface="INTL Text Office" pitchFamily="2" charset="0"/>
              </a:rPr>
              <a:t>Powertrain</a:t>
            </a:r>
            <a:endParaRPr kumimoji="0" lang="en-US" sz="1000" b="1" i="0" u="none" strike="noStrike" kern="1200" cap="none" spc="0" normalizeH="0" baseline="0" noProof="0">
              <a:ln>
                <a:noFill/>
              </a:ln>
              <a:solidFill>
                <a:prstClr val="white"/>
              </a:solidFill>
              <a:effectLst/>
              <a:uLnTx/>
              <a:uFillTx/>
              <a:latin typeface="INTL Text Office" pitchFamily="2" charset="0"/>
              <a:ea typeface="INTL Text Office" pitchFamily="2" charset="0"/>
              <a:cs typeface="INTL Text Office" pitchFamily="2" charset="0"/>
            </a:endParaRPr>
          </a:p>
        </p:txBody>
      </p:sp>
      <p:sp>
        <p:nvSpPr>
          <p:cNvPr id="49" name="Rounded Rectangle 4">
            <a:extLst>
              <a:ext uri="{FF2B5EF4-FFF2-40B4-BE49-F238E27FC236}">
                <a16:creationId xmlns:a16="http://schemas.microsoft.com/office/drawing/2014/main" id="{5D83A0A3-0E57-429A-9E09-59C33A83B80C}"/>
              </a:ext>
            </a:extLst>
          </p:cNvPr>
          <p:cNvSpPr/>
          <p:nvPr/>
        </p:nvSpPr>
        <p:spPr>
          <a:xfrm>
            <a:off x="298077" y="1633222"/>
            <a:ext cx="3077657" cy="785137"/>
          </a:xfrm>
          <a:prstGeom prst="roundRect">
            <a:avLst>
              <a:gd name="adj" fmla="val 50000"/>
            </a:avLst>
          </a:prstGeom>
          <a:solidFill>
            <a:schemeClr val="tx1"/>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Cheryl Berklich</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Sr. </a:t>
            </a:r>
            <a:r>
              <a:rPr kumimoji="0" lang="en-US" sz="1200" b="0" i="0" u="none" strike="noStrike" kern="0" cap="none" spc="0" normalizeH="0" baseline="0" noProof="0" err="1">
                <a:ln>
                  <a:noFill/>
                </a:ln>
                <a:solidFill>
                  <a:srgbClr val="FFFFFF"/>
                </a:solidFill>
                <a:effectLst/>
                <a:uLnTx/>
                <a:uFillTx/>
                <a:latin typeface="INTL Text Office" pitchFamily="2" charset="0"/>
                <a:ea typeface="INTL Text Office" pitchFamily="2" charset="0"/>
                <a:cs typeface="INTL Text Office" pitchFamily="2" charset="0"/>
              </a:rPr>
              <a:t>Mgr</a:t>
            </a:r>
            <a:r>
              <a:rPr kumimoji="0" lang="en-US" sz="1200" b="0" i="0" u="none" strike="noStrike" kern="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 Supply Continuity</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Command Center</a:t>
            </a:r>
            <a:endParaRPr kumimoji="0" lang="en-US" sz="12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p:txBody>
      </p:sp>
      <p:sp>
        <p:nvSpPr>
          <p:cNvPr id="11" name="Rectangle: Rounded Corners 10">
            <a:extLst>
              <a:ext uri="{FF2B5EF4-FFF2-40B4-BE49-F238E27FC236}">
                <a16:creationId xmlns:a16="http://schemas.microsoft.com/office/drawing/2014/main" id="{46B9089E-499B-8BDF-773A-6DA512471ABC}"/>
              </a:ext>
            </a:extLst>
          </p:cNvPr>
          <p:cNvSpPr/>
          <p:nvPr/>
        </p:nvSpPr>
        <p:spPr>
          <a:xfrm>
            <a:off x="4453267" y="680071"/>
            <a:ext cx="7277956" cy="1657494"/>
          </a:xfrm>
          <a:prstGeom prst="roundRect">
            <a:avLst>
              <a:gd name="adj" fmla="val 725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Arial" panose="020B0604020202020204" pitchFamily="34" charset="0"/>
              <a:buChar char="•"/>
              <a:tabLst>
                <a:tab pos="457200" algn="l"/>
              </a:tabLst>
            </a:pPr>
            <a:endParaRPr lang="en-US" sz="1100" kern="10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2" name="Text Placeholder 6">
            <a:extLst>
              <a:ext uri="{FF2B5EF4-FFF2-40B4-BE49-F238E27FC236}">
                <a16:creationId xmlns:a16="http://schemas.microsoft.com/office/drawing/2014/main" id="{EE4034F1-A7FA-7F9B-CA8C-289882984655}"/>
              </a:ext>
            </a:extLst>
          </p:cNvPr>
          <p:cNvSpPr txBox="1">
            <a:spLocks/>
          </p:cNvSpPr>
          <p:nvPr/>
        </p:nvSpPr>
        <p:spPr>
          <a:xfrm>
            <a:off x="4791448" y="785646"/>
            <a:ext cx="2847748" cy="310101"/>
          </a:xfrm>
          <a:prstGeom prst="rect">
            <a:avLst/>
          </a:prstGeom>
        </p:spPr>
        <p:txBody>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900" kern="1200" cap="all" spc="300" baseline="0">
                <a:solidFill>
                  <a:schemeClr val="tx1"/>
                </a:solidFill>
                <a:latin typeface="+mn-lt"/>
                <a:ea typeface="+mn-ea"/>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1" i="0" u="none" strike="noStrike" kern="1200" cap="all" spc="300" normalizeH="0" baseline="0" noProof="0">
                <a:ln>
                  <a:noFill/>
                </a:ln>
                <a:solidFill>
                  <a:schemeClr val="accent1"/>
                </a:solidFill>
                <a:effectLst/>
                <a:uLnTx/>
                <a:uFillTx/>
                <a:latin typeface="INTL Text Office" pitchFamily="2" charset="0"/>
                <a:ea typeface="INTL Text Office" pitchFamily="2" charset="0"/>
                <a:cs typeface="INTL Text Office" pitchFamily="2" charset="0"/>
              </a:rPr>
              <a:t>MAIN RESPONSIBILITIES</a:t>
            </a:r>
          </a:p>
        </p:txBody>
      </p:sp>
      <p:sp>
        <p:nvSpPr>
          <p:cNvPr id="13" name="Isosceles Triangle 12">
            <a:extLst>
              <a:ext uri="{FF2B5EF4-FFF2-40B4-BE49-F238E27FC236}">
                <a16:creationId xmlns:a16="http://schemas.microsoft.com/office/drawing/2014/main" id="{9AECC324-BD17-266B-6131-388C88638A88}"/>
              </a:ext>
            </a:extLst>
          </p:cNvPr>
          <p:cNvSpPr/>
          <p:nvPr/>
        </p:nvSpPr>
        <p:spPr>
          <a:xfrm rot="5400000">
            <a:off x="4605556" y="854168"/>
            <a:ext cx="154219" cy="13139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6" name="TextBox 55">
            <a:extLst>
              <a:ext uri="{FF2B5EF4-FFF2-40B4-BE49-F238E27FC236}">
                <a16:creationId xmlns:a16="http://schemas.microsoft.com/office/drawing/2014/main" id="{7BD6B3C7-5914-0809-42C4-76F03457E9AF}"/>
              </a:ext>
            </a:extLst>
          </p:cNvPr>
          <p:cNvSpPr txBox="1"/>
          <p:nvPr/>
        </p:nvSpPr>
        <p:spPr>
          <a:xfrm>
            <a:off x="4435547" y="1106064"/>
            <a:ext cx="7277955" cy="116916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a:solidFill>
                  <a:schemeClr val="bg1"/>
                </a:solidFill>
                <a:latin typeface="INTL Text Office" pitchFamily="2" charset="0"/>
                <a:ea typeface="INTL Text Office" pitchFamily="2" charset="0"/>
                <a:cs typeface="INTL Text Office" pitchFamily="2" charset="0"/>
              </a:rPr>
              <a:t>Root Cause validation for escalated cases </a:t>
            </a:r>
            <a:endParaRPr kumimoji="0" lang="en-US" sz="1200" b="0" i="0" u="none" strike="noStrike" kern="1200" cap="none" spc="0" normalizeH="0" baseline="0" noProof="0">
              <a:ln>
                <a:noFill/>
              </a:ln>
              <a:solidFill>
                <a:schemeClr val="bg1"/>
              </a:solidFill>
              <a:effectLst/>
              <a:uLnTx/>
              <a:uFillTx/>
              <a:latin typeface="INTL Text Office" pitchFamily="2" charset="0"/>
              <a:ea typeface="INTL Text Office" pitchFamily="2" charset="0"/>
              <a:cs typeface="INTL Text Office" pitchFamily="2"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bg1"/>
                </a:solidFill>
                <a:effectLst/>
                <a:uLnTx/>
                <a:uFillTx/>
                <a:latin typeface="INTL Text Office" pitchFamily="2" charset="0"/>
                <a:ea typeface="INTL Text Office" pitchFamily="2" charset="0"/>
                <a:cs typeface="INTL Text Office" pitchFamily="2" charset="0"/>
              </a:rPr>
              <a:t>Interim Corrective Action (ICA ) and Permanent Corrective Action (PCA )identification and tracking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bg1"/>
                </a:solidFill>
                <a:effectLst/>
                <a:uLnTx/>
                <a:uFillTx/>
                <a:latin typeface="INTL Text Office" pitchFamily="2" charset="0"/>
                <a:ea typeface="INTL Text Office" pitchFamily="2" charset="0"/>
                <a:cs typeface="INTL Text Office" pitchFamily="2" charset="0"/>
              </a:rPr>
              <a:t>Reduction of Expedited Freight and POA impacts</a:t>
            </a:r>
          </a:p>
          <a:p>
            <a:pPr marL="285750" indent="-285750">
              <a:lnSpc>
                <a:spcPct val="150000"/>
              </a:lnSpc>
              <a:buFont typeface="Arial" panose="020B0604020202020204" pitchFamily="34" charset="0"/>
              <a:buChar char="•"/>
              <a:defRPr/>
            </a:pPr>
            <a:r>
              <a:rPr lang="en-US" sz="1200">
                <a:solidFill>
                  <a:schemeClr val="bg1"/>
                </a:solidFill>
                <a:latin typeface="INTL Text Office" pitchFamily="2" charset="0"/>
                <a:ea typeface="INTL Text Office" pitchFamily="2" charset="0"/>
                <a:cs typeface="INTL Text Office" pitchFamily="2" charset="0"/>
              </a:rPr>
              <a:t>Lead onsite support for short term impacts  </a:t>
            </a:r>
          </a:p>
        </p:txBody>
      </p:sp>
      <p:sp>
        <p:nvSpPr>
          <p:cNvPr id="87" name="TextBox 86">
            <a:extLst>
              <a:ext uri="{FF2B5EF4-FFF2-40B4-BE49-F238E27FC236}">
                <a16:creationId xmlns:a16="http://schemas.microsoft.com/office/drawing/2014/main" id="{8E93584B-704F-880D-39A8-853B3FBCC2EA}"/>
              </a:ext>
            </a:extLst>
          </p:cNvPr>
          <p:cNvSpPr txBox="1"/>
          <p:nvPr/>
        </p:nvSpPr>
        <p:spPr>
          <a:xfrm>
            <a:off x="2624139" y="67762"/>
            <a:ext cx="8944696"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Command Center (CC) Team </a:t>
            </a:r>
            <a:endParaRPr kumimoji="0" lang="en-US" sz="2000" b="1" i="0" u="none" strike="noStrike" kern="1200" cap="none" spc="0" normalizeH="0" baseline="0" noProof="0">
              <a:ln>
                <a:noFill/>
              </a:ln>
              <a:effectLst/>
              <a:uLnTx/>
              <a:uFillTx/>
              <a:latin typeface="+mj-lt"/>
              <a:ea typeface="+mn-ea"/>
              <a:cs typeface="Arial"/>
            </a:endParaRPr>
          </a:p>
        </p:txBody>
      </p:sp>
      <p:pic>
        <p:nvPicPr>
          <p:cNvPr id="2" name="Picture 1" descr="A person wearing glasses smiling&#10;&#10;Description automatically generated">
            <a:extLst>
              <a:ext uri="{FF2B5EF4-FFF2-40B4-BE49-F238E27FC236}">
                <a16:creationId xmlns:a16="http://schemas.microsoft.com/office/drawing/2014/main" id="{240DEB13-C819-9623-ED88-79C1D4D4F41C}"/>
              </a:ext>
            </a:extLst>
          </p:cNvPr>
          <p:cNvPicPr>
            <a:picLocks noChangeAspect="1"/>
          </p:cNvPicPr>
          <p:nvPr/>
        </p:nvPicPr>
        <p:blipFill>
          <a:blip r:embed="rId6"/>
          <a:stretch>
            <a:fillRect/>
          </a:stretch>
        </p:blipFill>
        <p:spPr>
          <a:xfrm>
            <a:off x="2653046" y="1617349"/>
            <a:ext cx="771579" cy="75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 person smiling at camera&#10;&#10;Description automatically generated">
            <a:extLst>
              <a:ext uri="{FF2B5EF4-FFF2-40B4-BE49-F238E27FC236}">
                <a16:creationId xmlns:a16="http://schemas.microsoft.com/office/drawing/2014/main" id="{0A9B3386-3168-D0A4-643A-3FF2812B4038}"/>
              </a:ext>
            </a:extLst>
          </p:cNvPr>
          <p:cNvPicPr>
            <a:picLocks noChangeAspect="1"/>
          </p:cNvPicPr>
          <p:nvPr/>
        </p:nvPicPr>
        <p:blipFill>
          <a:blip r:embed="rId7"/>
          <a:stretch>
            <a:fillRect/>
          </a:stretch>
        </p:blipFill>
        <p:spPr>
          <a:xfrm>
            <a:off x="11169567" y="4485521"/>
            <a:ext cx="561656" cy="625656"/>
          </a:xfrm>
          <a:prstGeom prst="roundRect">
            <a:avLst>
              <a:gd name="adj" fmla="val 16667"/>
            </a:avLst>
          </a:prstGeom>
          <a:solidFill>
            <a:schemeClr val="tx1">
              <a:lumMod val="50000"/>
              <a:lumOff val="50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person in a suit and tie&#10;&#10;Description automatically generated">
            <a:extLst>
              <a:ext uri="{FF2B5EF4-FFF2-40B4-BE49-F238E27FC236}">
                <a16:creationId xmlns:a16="http://schemas.microsoft.com/office/drawing/2014/main" id="{B7E7079D-1BA3-FB8C-4E88-87C110C46264}"/>
              </a:ext>
            </a:extLst>
          </p:cNvPr>
          <p:cNvPicPr>
            <a:picLocks noChangeAspect="1"/>
          </p:cNvPicPr>
          <p:nvPr/>
        </p:nvPicPr>
        <p:blipFill>
          <a:blip r:embed="rId8"/>
          <a:stretch>
            <a:fillRect/>
          </a:stretch>
        </p:blipFill>
        <p:spPr>
          <a:xfrm>
            <a:off x="10983833" y="3155201"/>
            <a:ext cx="623942" cy="615379"/>
          </a:xfrm>
          <a:prstGeom prst="roundRect">
            <a:avLst>
              <a:gd name="adj" fmla="val 16667"/>
            </a:avLst>
          </a:prstGeom>
          <a:solidFill>
            <a:schemeClr val="tx1">
              <a:lumMod val="50000"/>
              <a:lumOff val="50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person smiling for a picture&#10;&#10;Description automatically generated">
            <a:extLst>
              <a:ext uri="{FF2B5EF4-FFF2-40B4-BE49-F238E27FC236}">
                <a16:creationId xmlns:a16="http://schemas.microsoft.com/office/drawing/2014/main" id="{8449BA79-5D6B-49F7-71E7-7599291840B9}"/>
              </a:ext>
            </a:extLst>
          </p:cNvPr>
          <p:cNvPicPr>
            <a:picLocks noChangeAspect="1"/>
          </p:cNvPicPr>
          <p:nvPr/>
        </p:nvPicPr>
        <p:blipFill>
          <a:blip r:embed="rId9"/>
          <a:stretch>
            <a:fillRect/>
          </a:stretch>
        </p:blipFill>
        <p:spPr>
          <a:xfrm>
            <a:off x="8676799" y="4540540"/>
            <a:ext cx="604356" cy="554388"/>
          </a:xfrm>
          <a:prstGeom prst="roundRect">
            <a:avLst>
              <a:gd name="adj" fmla="val 16667"/>
            </a:avLst>
          </a:prstGeom>
          <a:solidFill>
            <a:schemeClr val="tx1">
              <a:lumMod val="50000"/>
              <a:lumOff val="50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erson smiling at camera&#10;&#10;Description automatically generated">
            <a:extLst>
              <a:ext uri="{FF2B5EF4-FFF2-40B4-BE49-F238E27FC236}">
                <a16:creationId xmlns:a16="http://schemas.microsoft.com/office/drawing/2014/main" id="{6C814F8A-B897-0FBE-A9CE-C2434B50827E}"/>
              </a:ext>
            </a:extLst>
          </p:cNvPr>
          <p:cNvPicPr>
            <a:picLocks noChangeAspect="1"/>
          </p:cNvPicPr>
          <p:nvPr/>
        </p:nvPicPr>
        <p:blipFill>
          <a:blip r:embed="rId10"/>
          <a:stretch>
            <a:fillRect/>
          </a:stretch>
        </p:blipFill>
        <p:spPr>
          <a:xfrm>
            <a:off x="4366333" y="3148752"/>
            <a:ext cx="650282" cy="615379"/>
          </a:xfrm>
          <a:prstGeom prst="roundRect">
            <a:avLst>
              <a:gd name="adj" fmla="val 16667"/>
            </a:avLst>
          </a:prstGeom>
          <a:solidFill>
            <a:schemeClr val="tx1">
              <a:lumMod val="50000"/>
              <a:lumOff val="50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Graphic 31">
            <a:extLst>
              <a:ext uri="{FF2B5EF4-FFF2-40B4-BE49-F238E27FC236}">
                <a16:creationId xmlns:a16="http://schemas.microsoft.com/office/drawing/2014/main" id="{40B803E2-2871-98B1-2429-2C40D5792D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0537" y="144252"/>
            <a:ext cx="2483602" cy="254726"/>
          </a:xfrm>
          <a:prstGeom prst="rect">
            <a:avLst/>
          </a:prstGeom>
        </p:spPr>
      </p:pic>
      <p:sp>
        <p:nvSpPr>
          <p:cNvPr id="4" name="Rounded Rectangle 5">
            <a:extLst>
              <a:ext uri="{FF2B5EF4-FFF2-40B4-BE49-F238E27FC236}">
                <a16:creationId xmlns:a16="http://schemas.microsoft.com/office/drawing/2014/main" id="{71F29050-8B9E-6CF8-B9E3-7EE55061655C}"/>
              </a:ext>
            </a:extLst>
          </p:cNvPr>
          <p:cNvSpPr/>
          <p:nvPr/>
        </p:nvSpPr>
        <p:spPr>
          <a:xfrm>
            <a:off x="5265205" y="3144216"/>
            <a:ext cx="1973415" cy="630112"/>
          </a:xfrm>
          <a:prstGeom prst="roundRect">
            <a:avLst>
              <a:gd name="adj" fmla="val 50000"/>
            </a:avLst>
          </a:prstGeom>
          <a:solidFill>
            <a:schemeClr val="tx1">
              <a:lumMod val="50000"/>
              <a:lumOff val="50000"/>
            </a:schemeClr>
          </a:solidFill>
          <a:ln w="25400" cap="flat" cmpd="sng" algn="ctr">
            <a:noFill/>
            <a:prstDash val="solid"/>
          </a:ln>
          <a:effectLst/>
        </p:spPr>
        <p:txBody>
          <a:bodyPr lIns="91440" tIns="45720" rIns="91440" bIns="4572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Askar Salman</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Command Ctr </a:t>
            </a:r>
            <a:r>
              <a:rPr kumimoji="0" lang="en-US" sz="1100" b="0" i="0" u="none" strike="noStrike" kern="1200" cap="none" spc="0" normalizeH="0" baseline="0" noProof="0" err="1">
                <a:ln>
                  <a:noFill/>
                </a:ln>
                <a:solidFill>
                  <a:srgbClr val="FFFFFF"/>
                </a:solidFill>
                <a:effectLst/>
                <a:uLnTx/>
                <a:uFillTx/>
                <a:latin typeface="INTL Text Office" pitchFamily="2" charset="0"/>
                <a:ea typeface="INTL Text Office" pitchFamily="2" charset="0"/>
                <a:cs typeface="INTL Text Office" pitchFamily="2" charset="0"/>
              </a:rPr>
              <a:t>Mgr</a:t>
            </a:r>
            <a:endPar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000" b="1">
                <a:solidFill>
                  <a:srgbClr val="FFFFFF"/>
                </a:solidFill>
                <a:latin typeface="INTL Text Office" pitchFamily="2" charset="0"/>
                <a:ea typeface="INTL Text Office" pitchFamily="2" charset="0"/>
                <a:cs typeface="INTL Text Office" pitchFamily="2" charset="0"/>
              </a:rPr>
              <a:t>Cabin/Electrical</a:t>
            </a:r>
            <a:endParaRPr kumimoji="0" lang="en-US" sz="1000" b="1" i="0" u="none" strike="noStrike" kern="1200" cap="none" spc="0" normalizeH="0" baseline="0" noProof="0">
              <a:ln>
                <a:noFill/>
              </a:ln>
              <a:solidFill>
                <a:prstClr val="white"/>
              </a:solidFill>
              <a:effectLst/>
              <a:uLnTx/>
              <a:uFillTx/>
              <a:latin typeface="INTL Text Office" pitchFamily="2" charset="0"/>
              <a:ea typeface="INTL Text Office" pitchFamily="2" charset="0"/>
              <a:cs typeface="INTL Text Office" pitchFamily="2" charset="0"/>
            </a:endParaRPr>
          </a:p>
        </p:txBody>
      </p:sp>
      <p:pic>
        <p:nvPicPr>
          <p:cNvPr id="7" name="Picture 6" descr="A person in a suit&#10;&#10;Description automatically generated">
            <a:extLst>
              <a:ext uri="{FF2B5EF4-FFF2-40B4-BE49-F238E27FC236}">
                <a16:creationId xmlns:a16="http://schemas.microsoft.com/office/drawing/2014/main" id="{FCF2850A-69A2-EB70-54C9-2F5E41EF8393}"/>
              </a:ext>
            </a:extLst>
          </p:cNvPr>
          <p:cNvPicPr>
            <a:picLocks noChangeAspect="1"/>
          </p:cNvPicPr>
          <p:nvPr/>
        </p:nvPicPr>
        <p:blipFill>
          <a:blip r:embed="rId13"/>
          <a:stretch>
            <a:fillRect/>
          </a:stretch>
        </p:blipFill>
        <p:spPr>
          <a:xfrm>
            <a:off x="6826469" y="3137954"/>
            <a:ext cx="695325" cy="626789"/>
          </a:xfrm>
          <a:prstGeom prst="roundRect">
            <a:avLst>
              <a:gd name="adj" fmla="val 16667"/>
            </a:avLst>
          </a:prstGeom>
          <a:solidFill>
            <a:schemeClr val="tx1">
              <a:lumMod val="50000"/>
              <a:lumOff val="50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3" name="Connector: Elbow 32">
            <a:extLst>
              <a:ext uri="{FF2B5EF4-FFF2-40B4-BE49-F238E27FC236}">
                <a16:creationId xmlns:a16="http://schemas.microsoft.com/office/drawing/2014/main" id="{F0841D48-7B33-5D4A-D41A-8D6C3AA43923}"/>
              </a:ext>
            </a:extLst>
          </p:cNvPr>
          <p:cNvCxnSpPr>
            <a:cxnSpLocks/>
            <a:stCxn id="49" idx="2"/>
            <a:endCxn id="76" idx="0"/>
          </p:cNvCxnSpPr>
          <p:nvPr/>
        </p:nvCxnSpPr>
        <p:spPr>
          <a:xfrm rot="16200000" flipH="1">
            <a:off x="2465512" y="1789753"/>
            <a:ext cx="735127" cy="1992338"/>
          </a:xfrm>
          <a:prstGeom prst="bentConnector3">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97D75B1-8E88-4CA2-6A26-FD4E04AD4010}"/>
              </a:ext>
            </a:extLst>
          </p:cNvPr>
          <p:cNvCxnSpPr>
            <a:cxnSpLocks/>
            <a:stCxn id="49" idx="2"/>
            <a:endCxn id="4" idx="0"/>
          </p:cNvCxnSpPr>
          <p:nvPr/>
        </p:nvCxnSpPr>
        <p:spPr>
          <a:xfrm rot="16200000" flipH="1">
            <a:off x="3681481" y="573783"/>
            <a:ext cx="725857" cy="4415007"/>
          </a:xfrm>
          <a:prstGeom prst="bentConnector3">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1112B398-849B-A660-A1AF-8C07E8BBDACA}"/>
              </a:ext>
            </a:extLst>
          </p:cNvPr>
          <p:cNvCxnSpPr>
            <a:cxnSpLocks/>
            <a:stCxn id="49" idx="2"/>
            <a:endCxn id="58" idx="0"/>
          </p:cNvCxnSpPr>
          <p:nvPr/>
        </p:nvCxnSpPr>
        <p:spPr>
          <a:xfrm rot="16200000" flipH="1">
            <a:off x="5732695" y="-1477430"/>
            <a:ext cx="735128" cy="8526706"/>
          </a:xfrm>
          <a:prstGeom prst="bentConnector3">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5822A56-3B73-C6FA-F516-EA614052B776}"/>
              </a:ext>
            </a:extLst>
          </p:cNvPr>
          <p:cNvCxnSpPr>
            <a:cxnSpLocks/>
            <a:stCxn id="58" idx="2"/>
            <a:endCxn id="35" idx="0"/>
          </p:cNvCxnSpPr>
          <p:nvPr/>
        </p:nvCxnSpPr>
        <p:spPr>
          <a:xfrm rot="5400000">
            <a:off x="8867959" y="3051340"/>
            <a:ext cx="763395" cy="2227913"/>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1A10686-BCC9-4D06-AB2A-EEA91C98A33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14" name="TextBox 13">
            <a:extLst>
              <a:ext uri="{FF2B5EF4-FFF2-40B4-BE49-F238E27FC236}">
                <a16:creationId xmlns:a16="http://schemas.microsoft.com/office/drawing/2014/main" id="{A1376BB1-89D4-4042-2449-D5788D24AD2D}"/>
              </a:ext>
            </a:extLst>
          </p:cNvPr>
          <p:cNvSpPr txBox="1"/>
          <p:nvPr/>
        </p:nvSpPr>
        <p:spPr>
          <a:xfrm>
            <a:off x="192086" y="6263802"/>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cb</a:t>
            </a:r>
          </a:p>
        </p:txBody>
      </p:sp>
      <p:sp>
        <p:nvSpPr>
          <p:cNvPr id="15" name="TextBox 14">
            <a:extLst>
              <a:ext uri="{FF2B5EF4-FFF2-40B4-BE49-F238E27FC236}">
                <a16:creationId xmlns:a16="http://schemas.microsoft.com/office/drawing/2014/main" id="{42358A28-FB94-115E-2883-751131F03242}"/>
              </a:ext>
            </a:extLst>
          </p:cNvPr>
          <p:cNvSpPr txBox="1"/>
          <p:nvPr/>
        </p:nvSpPr>
        <p:spPr>
          <a:xfrm>
            <a:off x="140537" y="5691704"/>
            <a:ext cx="2055687" cy="286232"/>
          </a:xfrm>
          <a:prstGeom prst="rect">
            <a:avLst/>
          </a:prstGeom>
          <a:noFill/>
        </p:spPr>
        <p:txBody>
          <a:bodyPr wrap="square" lIns="91440" tIns="45720" rIns="91440" bIns="45720" anchor="t">
            <a:spAutoFit/>
          </a:bodyPr>
          <a:lstStyle/>
          <a:p>
            <a:pPr marL="0" marR="0" lvl="0" indent="0" algn="l" defTabSz="685783" rtl="0" eaLnBrk="1" fontAlgn="auto" latinLnBrk="0" hangingPunct="1">
              <a:lnSpc>
                <a:spcPct val="90000"/>
              </a:lnSpc>
              <a:spcBef>
                <a:spcPts val="1350"/>
              </a:spcBef>
              <a:spcAft>
                <a:spcPts val="0"/>
              </a:spcAft>
              <a:buClr>
                <a:srgbClr val="757575"/>
              </a:buClr>
              <a:buSzTx/>
              <a:buFont typeface="Symbol" panose="05050102010706020507" pitchFamily="18" charset="2"/>
              <a:buNone/>
              <a:tabLst/>
              <a:defRPr/>
            </a:pPr>
            <a:r>
              <a:rPr kumimoji="0" lang="en-US" sz="1400" b="1" i="0" u="none" strike="noStrike" kern="1200" cap="none" spc="0" normalizeH="0" baseline="0" noProof="0">
                <a:ln>
                  <a:noFill/>
                </a:ln>
                <a:effectLst/>
                <a:uLnTx/>
                <a:uFillTx/>
                <a:latin typeface="INTL Text" pitchFamily="50" charset="0"/>
                <a:ea typeface="INTL Text" pitchFamily="50" charset="0"/>
                <a:cs typeface="INTL Text" pitchFamily="50" charset="0"/>
              </a:rPr>
              <a:t>Mission</a:t>
            </a:r>
            <a:r>
              <a:rPr lang="en-US" sz="1400" b="1">
                <a:latin typeface="INTL Text" pitchFamily="50" charset="0"/>
                <a:ea typeface="INTL Text" pitchFamily="50" charset="0"/>
                <a:cs typeface="INTL Text" pitchFamily="50" charset="0"/>
              </a:rPr>
              <a:t>:</a:t>
            </a:r>
            <a:endParaRPr kumimoji="0" lang="en-US" sz="1400" b="1" i="0" u="none" strike="noStrike" kern="1200" cap="none" spc="0" normalizeH="0" baseline="0" noProof="0">
              <a:ln>
                <a:noFill/>
              </a:ln>
              <a:effectLst/>
              <a:uLnTx/>
              <a:uFillTx/>
              <a:latin typeface="INTL Text" pitchFamily="50" charset="0"/>
              <a:ea typeface="INTL Text" pitchFamily="50" charset="0"/>
              <a:cs typeface="INTL Text" pitchFamily="50" charset="0"/>
            </a:endParaRPr>
          </a:p>
        </p:txBody>
      </p:sp>
      <p:sp>
        <p:nvSpPr>
          <p:cNvPr id="19" name="Rounded Rectangle 4">
            <a:extLst>
              <a:ext uri="{FF2B5EF4-FFF2-40B4-BE49-F238E27FC236}">
                <a16:creationId xmlns:a16="http://schemas.microsoft.com/office/drawing/2014/main" id="{04A75C10-46F1-84A7-0F53-85DD19209021}"/>
              </a:ext>
            </a:extLst>
          </p:cNvPr>
          <p:cNvSpPr/>
          <p:nvPr/>
        </p:nvSpPr>
        <p:spPr>
          <a:xfrm>
            <a:off x="272676" y="553816"/>
            <a:ext cx="3077657" cy="785137"/>
          </a:xfrm>
          <a:prstGeom prst="roundRect">
            <a:avLst>
              <a:gd name="adj" fmla="val 50000"/>
            </a:avLst>
          </a:prstGeom>
          <a:solidFill>
            <a:schemeClr val="tx1"/>
          </a:solidFill>
          <a:ln w="25400" cap="flat" cmpd="sng" algn="ctr">
            <a:noFill/>
            <a:prstDash val="solid"/>
          </a:ln>
          <a:effectLst/>
        </p:spPr>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Kevin Cochran</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Delivery Management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err="1">
                <a:ln>
                  <a:noFill/>
                </a:ln>
                <a:solidFill>
                  <a:srgbClr val="FFFFFF"/>
                </a:solidFill>
                <a:effectLst/>
                <a:uLnTx/>
                <a:uFillTx/>
                <a:latin typeface="INTL Text Office" pitchFamily="2" charset="0"/>
                <a:ea typeface="INTL Text Office" pitchFamily="2" charset="0"/>
                <a:cs typeface="INTL Text Office" pitchFamily="2" charset="0"/>
              </a:rPr>
              <a:t>DIrector</a:t>
            </a:r>
            <a:endParaRPr kumimoji="0" lang="en-US" sz="12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p:txBody>
      </p:sp>
      <p:pic>
        <p:nvPicPr>
          <p:cNvPr id="21" name="Picture 20">
            <a:extLst>
              <a:ext uri="{FF2B5EF4-FFF2-40B4-BE49-F238E27FC236}">
                <a16:creationId xmlns:a16="http://schemas.microsoft.com/office/drawing/2014/main" id="{8D34E9D9-D6B1-1ADA-C143-C53FDB66B134}"/>
              </a:ext>
            </a:extLst>
          </p:cNvPr>
          <p:cNvPicPr>
            <a:picLocks noChangeAspect="1"/>
          </p:cNvPicPr>
          <p:nvPr/>
        </p:nvPicPr>
        <p:blipFill>
          <a:blip r:embed="rId14"/>
          <a:srcRect l="70816" t="70878" r="19746" b="8299"/>
          <a:stretch/>
        </p:blipFill>
        <p:spPr>
          <a:xfrm>
            <a:off x="2653046" y="467872"/>
            <a:ext cx="748141" cy="924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1" name="Straight Connector 40">
            <a:extLst>
              <a:ext uri="{FF2B5EF4-FFF2-40B4-BE49-F238E27FC236}">
                <a16:creationId xmlns:a16="http://schemas.microsoft.com/office/drawing/2014/main" id="{C227E2F9-6DE8-BA6C-16B6-A59698953BAB}"/>
              </a:ext>
            </a:extLst>
          </p:cNvPr>
          <p:cNvCxnSpPr>
            <a:cxnSpLocks/>
            <a:stCxn id="19" idx="2"/>
          </p:cNvCxnSpPr>
          <p:nvPr/>
        </p:nvCxnSpPr>
        <p:spPr>
          <a:xfrm flipH="1">
            <a:off x="1811504" y="1338953"/>
            <a:ext cx="1" cy="43904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447369-7235-0AF7-EF40-46BA136CAF86}"/>
              </a:ext>
            </a:extLst>
          </p:cNvPr>
          <p:cNvCxnSpPr/>
          <p:nvPr/>
        </p:nvCxnSpPr>
        <p:spPr>
          <a:xfrm>
            <a:off x="1836905" y="2785922"/>
            <a:ext cx="0" cy="52501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ounded Rectangle 5">
            <a:extLst>
              <a:ext uri="{FF2B5EF4-FFF2-40B4-BE49-F238E27FC236}">
                <a16:creationId xmlns:a16="http://schemas.microsoft.com/office/drawing/2014/main" id="{8A5891DA-263E-10FE-CDE4-5ED7DC371678}"/>
              </a:ext>
            </a:extLst>
          </p:cNvPr>
          <p:cNvSpPr/>
          <p:nvPr/>
        </p:nvSpPr>
        <p:spPr>
          <a:xfrm>
            <a:off x="714423" y="3168935"/>
            <a:ext cx="1954135" cy="630112"/>
          </a:xfrm>
          <a:prstGeom prst="roundRect">
            <a:avLst>
              <a:gd name="adj" fmla="val 50000"/>
            </a:avLst>
          </a:prstGeom>
          <a:solidFill>
            <a:schemeClr val="tx1">
              <a:lumMod val="50000"/>
              <a:lumOff val="50000"/>
            </a:schemeClr>
          </a:solidFill>
          <a:ln w="25400" cap="flat" cmpd="sng" algn="ctr">
            <a:noFill/>
            <a:prstDash val="solid"/>
          </a:ln>
          <a:effectLst/>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INTL Text Office" pitchFamily="2" charset="0"/>
                <a:ea typeface="INTL Text Office" pitchFamily="2" charset="0"/>
                <a:cs typeface="INTL Text Office" pitchFamily="2" charset="0"/>
              </a:rPr>
              <a:t>Luis Gonzales</a:t>
            </a:r>
            <a:endPar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Supplier Development</a:t>
            </a:r>
            <a:endParaRPr kumimoji="0" lang="en-US" sz="1000" b="1" i="0" u="none" strike="noStrike" kern="1200" cap="none" spc="0" normalizeH="0" baseline="0" noProof="0">
              <a:ln>
                <a:noFill/>
              </a:ln>
              <a:solidFill>
                <a:prstClr val="white"/>
              </a:solidFill>
              <a:effectLst/>
              <a:uLnTx/>
              <a:uFillTx/>
              <a:latin typeface="INTL Text Office" pitchFamily="2" charset="0"/>
              <a:ea typeface="INTL Text Office" pitchFamily="2" charset="0"/>
              <a:cs typeface="INTL Text Office" pitchFamily="2" charset="0"/>
            </a:endParaRPr>
          </a:p>
        </p:txBody>
      </p:sp>
      <p:cxnSp>
        <p:nvCxnSpPr>
          <p:cNvPr id="27" name="Connector: Elbow 26">
            <a:extLst>
              <a:ext uri="{FF2B5EF4-FFF2-40B4-BE49-F238E27FC236}">
                <a16:creationId xmlns:a16="http://schemas.microsoft.com/office/drawing/2014/main" id="{A6BE2D90-EA84-99BA-5FED-481AD1150E27}"/>
              </a:ext>
            </a:extLst>
          </p:cNvPr>
          <p:cNvCxnSpPr>
            <a:cxnSpLocks/>
          </p:cNvCxnSpPr>
          <p:nvPr/>
        </p:nvCxnSpPr>
        <p:spPr>
          <a:xfrm rot="10800000" flipV="1">
            <a:off x="5772667" y="4147069"/>
            <a:ext cx="4582080" cy="852477"/>
          </a:xfrm>
          <a:prstGeom prst="bentConnector2">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69">
            <a:extLst>
              <a:ext uri="{FF2B5EF4-FFF2-40B4-BE49-F238E27FC236}">
                <a16:creationId xmlns:a16="http://schemas.microsoft.com/office/drawing/2014/main" id="{94C0776A-CD02-8443-1873-603DC18774A5}"/>
              </a:ext>
            </a:extLst>
          </p:cNvPr>
          <p:cNvSpPr/>
          <p:nvPr/>
        </p:nvSpPr>
        <p:spPr>
          <a:xfrm>
            <a:off x="4692347" y="4543748"/>
            <a:ext cx="1973415" cy="564183"/>
          </a:xfrm>
          <a:prstGeom prst="roundRect">
            <a:avLst>
              <a:gd name="adj" fmla="val 50000"/>
            </a:avLst>
          </a:prstGeom>
          <a:solidFill>
            <a:schemeClr val="tx1">
              <a:lumMod val="50000"/>
              <a:lumOff val="50000"/>
            </a:schemeClr>
          </a:solidFill>
          <a:ln w="25400" cap="flat" cmpd="sng" algn="ctr">
            <a:noFill/>
            <a:prstDash val="solid"/>
          </a:ln>
          <a:effectLst/>
        </p:spPr>
        <p:txBody>
          <a:bodyPr rtlCol="0" anchor="ctr"/>
          <a:lstStyle/>
          <a:p>
            <a:pPr marL="0" marR="0" lvl="0" indent="0" algn="ctr" defTabSz="355600" rtl="0" eaLnBrk="1" fontAlgn="auto" latinLnBrk="0" hangingPunct="1">
              <a:lnSpc>
                <a:spcPct val="90000"/>
              </a:lnSpc>
              <a:spcBef>
                <a:spcPct val="0"/>
              </a:spcBef>
              <a:spcAft>
                <a:spcPct val="35000"/>
              </a:spcAft>
              <a:buClrTx/>
              <a:buSzTx/>
              <a:buFont typeface="Calibri" panose="020F0502020204030204" pitchFamily="34" charset="0"/>
              <a:buNone/>
              <a:tabLst/>
              <a:defRPr/>
            </a:pPr>
            <a:r>
              <a:rPr lang="en-US" sz="1100" b="1">
                <a:solidFill>
                  <a:srgbClr val="FFFFFF"/>
                </a:solidFill>
                <a:latin typeface="INTL Text Office" pitchFamily="2" charset="0"/>
                <a:ea typeface="INTL Text Office" pitchFamily="2" charset="0"/>
                <a:cs typeface="INTL Text Office" pitchFamily="2" charset="0"/>
              </a:rPr>
              <a:t>Luis Quiroga</a:t>
            </a:r>
          </a:p>
          <a:p>
            <a:pPr marL="0" marR="0" lvl="0" indent="0" algn="ctr" defTabSz="355600" rtl="0" eaLnBrk="1" fontAlgn="auto" latinLnBrk="0" hangingPunct="1">
              <a:lnSpc>
                <a:spcPct val="90000"/>
              </a:lnSpc>
              <a:spcBef>
                <a:spcPct val="0"/>
              </a:spcBef>
              <a:spcAft>
                <a:spcPct val="35000"/>
              </a:spcAft>
              <a:buClrTx/>
              <a:buSzTx/>
              <a:buFont typeface="Calibri" panose="020F0502020204030204" pitchFamily="34" charset="0"/>
              <a:buNone/>
              <a:tabLst/>
              <a:defRPr/>
            </a:pPr>
            <a:r>
              <a:rPr kumimoji="0" lang="en-US" sz="1100" b="1"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Supplier Development</a:t>
            </a:r>
          </a:p>
        </p:txBody>
      </p:sp>
    </p:spTree>
    <p:extLst>
      <p:ext uri="{BB962C8B-B14F-4D97-AF65-F5344CB8AC3E}">
        <p14:creationId xmlns:p14="http://schemas.microsoft.com/office/powerpoint/2010/main" val="5563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 name="think-cell data - do not delete" hidden="1">
            <a:extLst>
              <a:ext uri="{FF2B5EF4-FFF2-40B4-BE49-F238E27FC236}">
                <a16:creationId xmlns:a16="http://schemas.microsoft.com/office/drawing/2014/main" id="{10BE93FF-0F35-299A-F7B8-8B7F4B976B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21" name="think-cell data - do not delete" hidden="1">
                        <a:extLst>
                          <a:ext uri="{FF2B5EF4-FFF2-40B4-BE49-F238E27FC236}">
                            <a16:creationId xmlns:a16="http://schemas.microsoft.com/office/drawing/2014/main" id="{10BE93FF-0F35-299A-F7B8-8B7F4B976B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D024412-3030-4C74-8BCA-8DD43BF63B0B}"/>
              </a:ext>
            </a:extLst>
          </p:cNvPr>
          <p:cNvSpPr txBox="1"/>
          <p:nvPr/>
        </p:nvSpPr>
        <p:spPr>
          <a:xfrm>
            <a:off x="18423" y="428605"/>
            <a:ext cx="12076278"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rPr>
              <a:t>Reactive Delivery Management Escalation:  Area of Responsibility</a:t>
            </a:r>
            <a:endParaRPr kumimoji="0" lang="en-US" sz="2000" b="1" i="0" u="none" strike="noStrike" kern="1200" cap="none" spc="0" normalizeH="0" baseline="0" noProof="0">
              <a:ln>
                <a:noFill/>
              </a:ln>
              <a:effectLst/>
              <a:uLnTx/>
              <a:uFillTx/>
              <a:latin typeface="+mj-lt"/>
              <a:ea typeface="+mn-ea"/>
              <a:cs typeface="Arial"/>
            </a:endParaRPr>
          </a:p>
        </p:txBody>
      </p:sp>
      <p:grpSp>
        <p:nvGrpSpPr>
          <p:cNvPr id="11" name="Group 10">
            <a:extLst>
              <a:ext uri="{FF2B5EF4-FFF2-40B4-BE49-F238E27FC236}">
                <a16:creationId xmlns:a16="http://schemas.microsoft.com/office/drawing/2014/main" id="{2BBEFAB8-0C8D-472D-88B8-107EADB979A9}"/>
              </a:ext>
            </a:extLst>
          </p:cNvPr>
          <p:cNvGrpSpPr/>
          <p:nvPr/>
        </p:nvGrpSpPr>
        <p:grpSpPr>
          <a:xfrm>
            <a:off x="10262074" y="846394"/>
            <a:ext cx="1718501" cy="1505254"/>
            <a:chOff x="443256" y="1828743"/>
            <a:chExt cx="1718501" cy="1505254"/>
          </a:xfrm>
        </p:grpSpPr>
        <p:grpSp>
          <p:nvGrpSpPr>
            <p:cNvPr id="76" name="Group 75">
              <a:extLst>
                <a:ext uri="{FF2B5EF4-FFF2-40B4-BE49-F238E27FC236}">
                  <a16:creationId xmlns:a16="http://schemas.microsoft.com/office/drawing/2014/main" id="{1B95D6FD-B1BA-43F6-8002-BCBBC95579D3}"/>
                </a:ext>
              </a:extLst>
            </p:cNvPr>
            <p:cNvGrpSpPr/>
            <p:nvPr/>
          </p:nvGrpSpPr>
          <p:grpSpPr>
            <a:xfrm>
              <a:off x="443256" y="1828743"/>
              <a:ext cx="1718501" cy="1505254"/>
              <a:chOff x="5395036" y="4416542"/>
              <a:chExt cx="1741162" cy="1525103"/>
            </a:xfrm>
          </p:grpSpPr>
          <p:grpSp>
            <p:nvGrpSpPr>
              <p:cNvPr id="80" name="Group 79">
                <a:extLst>
                  <a:ext uri="{FF2B5EF4-FFF2-40B4-BE49-F238E27FC236}">
                    <a16:creationId xmlns:a16="http://schemas.microsoft.com/office/drawing/2014/main" id="{7FE2C6A6-BEAA-4061-B1D7-BB5975D87445}"/>
                  </a:ext>
                </a:extLst>
              </p:cNvPr>
              <p:cNvGrpSpPr/>
              <p:nvPr/>
            </p:nvGrpSpPr>
            <p:grpSpPr>
              <a:xfrm>
                <a:off x="5395036" y="4416542"/>
                <a:ext cx="1512070" cy="1525103"/>
                <a:chOff x="5395036" y="4416542"/>
                <a:chExt cx="1512070" cy="1525103"/>
              </a:xfrm>
            </p:grpSpPr>
            <p:sp>
              <p:nvSpPr>
                <p:cNvPr id="82" name="Oval 81">
                  <a:extLst>
                    <a:ext uri="{FF2B5EF4-FFF2-40B4-BE49-F238E27FC236}">
                      <a16:creationId xmlns:a16="http://schemas.microsoft.com/office/drawing/2014/main" id="{FA28B623-3661-48DE-86C4-A4CC7AECE5D9}"/>
                    </a:ext>
                  </a:extLst>
                </p:cNvPr>
                <p:cNvSpPr/>
                <p:nvPr/>
              </p:nvSpPr>
              <p:spPr>
                <a:xfrm>
                  <a:off x="5450718" y="4485257"/>
                  <a:ext cx="1456388" cy="145638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83" name="Rectangle 82">
                  <a:extLst>
                    <a:ext uri="{FF2B5EF4-FFF2-40B4-BE49-F238E27FC236}">
                      <a16:creationId xmlns:a16="http://schemas.microsoft.com/office/drawing/2014/main" id="{0167C46E-91E5-4953-8590-0E8EBA6DDBF6}"/>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cxnSp>
            <p:nvCxnSpPr>
              <p:cNvPr id="81" name="Straight Arrow Connector 80">
                <a:extLst>
                  <a:ext uri="{FF2B5EF4-FFF2-40B4-BE49-F238E27FC236}">
                    <a16:creationId xmlns:a16="http://schemas.microsoft.com/office/drawing/2014/main" id="{87284778-1C02-47E0-AC6B-E772495BD2BA}"/>
                  </a:ext>
                </a:extLst>
              </p:cNvPr>
              <p:cNvCxnSpPr>
                <a:stCxn id="82" idx="6"/>
              </p:cNvCxnSpPr>
              <p:nvPr/>
            </p:nvCxnSpPr>
            <p:spPr>
              <a:xfrm>
                <a:off x="6907106" y="5213452"/>
                <a:ext cx="229092" cy="0"/>
              </a:xfrm>
              <a:prstGeom prst="straightConnector1">
                <a:avLst/>
              </a:prstGeom>
              <a:noFill/>
              <a:ln w="28575">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77" name="Group 76">
              <a:extLst>
                <a:ext uri="{FF2B5EF4-FFF2-40B4-BE49-F238E27FC236}">
                  <a16:creationId xmlns:a16="http://schemas.microsoft.com/office/drawing/2014/main" id="{66BFB020-3C08-42AA-81A7-2BD76548111C}"/>
                </a:ext>
              </a:extLst>
            </p:cNvPr>
            <p:cNvGrpSpPr/>
            <p:nvPr/>
          </p:nvGrpSpPr>
          <p:grpSpPr>
            <a:xfrm>
              <a:off x="457844" y="2017603"/>
              <a:ext cx="1557455" cy="1202178"/>
              <a:chOff x="457844" y="2017603"/>
              <a:chExt cx="1557455" cy="1202178"/>
            </a:xfrm>
          </p:grpSpPr>
          <p:sp>
            <p:nvSpPr>
              <p:cNvPr id="78" name="Oval 77">
                <a:extLst>
                  <a:ext uri="{FF2B5EF4-FFF2-40B4-BE49-F238E27FC236}">
                    <a16:creationId xmlns:a16="http://schemas.microsoft.com/office/drawing/2014/main" id="{97CAE020-B1E1-4D0F-9202-C0D90EB72D60}"/>
                  </a:ext>
                </a:extLst>
              </p:cNvPr>
              <p:cNvSpPr/>
              <p:nvPr/>
            </p:nvSpPr>
            <p:spPr>
              <a:xfrm>
                <a:off x="616841" y="2017603"/>
                <a:ext cx="1202178" cy="1202178"/>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7603F"/>
                  </a:solidFill>
                  <a:effectLst/>
                  <a:uLnTx/>
                  <a:uFillTx/>
                  <a:latin typeface="+mj-lt"/>
                  <a:ea typeface="+mn-ea"/>
                  <a:cs typeface="+mn-cs"/>
                </a:endParaRPr>
              </a:p>
            </p:txBody>
          </p:sp>
          <p:sp>
            <p:nvSpPr>
              <p:cNvPr id="79" name="TextBox 78">
                <a:extLst>
                  <a:ext uri="{FF2B5EF4-FFF2-40B4-BE49-F238E27FC236}">
                    <a16:creationId xmlns:a16="http://schemas.microsoft.com/office/drawing/2014/main" id="{4136F073-2061-4870-8A0D-33E05A0BA9A9}"/>
                  </a:ext>
                </a:extLst>
              </p:cNvPr>
              <p:cNvSpPr txBox="1"/>
              <p:nvPr/>
            </p:nvSpPr>
            <p:spPr>
              <a:xfrm>
                <a:off x="457844" y="2464803"/>
                <a:ext cx="155745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5A8AE">
                        <a:lumMod val="75000"/>
                      </a:srgbClr>
                    </a:solidFill>
                    <a:effectLst/>
                    <a:uLnTx/>
                    <a:uFillTx/>
                    <a:latin typeface="+mj-lt"/>
                    <a:ea typeface="+mn-ea"/>
                    <a:cs typeface="+mn-cs"/>
                  </a:rPr>
                  <a:t>Commercial</a:t>
                </a:r>
              </a:p>
            </p:txBody>
          </p:sp>
        </p:grpSp>
      </p:grpSp>
      <p:grpSp>
        <p:nvGrpSpPr>
          <p:cNvPr id="13" name="Group 12">
            <a:extLst>
              <a:ext uri="{FF2B5EF4-FFF2-40B4-BE49-F238E27FC236}">
                <a16:creationId xmlns:a16="http://schemas.microsoft.com/office/drawing/2014/main" id="{87A5D94B-4593-40E4-9A6E-6D54FF9A624F}"/>
              </a:ext>
            </a:extLst>
          </p:cNvPr>
          <p:cNvGrpSpPr/>
          <p:nvPr/>
        </p:nvGrpSpPr>
        <p:grpSpPr>
          <a:xfrm>
            <a:off x="6956414" y="889203"/>
            <a:ext cx="1718501" cy="1505254"/>
            <a:chOff x="443256" y="1828743"/>
            <a:chExt cx="1718501" cy="1505254"/>
          </a:xfrm>
        </p:grpSpPr>
        <p:grpSp>
          <p:nvGrpSpPr>
            <p:cNvPr id="60" name="Group 59">
              <a:extLst>
                <a:ext uri="{FF2B5EF4-FFF2-40B4-BE49-F238E27FC236}">
                  <a16:creationId xmlns:a16="http://schemas.microsoft.com/office/drawing/2014/main" id="{959E0119-23B2-4894-9F25-AB5386FB1308}"/>
                </a:ext>
              </a:extLst>
            </p:cNvPr>
            <p:cNvGrpSpPr/>
            <p:nvPr/>
          </p:nvGrpSpPr>
          <p:grpSpPr>
            <a:xfrm>
              <a:off x="443256" y="1828743"/>
              <a:ext cx="1718501" cy="1505254"/>
              <a:chOff x="5395036" y="4416542"/>
              <a:chExt cx="1741162" cy="1525103"/>
            </a:xfrm>
          </p:grpSpPr>
          <p:grpSp>
            <p:nvGrpSpPr>
              <p:cNvPr id="64" name="Group 63">
                <a:extLst>
                  <a:ext uri="{FF2B5EF4-FFF2-40B4-BE49-F238E27FC236}">
                    <a16:creationId xmlns:a16="http://schemas.microsoft.com/office/drawing/2014/main" id="{324EA833-1C61-472B-B2F3-678A6C34653C}"/>
                  </a:ext>
                </a:extLst>
              </p:cNvPr>
              <p:cNvGrpSpPr/>
              <p:nvPr/>
            </p:nvGrpSpPr>
            <p:grpSpPr>
              <a:xfrm>
                <a:off x="5395036" y="4416542"/>
                <a:ext cx="1512070" cy="1525103"/>
                <a:chOff x="5395036" y="4416542"/>
                <a:chExt cx="1512070" cy="1525103"/>
              </a:xfrm>
            </p:grpSpPr>
            <p:sp>
              <p:nvSpPr>
                <p:cNvPr id="66" name="Oval 65">
                  <a:extLst>
                    <a:ext uri="{FF2B5EF4-FFF2-40B4-BE49-F238E27FC236}">
                      <a16:creationId xmlns:a16="http://schemas.microsoft.com/office/drawing/2014/main" id="{4E960E71-6576-484E-AA34-E9BF314AE59F}"/>
                    </a:ext>
                  </a:extLst>
                </p:cNvPr>
                <p:cNvSpPr/>
                <p:nvPr/>
              </p:nvSpPr>
              <p:spPr>
                <a:xfrm>
                  <a:off x="5450718" y="4485257"/>
                  <a:ext cx="1456388" cy="145638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7" name="Rectangle 66">
                  <a:extLst>
                    <a:ext uri="{FF2B5EF4-FFF2-40B4-BE49-F238E27FC236}">
                      <a16:creationId xmlns:a16="http://schemas.microsoft.com/office/drawing/2014/main" id="{F88A3F25-7791-4855-8365-ACD89DE7F902}"/>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cxnSp>
            <p:nvCxnSpPr>
              <p:cNvPr id="65" name="Straight Arrow Connector 64">
                <a:extLst>
                  <a:ext uri="{FF2B5EF4-FFF2-40B4-BE49-F238E27FC236}">
                    <a16:creationId xmlns:a16="http://schemas.microsoft.com/office/drawing/2014/main" id="{2D9E7D30-D197-422D-A2F7-363C88F39E3B}"/>
                  </a:ext>
                </a:extLst>
              </p:cNvPr>
              <p:cNvCxnSpPr>
                <a:stCxn id="66" idx="6"/>
              </p:cNvCxnSpPr>
              <p:nvPr/>
            </p:nvCxnSpPr>
            <p:spPr>
              <a:xfrm>
                <a:off x="6907106" y="5213452"/>
                <a:ext cx="229092" cy="0"/>
              </a:xfrm>
              <a:prstGeom prst="straightConnector1">
                <a:avLst/>
              </a:prstGeom>
              <a:noFill/>
              <a:ln w="28575">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61" name="Group 60">
              <a:extLst>
                <a:ext uri="{FF2B5EF4-FFF2-40B4-BE49-F238E27FC236}">
                  <a16:creationId xmlns:a16="http://schemas.microsoft.com/office/drawing/2014/main" id="{5F204242-82F6-4C91-B3F4-D7C48EA943DB}"/>
                </a:ext>
              </a:extLst>
            </p:cNvPr>
            <p:cNvGrpSpPr/>
            <p:nvPr/>
          </p:nvGrpSpPr>
          <p:grpSpPr>
            <a:xfrm>
              <a:off x="616841" y="2017603"/>
              <a:ext cx="1233207" cy="1202178"/>
              <a:chOff x="616841" y="2017603"/>
              <a:chExt cx="1233207" cy="1202178"/>
            </a:xfrm>
          </p:grpSpPr>
          <p:sp>
            <p:nvSpPr>
              <p:cNvPr id="62" name="Oval 61">
                <a:extLst>
                  <a:ext uri="{FF2B5EF4-FFF2-40B4-BE49-F238E27FC236}">
                    <a16:creationId xmlns:a16="http://schemas.microsoft.com/office/drawing/2014/main" id="{1C4F8F0C-D0F2-48A9-B0D9-DB330FD9C817}"/>
                  </a:ext>
                </a:extLst>
              </p:cNvPr>
              <p:cNvSpPr/>
              <p:nvPr/>
            </p:nvSpPr>
            <p:spPr>
              <a:xfrm>
                <a:off x="616841" y="2017603"/>
                <a:ext cx="1202178" cy="1202178"/>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7603F"/>
                  </a:solidFill>
                  <a:effectLst/>
                  <a:uLnTx/>
                  <a:uFillTx/>
                  <a:latin typeface="+mj-lt"/>
                  <a:ea typeface="+mn-ea"/>
                  <a:cs typeface="+mn-cs"/>
                </a:endParaRPr>
              </a:p>
            </p:txBody>
          </p:sp>
          <p:sp>
            <p:nvSpPr>
              <p:cNvPr id="63" name="TextBox 62">
                <a:extLst>
                  <a:ext uri="{FF2B5EF4-FFF2-40B4-BE49-F238E27FC236}">
                    <a16:creationId xmlns:a16="http://schemas.microsoft.com/office/drawing/2014/main" id="{7FC84092-AFDC-4719-B010-E7726DA76E2D}"/>
                  </a:ext>
                </a:extLst>
              </p:cNvPr>
              <p:cNvSpPr txBox="1"/>
              <p:nvPr/>
            </p:nvSpPr>
            <p:spPr>
              <a:xfrm>
                <a:off x="647870" y="2378255"/>
                <a:ext cx="1202178" cy="492443"/>
              </a:xfrm>
              <a:prstGeom prst="rect">
                <a:avLst/>
              </a:prstGeom>
              <a:noFill/>
              <a:ln>
                <a:noFill/>
              </a:ln>
            </p:spPr>
            <p:txBody>
              <a:bodyPr wrap="square"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C000"/>
                    </a:solidFill>
                    <a:effectLst/>
                    <a:uLnTx/>
                    <a:uFillTx/>
                    <a:latin typeface="+mj-lt"/>
                    <a:ea typeface="+mn-ea"/>
                    <a:cs typeface="+mn-cs"/>
                  </a:rPr>
                  <a:t>Command Center</a:t>
                </a:r>
              </a:p>
            </p:txBody>
          </p:sp>
        </p:grpSp>
      </p:grpSp>
      <p:grpSp>
        <p:nvGrpSpPr>
          <p:cNvPr id="17" name="Group 16">
            <a:extLst>
              <a:ext uri="{FF2B5EF4-FFF2-40B4-BE49-F238E27FC236}">
                <a16:creationId xmlns:a16="http://schemas.microsoft.com/office/drawing/2014/main" id="{BADD3CF0-2F7D-4651-BA81-91F1E7BF76AF}"/>
              </a:ext>
            </a:extLst>
          </p:cNvPr>
          <p:cNvGrpSpPr/>
          <p:nvPr/>
        </p:nvGrpSpPr>
        <p:grpSpPr>
          <a:xfrm>
            <a:off x="3697667" y="910776"/>
            <a:ext cx="1718501" cy="1505254"/>
            <a:chOff x="443256" y="1828743"/>
            <a:chExt cx="1718501" cy="1505254"/>
          </a:xfrm>
        </p:grpSpPr>
        <p:grpSp>
          <p:nvGrpSpPr>
            <p:cNvPr id="44" name="Group 43">
              <a:extLst>
                <a:ext uri="{FF2B5EF4-FFF2-40B4-BE49-F238E27FC236}">
                  <a16:creationId xmlns:a16="http://schemas.microsoft.com/office/drawing/2014/main" id="{6E72F9A7-0AAE-4C57-ABE2-72D17E5E172A}"/>
                </a:ext>
              </a:extLst>
            </p:cNvPr>
            <p:cNvGrpSpPr/>
            <p:nvPr/>
          </p:nvGrpSpPr>
          <p:grpSpPr>
            <a:xfrm>
              <a:off x="443256" y="1828743"/>
              <a:ext cx="1718501" cy="1505254"/>
              <a:chOff x="5395036" y="4416542"/>
              <a:chExt cx="1741162" cy="1525103"/>
            </a:xfrm>
          </p:grpSpPr>
          <p:grpSp>
            <p:nvGrpSpPr>
              <p:cNvPr id="48" name="Group 47">
                <a:extLst>
                  <a:ext uri="{FF2B5EF4-FFF2-40B4-BE49-F238E27FC236}">
                    <a16:creationId xmlns:a16="http://schemas.microsoft.com/office/drawing/2014/main" id="{360D045A-19A6-4E4B-B3DB-2DED3D6D0210}"/>
                  </a:ext>
                </a:extLst>
              </p:cNvPr>
              <p:cNvGrpSpPr/>
              <p:nvPr/>
            </p:nvGrpSpPr>
            <p:grpSpPr>
              <a:xfrm>
                <a:off x="5395036" y="4416542"/>
                <a:ext cx="1512070" cy="1525103"/>
                <a:chOff x="5395036" y="4416542"/>
                <a:chExt cx="1512070" cy="1525103"/>
              </a:xfrm>
            </p:grpSpPr>
            <p:sp>
              <p:nvSpPr>
                <p:cNvPr id="50" name="Oval 49">
                  <a:extLst>
                    <a:ext uri="{FF2B5EF4-FFF2-40B4-BE49-F238E27FC236}">
                      <a16:creationId xmlns:a16="http://schemas.microsoft.com/office/drawing/2014/main" id="{B45E1BB2-9C44-4871-B628-6BEDAA743553}"/>
                    </a:ext>
                  </a:extLst>
                </p:cNvPr>
                <p:cNvSpPr/>
                <p:nvPr/>
              </p:nvSpPr>
              <p:spPr>
                <a:xfrm>
                  <a:off x="5450718" y="4485257"/>
                  <a:ext cx="1456388" cy="145638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1" name="Rectangle 50">
                  <a:extLst>
                    <a:ext uri="{FF2B5EF4-FFF2-40B4-BE49-F238E27FC236}">
                      <a16:creationId xmlns:a16="http://schemas.microsoft.com/office/drawing/2014/main" id="{BBA99474-3A2B-4281-BCBD-83B284ED76A6}"/>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cxnSp>
            <p:nvCxnSpPr>
              <p:cNvPr id="49" name="Straight Arrow Connector 48">
                <a:extLst>
                  <a:ext uri="{FF2B5EF4-FFF2-40B4-BE49-F238E27FC236}">
                    <a16:creationId xmlns:a16="http://schemas.microsoft.com/office/drawing/2014/main" id="{9295F78F-A459-400A-A7A0-0102BFD3B526}"/>
                  </a:ext>
                </a:extLst>
              </p:cNvPr>
              <p:cNvCxnSpPr>
                <a:stCxn id="50" idx="6"/>
              </p:cNvCxnSpPr>
              <p:nvPr/>
            </p:nvCxnSpPr>
            <p:spPr>
              <a:xfrm>
                <a:off x="6907106" y="5213452"/>
                <a:ext cx="229092" cy="0"/>
              </a:xfrm>
              <a:prstGeom prst="straightConnector1">
                <a:avLst/>
              </a:prstGeom>
              <a:noFill/>
              <a:ln w="285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45" name="Group 44">
              <a:extLst>
                <a:ext uri="{FF2B5EF4-FFF2-40B4-BE49-F238E27FC236}">
                  <a16:creationId xmlns:a16="http://schemas.microsoft.com/office/drawing/2014/main" id="{4656C5FE-865E-4BF1-B964-F1377AE66391}"/>
                </a:ext>
              </a:extLst>
            </p:cNvPr>
            <p:cNvGrpSpPr/>
            <p:nvPr/>
          </p:nvGrpSpPr>
          <p:grpSpPr>
            <a:xfrm>
              <a:off x="616841" y="2017603"/>
              <a:ext cx="1202178" cy="1202178"/>
              <a:chOff x="616841" y="2017603"/>
              <a:chExt cx="1202178" cy="1202178"/>
            </a:xfrm>
          </p:grpSpPr>
          <p:sp>
            <p:nvSpPr>
              <p:cNvPr id="46" name="Oval 45">
                <a:extLst>
                  <a:ext uri="{FF2B5EF4-FFF2-40B4-BE49-F238E27FC236}">
                    <a16:creationId xmlns:a16="http://schemas.microsoft.com/office/drawing/2014/main" id="{6D8A7A03-B913-4A23-9939-2E216A9138BC}"/>
                  </a:ext>
                </a:extLst>
              </p:cNvPr>
              <p:cNvSpPr/>
              <p:nvPr/>
            </p:nvSpPr>
            <p:spPr>
              <a:xfrm>
                <a:off x="616841" y="2017603"/>
                <a:ext cx="1202178" cy="1202178"/>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7603F"/>
                  </a:solidFill>
                  <a:effectLst/>
                  <a:uLnTx/>
                  <a:uFillTx/>
                  <a:latin typeface="+mj-lt"/>
                  <a:ea typeface="+mn-ea"/>
                  <a:cs typeface="+mn-cs"/>
                </a:endParaRPr>
              </a:p>
            </p:txBody>
          </p:sp>
          <p:sp>
            <p:nvSpPr>
              <p:cNvPr id="47" name="TextBox 46">
                <a:extLst>
                  <a:ext uri="{FF2B5EF4-FFF2-40B4-BE49-F238E27FC236}">
                    <a16:creationId xmlns:a16="http://schemas.microsoft.com/office/drawing/2014/main" id="{3933C5E0-73E1-482B-A717-64C39088FF0A}"/>
                  </a:ext>
                </a:extLst>
              </p:cNvPr>
              <p:cNvSpPr txBox="1"/>
              <p:nvPr/>
            </p:nvSpPr>
            <p:spPr>
              <a:xfrm>
                <a:off x="744327" y="2461851"/>
                <a:ext cx="1001595" cy="292388"/>
              </a:xfrm>
              <a:prstGeom prst="rect">
                <a:avLst/>
              </a:prstGeom>
              <a:noFill/>
              <a:ln>
                <a:noFill/>
              </a:ln>
            </p:spPr>
            <p:txBody>
              <a:bodyPr wrap="square" rtlCol="0">
                <a:spAutoFit/>
              </a:bodyPr>
              <a:lstStyle>
                <a:defPPr>
                  <a:defRPr lang="en-US"/>
                </a:defPPr>
                <a:lvl1pPr>
                  <a:defRPr sz="115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6600"/>
                    </a:solidFill>
                    <a:effectLst/>
                    <a:uLnTx/>
                    <a:uFillTx/>
                    <a:latin typeface="+mj-lt"/>
                    <a:ea typeface="+mn-ea"/>
                    <a:cs typeface="+mn-cs"/>
                  </a:rPr>
                  <a:t>SCIS</a:t>
                </a:r>
              </a:p>
            </p:txBody>
          </p:sp>
        </p:grpSp>
      </p:grpSp>
      <p:grpSp>
        <p:nvGrpSpPr>
          <p:cNvPr id="19" name="Group 18">
            <a:extLst>
              <a:ext uri="{FF2B5EF4-FFF2-40B4-BE49-F238E27FC236}">
                <a16:creationId xmlns:a16="http://schemas.microsoft.com/office/drawing/2014/main" id="{9732913A-2AB2-4855-A39D-22F5D370C1BA}"/>
              </a:ext>
            </a:extLst>
          </p:cNvPr>
          <p:cNvGrpSpPr/>
          <p:nvPr/>
        </p:nvGrpSpPr>
        <p:grpSpPr>
          <a:xfrm>
            <a:off x="337590" y="904105"/>
            <a:ext cx="1896615" cy="1505254"/>
            <a:chOff x="441690" y="1828743"/>
            <a:chExt cx="1720053" cy="1505254"/>
          </a:xfrm>
        </p:grpSpPr>
        <p:grpSp>
          <p:nvGrpSpPr>
            <p:cNvPr id="27" name="Group 26">
              <a:extLst>
                <a:ext uri="{FF2B5EF4-FFF2-40B4-BE49-F238E27FC236}">
                  <a16:creationId xmlns:a16="http://schemas.microsoft.com/office/drawing/2014/main" id="{AD025B1F-078F-4DA7-8DCB-ADBD84A50B34}"/>
                </a:ext>
              </a:extLst>
            </p:cNvPr>
            <p:cNvGrpSpPr/>
            <p:nvPr/>
          </p:nvGrpSpPr>
          <p:grpSpPr>
            <a:xfrm>
              <a:off x="441690" y="1828743"/>
              <a:ext cx="1720053" cy="1505254"/>
              <a:chOff x="5393460" y="4416542"/>
              <a:chExt cx="1742738" cy="1525103"/>
            </a:xfrm>
          </p:grpSpPr>
          <p:grpSp>
            <p:nvGrpSpPr>
              <p:cNvPr id="31" name="Group 30">
                <a:extLst>
                  <a:ext uri="{FF2B5EF4-FFF2-40B4-BE49-F238E27FC236}">
                    <a16:creationId xmlns:a16="http://schemas.microsoft.com/office/drawing/2014/main" id="{5F7E0C21-171F-43DB-A920-388F7F8036C2}"/>
                  </a:ext>
                </a:extLst>
              </p:cNvPr>
              <p:cNvGrpSpPr/>
              <p:nvPr/>
            </p:nvGrpSpPr>
            <p:grpSpPr>
              <a:xfrm>
                <a:off x="5395036" y="4416542"/>
                <a:ext cx="1512070" cy="1525103"/>
                <a:chOff x="5395036" y="4416542"/>
                <a:chExt cx="1512070" cy="1525103"/>
              </a:xfrm>
            </p:grpSpPr>
            <p:sp>
              <p:nvSpPr>
                <p:cNvPr id="34" name="Oval 33">
                  <a:extLst>
                    <a:ext uri="{FF2B5EF4-FFF2-40B4-BE49-F238E27FC236}">
                      <a16:creationId xmlns:a16="http://schemas.microsoft.com/office/drawing/2014/main" id="{80174D7A-BD93-4C01-9628-821AC888EDC9}"/>
                    </a:ext>
                  </a:extLst>
                </p:cNvPr>
                <p:cNvSpPr/>
                <p:nvPr/>
              </p:nvSpPr>
              <p:spPr>
                <a:xfrm>
                  <a:off x="5450718" y="4485257"/>
                  <a:ext cx="1456388" cy="145638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5" name="Rectangle 34">
                  <a:extLst>
                    <a:ext uri="{FF2B5EF4-FFF2-40B4-BE49-F238E27FC236}">
                      <a16:creationId xmlns:a16="http://schemas.microsoft.com/office/drawing/2014/main" id="{213568FD-0253-459D-BDF5-545FE646BF3C}"/>
                    </a:ext>
                  </a:extLst>
                </p:cNvPr>
                <p:cNvSpPr/>
                <p:nvPr/>
              </p:nvSpPr>
              <p:spPr>
                <a:xfrm>
                  <a:off x="5395036" y="4416542"/>
                  <a:ext cx="801314" cy="80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sp>
            <p:nvSpPr>
              <p:cNvPr id="32" name="Oval 31">
                <a:extLst>
                  <a:ext uri="{FF2B5EF4-FFF2-40B4-BE49-F238E27FC236}">
                    <a16:creationId xmlns:a16="http://schemas.microsoft.com/office/drawing/2014/main" id="{A9CA6A7F-D062-4BC1-AD98-64F0FA4D7C63}"/>
                  </a:ext>
                </a:extLst>
              </p:cNvPr>
              <p:cNvSpPr/>
              <p:nvPr/>
            </p:nvSpPr>
            <p:spPr>
              <a:xfrm>
                <a:off x="5393460" y="5170409"/>
                <a:ext cx="113909" cy="1139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33" name="Straight Arrow Connector 32">
                <a:extLst>
                  <a:ext uri="{FF2B5EF4-FFF2-40B4-BE49-F238E27FC236}">
                    <a16:creationId xmlns:a16="http://schemas.microsoft.com/office/drawing/2014/main" id="{39571555-8496-4127-B17C-A2D9592B124B}"/>
                  </a:ext>
                </a:extLst>
              </p:cNvPr>
              <p:cNvCxnSpPr>
                <a:stCxn id="34" idx="6"/>
              </p:cNvCxnSpPr>
              <p:nvPr/>
            </p:nvCxnSpPr>
            <p:spPr>
              <a:xfrm>
                <a:off x="6907106" y="5213452"/>
                <a:ext cx="229092" cy="0"/>
              </a:xfrm>
              <a:prstGeom prst="straightConnector1">
                <a:avLst/>
              </a:prstGeom>
              <a:noFill/>
              <a:ln w="285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Group 27">
              <a:extLst>
                <a:ext uri="{FF2B5EF4-FFF2-40B4-BE49-F238E27FC236}">
                  <a16:creationId xmlns:a16="http://schemas.microsoft.com/office/drawing/2014/main" id="{C39DFC6F-767E-4064-91F7-822A1B9EDAD9}"/>
                </a:ext>
              </a:extLst>
            </p:cNvPr>
            <p:cNvGrpSpPr/>
            <p:nvPr/>
          </p:nvGrpSpPr>
          <p:grpSpPr>
            <a:xfrm>
              <a:off x="616841" y="2017603"/>
              <a:ext cx="1218384" cy="1202178"/>
              <a:chOff x="616841" y="2017603"/>
              <a:chExt cx="1218384" cy="1202178"/>
            </a:xfrm>
          </p:grpSpPr>
          <p:sp>
            <p:nvSpPr>
              <p:cNvPr id="29" name="Oval 28">
                <a:extLst>
                  <a:ext uri="{FF2B5EF4-FFF2-40B4-BE49-F238E27FC236}">
                    <a16:creationId xmlns:a16="http://schemas.microsoft.com/office/drawing/2014/main" id="{4AF4165D-C427-4C79-A445-23ED99E96B63}"/>
                  </a:ext>
                </a:extLst>
              </p:cNvPr>
              <p:cNvSpPr/>
              <p:nvPr/>
            </p:nvSpPr>
            <p:spPr>
              <a:xfrm>
                <a:off x="616841" y="2017603"/>
                <a:ext cx="1202178" cy="1202178"/>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7603F"/>
                  </a:solidFill>
                  <a:effectLst/>
                  <a:uLnTx/>
                  <a:uFillTx/>
                  <a:latin typeface="+mj-lt"/>
                  <a:ea typeface="+mn-ea"/>
                  <a:cs typeface="+mn-cs"/>
                </a:endParaRPr>
              </a:p>
            </p:txBody>
          </p:sp>
          <p:sp>
            <p:nvSpPr>
              <p:cNvPr id="30" name="TextBox 29">
                <a:extLst>
                  <a:ext uri="{FF2B5EF4-FFF2-40B4-BE49-F238E27FC236}">
                    <a16:creationId xmlns:a16="http://schemas.microsoft.com/office/drawing/2014/main" id="{8D11A3AF-FD6B-4EEE-A241-F8B11965E8AA}"/>
                  </a:ext>
                </a:extLst>
              </p:cNvPr>
              <p:cNvSpPr txBox="1"/>
              <p:nvPr/>
            </p:nvSpPr>
            <p:spPr>
              <a:xfrm>
                <a:off x="633047" y="2424168"/>
                <a:ext cx="120217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2">
                        <a:lumMod val="25000"/>
                      </a:schemeClr>
                    </a:solidFill>
                    <a:effectLst/>
                    <a:uLnTx/>
                    <a:uFillTx/>
                    <a:latin typeface="+mj-lt"/>
                    <a:ea typeface="+mn-ea"/>
                    <a:cs typeface="+mn-cs"/>
                  </a:rPr>
                  <a:t>Planner</a:t>
                </a:r>
              </a:p>
            </p:txBody>
          </p:sp>
        </p:grpSp>
      </p:grpSp>
      <p:sp>
        <p:nvSpPr>
          <p:cNvPr id="20" name="TextBox 19">
            <a:extLst>
              <a:ext uri="{FF2B5EF4-FFF2-40B4-BE49-F238E27FC236}">
                <a16:creationId xmlns:a16="http://schemas.microsoft.com/office/drawing/2014/main" id="{BDD421F9-18F0-406A-9F38-EF13A0411D3E}"/>
              </a:ext>
            </a:extLst>
          </p:cNvPr>
          <p:cNvSpPr txBox="1"/>
          <p:nvPr/>
        </p:nvSpPr>
        <p:spPr>
          <a:xfrm>
            <a:off x="396505" y="936862"/>
            <a:ext cx="426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1</a:t>
            </a:r>
          </a:p>
        </p:txBody>
      </p:sp>
      <p:sp>
        <p:nvSpPr>
          <p:cNvPr id="21" name="TextBox 20">
            <a:extLst>
              <a:ext uri="{FF2B5EF4-FFF2-40B4-BE49-F238E27FC236}">
                <a16:creationId xmlns:a16="http://schemas.microsoft.com/office/drawing/2014/main" id="{6B6E1FFC-D70D-4454-8A8E-691AAE2CE506}"/>
              </a:ext>
            </a:extLst>
          </p:cNvPr>
          <p:cNvSpPr txBox="1"/>
          <p:nvPr/>
        </p:nvSpPr>
        <p:spPr>
          <a:xfrm>
            <a:off x="2017792" y="936862"/>
            <a:ext cx="426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2</a:t>
            </a:r>
          </a:p>
        </p:txBody>
      </p:sp>
      <p:sp>
        <p:nvSpPr>
          <p:cNvPr id="22" name="TextBox 21">
            <a:extLst>
              <a:ext uri="{FF2B5EF4-FFF2-40B4-BE49-F238E27FC236}">
                <a16:creationId xmlns:a16="http://schemas.microsoft.com/office/drawing/2014/main" id="{D011C9E1-3B55-4580-8645-924F6E926EC7}"/>
              </a:ext>
            </a:extLst>
          </p:cNvPr>
          <p:cNvSpPr txBox="1"/>
          <p:nvPr/>
        </p:nvSpPr>
        <p:spPr>
          <a:xfrm>
            <a:off x="3698872" y="936862"/>
            <a:ext cx="426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3</a:t>
            </a:r>
          </a:p>
        </p:txBody>
      </p:sp>
      <p:sp>
        <p:nvSpPr>
          <p:cNvPr id="23" name="TextBox 22">
            <a:extLst>
              <a:ext uri="{FF2B5EF4-FFF2-40B4-BE49-F238E27FC236}">
                <a16:creationId xmlns:a16="http://schemas.microsoft.com/office/drawing/2014/main" id="{E5C8B35E-02B6-4972-9CF6-B3FD6D07807D}"/>
              </a:ext>
            </a:extLst>
          </p:cNvPr>
          <p:cNvSpPr txBox="1"/>
          <p:nvPr/>
        </p:nvSpPr>
        <p:spPr>
          <a:xfrm>
            <a:off x="5320159" y="936862"/>
            <a:ext cx="426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4</a:t>
            </a:r>
          </a:p>
        </p:txBody>
      </p:sp>
      <p:sp>
        <p:nvSpPr>
          <p:cNvPr id="24" name="TextBox 23">
            <a:extLst>
              <a:ext uri="{FF2B5EF4-FFF2-40B4-BE49-F238E27FC236}">
                <a16:creationId xmlns:a16="http://schemas.microsoft.com/office/drawing/2014/main" id="{9F529D05-9E0D-47B7-8344-7481D62F7A03}"/>
              </a:ext>
            </a:extLst>
          </p:cNvPr>
          <p:cNvSpPr txBox="1"/>
          <p:nvPr/>
        </p:nvSpPr>
        <p:spPr>
          <a:xfrm>
            <a:off x="6984157" y="929864"/>
            <a:ext cx="426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5</a:t>
            </a:r>
          </a:p>
        </p:txBody>
      </p:sp>
      <p:sp>
        <p:nvSpPr>
          <p:cNvPr id="25" name="TextBox 24">
            <a:extLst>
              <a:ext uri="{FF2B5EF4-FFF2-40B4-BE49-F238E27FC236}">
                <a16:creationId xmlns:a16="http://schemas.microsoft.com/office/drawing/2014/main" id="{BEC6FAB8-40AF-4F10-8823-8D3B0D05EEE8}"/>
              </a:ext>
            </a:extLst>
          </p:cNvPr>
          <p:cNvSpPr txBox="1"/>
          <p:nvPr/>
        </p:nvSpPr>
        <p:spPr>
          <a:xfrm>
            <a:off x="8605444" y="929864"/>
            <a:ext cx="426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mn-cs"/>
              </a:rPr>
              <a:t>6</a:t>
            </a:r>
          </a:p>
        </p:txBody>
      </p:sp>
      <p:sp>
        <p:nvSpPr>
          <p:cNvPr id="165" name="Rectangle 164">
            <a:extLst>
              <a:ext uri="{FF2B5EF4-FFF2-40B4-BE49-F238E27FC236}">
                <a16:creationId xmlns:a16="http://schemas.microsoft.com/office/drawing/2014/main" id="{615FC6C6-2582-4524-B4E8-B83232F9B207}"/>
              </a:ext>
            </a:extLst>
          </p:cNvPr>
          <p:cNvSpPr/>
          <p:nvPr/>
        </p:nvSpPr>
        <p:spPr>
          <a:xfrm>
            <a:off x="3756539" y="3426090"/>
            <a:ext cx="3139239" cy="252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Communication / Inflexibility of Supplier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171450" indent="-171450">
              <a:buFont typeface="Arial" panose="020B0604020202020204" pitchFamily="34" charset="0"/>
              <a:buChar char="•"/>
              <a:defRPr/>
            </a:pPr>
            <a:r>
              <a:rPr kumimoji="0" lang="en-GB" sz="900" b="0" i="0" u="none" strike="noStrike" kern="1200" cap="none" spc="0" normalizeH="0" baseline="0" noProof="0">
                <a:ln>
                  <a:noFill/>
                </a:ln>
                <a:solidFill>
                  <a:srgbClr val="333C42"/>
                </a:solidFill>
                <a:effectLst/>
                <a:uLnTx/>
                <a:uFillTx/>
                <a:latin typeface="+mj-lt"/>
                <a:ea typeface="+mn-ea"/>
                <a:cs typeface="+mn-cs"/>
              </a:rPr>
              <a:t>Demand / Schedule / ASR (Automated Shortage report)</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Transportation / Logistics issues</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Containerization problems</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Cross functional issues management (Engineering, OTD [ORDER TO DELIVERY], IT, etc.)</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Temporary capacity constraints</a:t>
            </a:r>
            <a:endParaRPr lang="en-GB" sz="900" b="0" i="0" u="none" strike="noStrike" kern="1200" cap="none" spc="0" normalizeH="0" baseline="0" noProof="0">
              <a:ln>
                <a:noFill/>
              </a:ln>
              <a:solidFill>
                <a:srgbClr val="333C42"/>
              </a:solidFill>
              <a:effectLst/>
              <a:uLnTx/>
              <a:uFillTx/>
              <a:latin typeface="+mj-lt"/>
            </a:endParaRPr>
          </a:p>
          <a:p>
            <a:pPr>
              <a:defRPr/>
            </a:pPr>
            <a:endParaRPr lang="en-GB" sz="900">
              <a:solidFill>
                <a:srgbClr val="333C42"/>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333C42"/>
                </a:solidFill>
                <a:latin typeface="+mj-lt"/>
              </a:rPr>
              <a:t>Ongoing Program </a:t>
            </a:r>
            <a:r>
              <a:rPr kumimoji="0" lang="en-GB" sz="900" b="0" i="0" u="none" strike="noStrike" kern="1200" cap="none" spc="0" normalizeH="0" baseline="0" noProof="0">
                <a:ln>
                  <a:noFill/>
                </a:ln>
                <a:solidFill>
                  <a:srgbClr val="333C42"/>
                </a:solidFill>
                <a:effectLst/>
                <a:uLnTx/>
                <a:uFillTx/>
                <a:latin typeface="+mj-lt"/>
                <a:ea typeface="+mn-ea"/>
                <a:cs typeface="+mn-cs"/>
              </a:rPr>
              <a:t>issues after 90 days post job 1</a:t>
            </a:r>
            <a:endParaRPr kumimoji="0" lang="en-GB" sz="900" b="1"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a:ln>
                <a:noFill/>
              </a:ln>
              <a:solidFill>
                <a:srgbClr val="FFFFFF">
                  <a:lumMod val="65000"/>
                </a:srgbClr>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a:ln>
                <a:noFill/>
              </a:ln>
              <a:solidFill>
                <a:srgbClr val="FFFFFF">
                  <a:lumMod val="65000"/>
                </a:srgbClr>
              </a:solidFill>
              <a:effectLst/>
              <a:uLnTx/>
              <a:uFillTx/>
              <a:latin typeface="+mj-lt"/>
              <a:ea typeface="+mn-ea"/>
              <a:cs typeface="+mn-cs"/>
            </a:endParaRPr>
          </a:p>
        </p:txBody>
      </p:sp>
      <p:sp>
        <p:nvSpPr>
          <p:cNvPr id="167" name="Rectangle 166">
            <a:extLst>
              <a:ext uri="{FF2B5EF4-FFF2-40B4-BE49-F238E27FC236}">
                <a16:creationId xmlns:a16="http://schemas.microsoft.com/office/drawing/2014/main" id="{AC88055A-490D-4EBA-9D0B-33FC9A016E22}"/>
              </a:ext>
            </a:extLst>
          </p:cNvPr>
          <p:cNvSpPr/>
          <p:nvPr/>
        </p:nvSpPr>
        <p:spPr>
          <a:xfrm>
            <a:off x="396505" y="2898346"/>
            <a:ext cx="3039734" cy="4890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mj-lt"/>
                <a:ea typeface="+mn-ea"/>
                <a:cs typeface="+mn-cs"/>
              </a:rPr>
              <a:t>Supply Disruption / Risk </a:t>
            </a:r>
          </a:p>
        </p:txBody>
      </p:sp>
      <p:sp>
        <p:nvSpPr>
          <p:cNvPr id="168" name="Rectangle 167">
            <a:extLst>
              <a:ext uri="{FF2B5EF4-FFF2-40B4-BE49-F238E27FC236}">
                <a16:creationId xmlns:a16="http://schemas.microsoft.com/office/drawing/2014/main" id="{317E2F94-BFB4-4B2D-AC7F-2D8272B82452}"/>
              </a:ext>
            </a:extLst>
          </p:cNvPr>
          <p:cNvSpPr/>
          <p:nvPr/>
        </p:nvSpPr>
        <p:spPr>
          <a:xfrm>
            <a:off x="278560" y="3428038"/>
            <a:ext cx="3139239" cy="2363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333C42"/>
                </a:solidFill>
                <a:effectLst/>
                <a:uLnTx/>
                <a:uFillTx/>
                <a:latin typeface="+mj-lt"/>
                <a:ea typeface="+mn-ea"/>
                <a:cs typeface="+mn-cs"/>
              </a:rPr>
              <a:t>Define acceptable Supply Plan - Short term</a:t>
            </a:r>
            <a:endParaRPr lang="en-US" sz="90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333C42"/>
              </a:solidFill>
              <a:effectLst/>
              <a:uLnTx/>
              <a:uFillTx/>
              <a:latin typeface="+mj-lt"/>
              <a:ea typeface="+mn-ea"/>
              <a:cs typeface="+mn-cs"/>
            </a:endParaRPr>
          </a:p>
          <a:p>
            <a:pPr marL="171450" indent="-171450">
              <a:buFont typeface="Arial" panose="020B0604020202020204" pitchFamily="34" charset="0"/>
              <a:buChar char="•"/>
              <a:defRPr/>
            </a:pPr>
            <a:r>
              <a:rPr kumimoji="0" lang="en-US" sz="900" b="0" i="0" u="none" strike="noStrike" kern="1200" cap="none" spc="0" normalizeH="0" baseline="0" noProof="0">
                <a:ln>
                  <a:noFill/>
                </a:ln>
                <a:solidFill>
                  <a:srgbClr val="333C42"/>
                </a:solidFill>
                <a:effectLst/>
                <a:uLnTx/>
                <a:uFillTx/>
                <a:latin typeface="+mj-lt"/>
                <a:ea typeface="+mn-ea"/>
                <a:cs typeface="+mn-cs"/>
              </a:rPr>
              <a:t>Request alternate ship plans</a:t>
            </a:r>
            <a:r>
              <a:rPr lang="en-US" sz="900">
                <a:solidFill>
                  <a:srgbClr val="333C42"/>
                </a:solidFill>
                <a:latin typeface="+mj-lt"/>
              </a:rPr>
              <a:t> </a:t>
            </a:r>
          </a:p>
          <a:p>
            <a:pPr marL="171450" indent="-171450">
              <a:buFont typeface="Arial" panose="020B0604020202020204" pitchFamily="34" charset="0"/>
              <a:buChar char="•"/>
              <a:defRPr/>
            </a:pPr>
            <a:endParaRPr lang="en-US" sz="900">
              <a:solidFill>
                <a:srgbClr val="333C42"/>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Secure Transportation and material tracking along</a:t>
            </a:r>
            <a:r>
              <a:rPr lang="en-GB" sz="900">
                <a:solidFill>
                  <a:srgbClr val="333C42"/>
                </a:solidFill>
                <a:latin typeface="+mj-lt"/>
              </a:rPr>
              <a:t> </a:t>
            </a:r>
            <a:r>
              <a:rPr kumimoji="0" lang="en-GB" sz="900" b="0" i="0" u="none" strike="noStrike" kern="1200" cap="none" spc="0" normalizeH="0" baseline="0" noProof="0">
                <a:ln>
                  <a:noFill/>
                </a:ln>
                <a:solidFill>
                  <a:srgbClr val="333C42"/>
                </a:solidFill>
                <a:effectLst/>
                <a:uLnTx/>
                <a:uFillTx/>
                <a:latin typeface="+mj-lt"/>
                <a:ea typeface="+mn-ea"/>
                <a:cs typeface="+mn-cs"/>
              </a:rPr>
              <a:t> the duration of the escalation</a:t>
            </a:r>
            <a:r>
              <a:rPr lang="en-GB" sz="900">
                <a:solidFill>
                  <a:srgbClr val="333C42"/>
                </a:solidFill>
                <a:latin typeface="+mj-lt"/>
              </a:rPr>
              <a:t> </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Internal plant caused issues</a:t>
            </a:r>
            <a:endParaRPr lang="en-GB" sz="900" b="0" i="0" u="none" strike="noStrike" kern="1200" cap="none" spc="0" normalizeH="0" baseline="0" noProof="0">
              <a:ln>
                <a:noFill/>
              </a:ln>
              <a:solidFill>
                <a:srgbClr val="333C42"/>
              </a:solidFill>
              <a:effectLst/>
              <a:uLnTx/>
              <a:uFillTx/>
              <a:latin typeface="+mj-lt"/>
            </a:endParaRPr>
          </a:p>
          <a:p>
            <a:pPr>
              <a:defRPr/>
            </a:pPr>
            <a:endParaRPr lang="en-GB" sz="900">
              <a:solidFill>
                <a:srgbClr val="333C42"/>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Buffer / Safety Stock Strategy</a:t>
            </a:r>
            <a:endParaRPr lang="en-GB" sz="900" b="0" i="0" u="none" strike="noStrike" kern="1200" cap="none" spc="0" normalizeH="0" baseline="0" noProof="0">
              <a:ln>
                <a:noFill/>
              </a:ln>
              <a:solidFill>
                <a:srgbClr val="333C42"/>
              </a:solidFill>
              <a:effectLst/>
              <a:uLnTx/>
              <a:uFillTx/>
              <a:latin typeface="+mj-lt"/>
            </a:endParaRPr>
          </a:p>
          <a:p>
            <a:pPr>
              <a:defRPr/>
            </a:pPr>
            <a:endParaRPr lang="en-GB" sz="900">
              <a:solidFill>
                <a:srgbClr val="333C42"/>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Pre Job 1 &lt;90 day working with program teams</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FFFFFF">
                  <a:lumMod val="65000"/>
                </a:srgbClr>
              </a:solidFill>
              <a:effectLst/>
              <a:uLnTx/>
              <a:uFillTx/>
              <a:latin typeface="+mj-lt"/>
              <a:ea typeface="+mn-ea"/>
              <a:cs typeface="+mn-cs"/>
            </a:endParaRPr>
          </a:p>
        </p:txBody>
      </p:sp>
      <p:sp>
        <p:nvSpPr>
          <p:cNvPr id="170" name="Rectangle 169">
            <a:extLst>
              <a:ext uri="{FF2B5EF4-FFF2-40B4-BE49-F238E27FC236}">
                <a16:creationId xmlns:a16="http://schemas.microsoft.com/office/drawing/2014/main" id="{27B78835-740A-4733-B2DA-FA22157E57BC}"/>
              </a:ext>
            </a:extLst>
          </p:cNvPr>
          <p:cNvSpPr/>
          <p:nvPr/>
        </p:nvSpPr>
        <p:spPr>
          <a:xfrm>
            <a:off x="7067086" y="3426588"/>
            <a:ext cx="2896765" cy="2364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defRPr/>
            </a:pPr>
            <a:r>
              <a:rPr kumimoji="0" lang="en-US" sz="900" b="0" i="0" u="none" strike="noStrike" kern="1200" cap="none" spc="0" normalizeH="0" baseline="0" noProof="0">
                <a:ln>
                  <a:noFill/>
                </a:ln>
                <a:solidFill>
                  <a:srgbClr val="333C42"/>
                </a:solidFill>
                <a:effectLst/>
                <a:uLnTx/>
                <a:uFillTx/>
                <a:latin typeface="+mj-lt"/>
                <a:ea typeface="+mn-ea"/>
                <a:cs typeface="+mn-cs"/>
              </a:rPr>
              <a:t>No satisfactory recovery plan defined</a:t>
            </a:r>
            <a:r>
              <a:rPr lang="en-US" sz="900">
                <a:solidFill>
                  <a:srgbClr val="333C42"/>
                </a:solidFill>
                <a:latin typeface="+mj-lt"/>
              </a:rPr>
              <a:t>  </a:t>
            </a:r>
            <a:endParaRPr lang="en-US" sz="900"/>
          </a:p>
          <a:p>
            <a:pPr marL="171450" indent="-171450">
              <a:buFont typeface="Arial" panose="020B0604020202020204" pitchFamily="34" charset="0"/>
              <a:buChar char="•"/>
              <a:defRPr/>
            </a:pPr>
            <a:endParaRPr lang="en-US" sz="900" b="0" i="0" u="none" strike="noStrike" kern="1200" cap="none" spc="0" normalizeH="0" baseline="0" noProof="0">
              <a:ln>
                <a:noFill/>
              </a:ln>
              <a:solidFill>
                <a:srgbClr val="333C42"/>
              </a:solidFill>
              <a:effectLst/>
              <a:uLnTx/>
              <a:uFillTx/>
              <a:latin typeface="+mj-lt"/>
            </a:endParaRPr>
          </a:p>
          <a:p>
            <a:pPr marL="171450" indent="-171450">
              <a:buFont typeface="Arial" panose="020B0604020202020204" pitchFamily="34" charset="0"/>
              <a:buChar char="•"/>
              <a:defRPr/>
            </a:pPr>
            <a:r>
              <a:rPr lang="en-US" sz="900">
                <a:solidFill>
                  <a:srgbClr val="333C42"/>
                </a:solidFill>
                <a:latin typeface="+mj-lt"/>
              </a:rPr>
              <a:t>Ongoing Communication / Inflexibility of Supplier</a:t>
            </a: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333C42"/>
                </a:solidFill>
                <a:effectLst/>
                <a:uLnTx/>
                <a:uFillTx/>
                <a:latin typeface="+mj-lt"/>
                <a:ea typeface="+mn-ea"/>
                <a:cs typeface="+mn-cs"/>
              </a:rPr>
              <a:t>Capacity / allocation constraints (including sub tier restrictions)</a:t>
            </a:r>
            <a:endParaRPr lang="en-US"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333C42"/>
                </a:solidFill>
                <a:effectLst/>
                <a:uLnTx/>
                <a:uFillTx/>
                <a:latin typeface="+mj-lt"/>
                <a:ea typeface="+mn-ea"/>
                <a:cs typeface="+mn-cs"/>
              </a:rPr>
              <a:t>Commercial issues</a:t>
            </a:r>
            <a:endParaRPr lang="en-US"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333C42"/>
              </a:solidFill>
              <a:effectLst/>
              <a:uLnTx/>
              <a:uFillTx/>
              <a:latin typeface="+mj-lt"/>
              <a:ea typeface="+mn-ea"/>
              <a:cs typeface="+mn-cs"/>
            </a:endParaRPr>
          </a:p>
          <a:p>
            <a:pPr marL="171450" indent="-171450">
              <a:buFont typeface="Arial" panose="020B0604020202020204" pitchFamily="34" charset="0"/>
              <a:buChar char="•"/>
              <a:defRPr/>
            </a:pPr>
            <a:r>
              <a:rPr kumimoji="0" lang="en-US" sz="900" b="0" i="0" u="none" strike="noStrike" kern="1200" cap="none" spc="0" normalizeH="0" baseline="0" noProof="0">
                <a:ln>
                  <a:noFill/>
                </a:ln>
                <a:solidFill>
                  <a:srgbClr val="333C42"/>
                </a:solidFill>
                <a:effectLst/>
                <a:uLnTx/>
                <a:uFillTx/>
                <a:latin typeface="+mj-lt"/>
                <a:ea typeface="+mn-ea"/>
                <a:cs typeface="+mn-cs"/>
              </a:rPr>
              <a:t>Labor constraints</a:t>
            </a:r>
            <a:r>
              <a:rPr lang="en-US" sz="900">
                <a:solidFill>
                  <a:srgbClr val="333C42"/>
                </a:solidFill>
                <a:latin typeface="+mj-lt"/>
              </a:rPr>
              <a:t> </a:t>
            </a:r>
            <a:endParaRPr lang="en-US"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333C42"/>
                </a:solidFill>
                <a:effectLst/>
                <a:uLnTx/>
                <a:uFillTx/>
                <a:latin typeface="+mj-lt"/>
                <a:ea typeface="+mn-ea"/>
                <a:cs typeface="+mn-cs"/>
              </a:rPr>
              <a:t>Raw Material Shortages</a:t>
            </a:r>
            <a:endParaRPr lang="en-US"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333C42"/>
                </a:solidFill>
                <a:effectLst/>
                <a:uLnTx/>
                <a:uFillTx/>
                <a:latin typeface="+mj-lt"/>
                <a:ea typeface="+mn-ea"/>
                <a:cs typeface="+mn-cs"/>
              </a:rPr>
              <a:t>Onsite Support</a:t>
            </a:r>
            <a:endParaRPr lang="en-US" sz="900" b="0" i="0" u="none" strike="noStrike" kern="1200" cap="none" spc="0" normalizeH="0" baseline="0" noProof="0">
              <a:ln>
                <a:noFill/>
              </a:ln>
              <a:solidFill>
                <a:srgbClr val="333C4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333C4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FFFF">
                  <a:lumMod val="65000"/>
                </a:srgbClr>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FFFF">
                  <a:lumMod val="65000"/>
                </a:srgbClr>
              </a:solidFill>
              <a:effectLst/>
              <a:uLnTx/>
              <a:uFillTx/>
              <a:latin typeface="+mj-lt"/>
              <a:ea typeface="+mn-ea"/>
              <a:cs typeface="+mn-cs"/>
            </a:endParaRPr>
          </a:p>
        </p:txBody>
      </p:sp>
      <p:sp>
        <p:nvSpPr>
          <p:cNvPr id="173" name="Rectangle 172">
            <a:extLst>
              <a:ext uri="{FF2B5EF4-FFF2-40B4-BE49-F238E27FC236}">
                <a16:creationId xmlns:a16="http://schemas.microsoft.com/office/drawing/2014/main" id="{EDE615BF-4E77-469A-A628-551531DE9174}"/>
              </a:ext>
            </a:extLst>
          </p:cNvPr>
          <p:cNvSpPr/>
          <p:nvPr/>
        </p:nvSpPr>
        <p:spPr>
          <a:xfrm>
            <a:off x="10259538" y="2898346"/>
            <a:ext cx="1781774" cy="4966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mj-lt"/>
                <a:ea typeface="+mn-ea"/>
                <a:cs typeface="+mn-cs"/>
              </a:rPr>
              <a:t>Leadership Engagement</a:t>
            </a:r>
          </a:p>
        </p:txBody>
      </p:sp>
      <p:sp>
        <p:nvSpPr>
          <p:cNvPr id="174" name="Rectangle 173">
            <a:extLst>
              <a:ext uri="{FF2B5EF4-FFF2-40B4-BE49-F238E27FC236}">
                <a16:creationId xmlns:a16="http://schemas.microsoft.com/office/drawing/2014/main" id="{E377E98D-8657-4707-89B1-DF2C499D7005}"/>
              </a:ext>
            </a:extLst>
          </p:cNvPr>
          <p:cNvSpPr/>
          <p:nvPr/>
        </p:nvSpPr>
        <p:spPr>
          <a:xfrm>
            <a:off x="10012593" y="3426090"/>
            <a:ext cx="2061392" cy="2271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defRPr/>
            </a:pPr>
            <a:r>
              <a:rPr kumimoji="0" lang="en-US" sz="900" b="0" i="0" u="none" strike="noStrike" kern="1200" cap="none" spc="0" normalizeH="0" baseline="0" noProof="0">
                <a:ln>
                  <a:noFill/>
                </a:ln>
                <a:solidFill>
                  <a:srgbClr val="333C42"/>
                </a:solidFill>
                <a:effectLst/>
                <a:uLnTx/>
                <a:uFillTx/>
                <a:latin typeface="+mj-lt"/>
                <a:ea typeface="+mn-ea"/>
                <a:cs typeface="+mn-cs"/>
              </a:rPr>
              <a:t>&gt; </a:t>
            </a:r>
            <a:r>
              <a:rPr lang="en-US" sz="900">
                <a:solidFill>
                  <a:srgbClr val="333C42"/>
                </a:solidFill>
                <a:latin typeface="+mj-lt"/>
              </a:rPr>
              <a:t>30 </a:t>
            </a:r>
            <a:r>
              <a:rPr kumimoji="0" lang="en-US" sz="900" b="0" i="0" u="none" strike="noStrike" kern="1200" cap="none" spc="0" normalizeH="0" baseline="0" noProof="0">
                <a:ln>
                  <a:noFill/>
                </a:ln>
                <a:solidFill>
                  <a:srgbClr val="333C42"/>
                </a:solidFill>
                <a:effectLst/>
                <a:uLnTx/>
                <a:uFillTx/>
                <a:latin typeface="+mj-lt"/>
                <a:ea typeface="+mn-ea"/>
                <a:cs typeface="+mn-cs"/>
              </a:rPr>
              <a:t>days without progress per recovery plan</a:t>
            </a:r>
            <a:r>
              <a:rPr lang="en-US" sz="900">
                <a:solidFill>
                  <a:srgbClr val="333C42"/>
                </a:solidFill>
                <a:latin typeface="+mj-lt"/>
              </a:rPr>
              <a:t> (depending on severity</a:t>
            </a:r>
            <a:endParaRPr kumimoji="0" lang="en-US" sz="900" b="0" i="0" u="none" strike="noStrike" kern="1200" cap="none" spc="0" normalizeH="0" baseline="0" noProof="0">
              <a:ln>
                <a:noFill/>
              </a:ln>
              <a:solidFill>
                <a:srgbClr val="333C42"/>
              </a:solidFill>
              <a:effectLst/>
              <a:uLnTx/>
              <a:uFillTx/>
              <a:latin typeface="+mj-lt"/>
            </a:endParaRPr>
          </a:p>
          <a:p>
            <a:pPr marR="0" lvl="0" algn="l" defTabSz="914400">
              <a:lnSpc>
                <a:spcPct val="100000"/>
              </a:lnSpc>
              <a:spcBef>
                <a:spcPts val="0"/>
              </a:spcBef>
              <a:spcAft>
                <a:spcPts val="0"/>
              </a:spcAft>
              <a:buClrTx/>
              <a:buSzTx/>
              <a:tabLst/>
              <a:defRPr/>
            </a:pPr>
            <a:endParaRPr lang="en-US" sz="900" b="0" i="0" u="none" strike="noStrike" kern="1200" cap="none" spc="0" normalizeH="0" baseline="0" noProof="0">
              <a:ln>
                <a:noFill/>
              </a:ln>
              <a:solidFill>
                <a:srgbClr val="333C42"/>
              </a:solidFill>
              <a:effectLst/>
              <a:uLnTx/>
              <a:uFillTx/>
              <a:latin typeface="+mj-lt"/>
            </a:endParaRPr>
          </a:p>
          <a:p>
            <a:pPr marL="171450" indent="-171450">
              <a:buFont typeface="Arial" panose="020B0604020202020204" pitchFamily="34" charset="0"/>
              <a:buChar char="•"/>
              <a:defRPr/>
            </a:pPr>
            <a:endParaRPr lang="en-US" sz="900">
              <a:solidFill>
                <a:srgbClr val="333C42"/>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333C42"/>
                </a:solidFill>
                <a:effectLst/>
                <a:uLnTx/>
                <a:uFillTx/>
                <a:latin typeface="+mj-lt"/>
                <a:ea typeface="+mn-ea"/>
                <a:cs typeface="+mn-cs"/>
              </a:rPr>
              <a:t>Commercial negotiations (pricing, payment, capacity, allocation)</a:t>
            </a:r>
            <a:endParaRPr lang="en-US" sz="900" b="0" i="0" u="none" strike="noStrike" kern="1200" cap="none" spc="0" normalizeH="0" baseline="0" noProof="0">
              <a:ln>
                <a:noFill/>
              </a:ln>
              <a:solidFill>
                <a:srgbClr val="333C42"/>
              </a:solidFill>
              <a:effectLst/>
              <a:uLnTx/>
              <a:uFillTx/>
              <a:latin typeface="+mj-lt"/>
            </a:endParaRPr>
          </a:p>
          <a:p>
            <a:pPr marR="0" lvl="0" algn="l" defTabSz="914400">
              <a:lnSpc>
                <a:spcPct val="100000"/>
              </a:lnSpc>
              <a:spcBef>
                <a:spcPts val="0"/>
              </a:spcBef>
              <a:spcAft>
                <a:spcPts val="0"/>
              </a:spcAft>
              <a:buClrTx/>
              <a:buSzTx/>
              <a:tabLst/>
              <a:defRPr/>
            </a:pPr>
            <a:endParaRPr lang="en-US" sz="900" b="0" i="0" u="none" strike="noStrike" kern="1200" cap="none" spc="0" normalizeH="0" baseline="0" noProof="0">
              <a:ln>
                <a:noFill/>
              </a:ln>
              <a:solidFill>
                <a:srgbClr val="333C42"/>
              </a:solidFill>
              <a:effectLst/>
              <a:uLnTx/>
              <a:uFillTx/>
              <a:latin typeface="+mj-lt"/>
            </a:endParaRPr>
          </a:p>
          <a:p>
            <a:pPr marL="171450" indent="-171450">
              <a:buFont typeface="Arial" panose="020B0604020202020204" pitchFamily="34" charset="0"/>
              <a:buChar char="•"/>
              <a:defRPr/>
            </a:pPr>
            <a:endParaRPr lang="en-US" sz="900">
              <a:solidFill>
                <a:srgbClr val="333C42"/>
              </a:solidFill>
              <a:latin typeface="+mj-lt"/>
            </a:endParaRPr>
          </a:p>
          <a:p>
            <a:pPr marL="171450" indent="-171450">
              <a:buFont typeface="Arial" panose="020B0604020202020204" pitchFamily="34" charset="0"/>
              <a:buChar char="•"/>
              <a:defRPr/>
            </a:pPr>
            <a:r>
              <a:rPr kumimoji="0" lang="en-US" sz="900" b="0" i="0" u="none" strike="noStrike" kern="1200" cap="none" spc="0" normalizeH="0" baseline="0" noProof="0">
                <a:ln>
                  <a:noFill/>
                </a:ln>
                <a:solidFill>
                  <a:srgbClr val="333C42"/>
                </a:solidFill>
                <a:effectLst/>
                <a:uLnTx/>
                <a:uFillTx/>
                <a:latin typeface="+mj-lt"/>
                <a:ea typeface="+mn-ea"/>
                <a:cs typeface="+mn-cs"/>
              </a:rPr>
              <a:t>Sourcing needs</a:t>
            </a:r>
            <a:r>
              <a:rPr lang="en-US" sz="900">
                <a:solidFill>
                  <a:srgbClr val="333C42"/>
                </a:solidFill>
                <a:latin typeface="+mj-lt"/>
              </a:rPr>
              <a:t> </a:t>
            </a:r>
            <a:endParaRPr lang="en-GB" sz="900" b="1">
              <a:solidFill>
                <a:srgbClr val="333C42"/>
              </a:solidFill>
              <a:latin typeface="+mj-lt"/>
            </a:endParaRPr>
          </a:p>
          <a:p>
            <a:pPr>
              <a:defRPr/>
            </a:pPr>
            <a:endParaRPr lang="en-US" sz="900">
              <a:solidFill>
                <a:srgbClr val="333C42"/>
              </a:solidFill>
              <a:latin typeface="+mj-lt"/>
            </a:endParaRPr>
          </a:p>
          <a:p>
            <a:pPr marL="171450" indent="-171450">
              <a:buFont typeface="Arial" panose="020B0604020202020204" pitchFamily="34" charset="0"/>
              <a:buChar char="•"/>
              <a:defRPr/>
            </a:pPr>
            <a:endParaRPr lang="en-GB" sz="900" b="1">
              <a:solidFill>
                <a:srgbClr val="333C42"/>
              </a:solidFill>
              <a:latin typeface="+mj-lt"/>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Tooling / capital investment requirements</a:t>
            </a:r>
            <a:r>
              <a:rPr lang="en-GB" sz="900">
                <a:solidFill>
                  <a:srgbClr val="333C42"/>
                </a:solidFill>
                <a:latin typeface="+mj-lt"/>
              </a:rPr>
              <a:t> </a:t>
            </a:r>
            <a:endParaRPr lang="en-GB" sz="900" b="0" i="0" u="none" strike="noStrike" kern="1200" cap="none" spc="0" normalizeH="0" baseline="0" noProof="0">
              <a:ln>
                <a:noFill/>
              </a:ln>
              <a:solidFill>
                <a:srgbClr val="333C42"/>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333C42"/>
              </a:solidFill>
              <a:effectLst/>
              <a:uLnTx/>
              <a:uFillTx/>
              <a:latin typeface="+mj-lt"/>
              <a:ea typeface="+mn-ea"/>
              <a:cs typeface="+mn-cs"/>
            </a:endParaRPr>
          </a:p>
        </p:txBody>
      </p:sp>
      <p:sp>
        <p:nvSpPr>
          <p:cNvPr id="118" name="Arrow: Pentagon 117">
            <a:extLst>
              <a:ext uri="{FF2B5EF4-FFF2-40B4-BE49-F238E27FC236}">
                <a16:creationId xmlns:a16="http://schemas.microsoft.com/office/drawing/2014/main" id="{1F70C2F5-A37F-A34D-8FAF-2D7D109A9FCC}"/>
              </a:ext>
            </a:extLst>
          </p:cNvPr>
          <p:cNvSpPr/>
          <p:nvPr/>
        </p:nvSpPr>
        <p:spPr>
          <a:xfrm>
            <a:off x="3793635" y="2904971"/>
            <a:ext cx="2948657" cy="489081"/>
          </a:xfrm>
          <a:prstGeom prst="homePlat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mj-lt"/>
                <a:ea typeface="+mn-ea"/>
                <a:cs typeface="+mn-cs"/>
              </a:rPr>
              <a:t>Escalation</a:t>
            </a:r>
          </a:p>
        </p:txBody>
      </p:sp>
      <p:sp>
        <p:nvSpPr>
          <p:cNvPr id="120" name="Arrow: Pentagon 119">
            <a:extLst>
              <a:ext uri="{FF2B5EF4-FFF2-40B4-BE49-F238E27FC236}">
                <a16:creationId xmlns:a16="http://schemas.microsoft.com/office/drawing/2014/main" id="{856B9DAE-04BC-7D3F-87FC-FC47DADBCEB9}"/>
              </a:ext>
            </a:extLst>
          </p:cNvPr>
          <p:cNvSpPr/>
          <p:nvPr/>
        </p:nvSpPr>
        <p:spPr>
          <a:xfrm>
            <a:off x="7066383" y="2904971"/>
            <a:ext cx="2896765" cy="489081"/>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mj-lt"/>
                <a:ea typeface="+mn-ea"/>
                <a:cs typeface="+mn-cs"/>
              </a:rPr>
              <a:t>Escalation</a:t>
            </a:r>
          </a:p>
        </p:txBody>
      </p:sp>
      <p:sp>
        <p:nvSpPr>
          <p:cNvPr id="2" name="Arrow: Pentagon 1">
            <a:extLst>
              <a:ext uri="{FF2B5EF4-FFF2-40B4-BE49-F238E27FC236}">
                <a16:creationId xmlns:a16="http://schemas.microsoft.com/office/drawing/2014/main" id="{5360900D-5D55-0F91-8578-1413BE455F61}"/>
              </a:ext>
            </a:extLst>
          </p:cNvPr>
          <p:cNvSpPr/>
          <p:nvPr/>
        </p:nvSpPr>
        <p:spPr>
          <a:xfrm>
            <a:off x="338494" y="2499020"/>
            <a:ext cx="6532150" cy="34611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Logistics</a:t>
            </a:r>
          </a:p>
        </p:txBody>
      </p:sp>
      <p:sp>
        <p:nvSpPr>
          <p:cNvPr id="3" name="Arrow: Pentagon 2">
            <a:extLst>
              <a:ext uri="{FF2B5EF4-FFF2-40B4-BE49-F238E27FC236}">
                <a16:creationId xmlns:a16="http://schemas.microsoft.com/office/drawing/2014/main" id="{A800A87E-8FF1-E739-4140-CD5E726B608D}"/>
              </a:ext>
            </a:extLst>
          </p:cNvPr>
          <p:cNvSpPr/>
          <p:nvPr/>
        </p:nvSpPr>
        <p:spPr>
          <a:xfrm>
            <a:off x="7129999" y="2499021"/>
            <a:ext cx="4964701" cy="34611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Procurement</a:t>
            </a:r>
          </a:p>
        </p:txBody>
      </p:sp>
      <p:sp>
        <p:nvSpPr>
          <p:cNvPr id="4" name="TextBox 3">
            <a:extLst>
              <a:ext uri="{FF2B5EF4-FFF2-40B4-BE49-F238E27FC236}">
                <a16:creationId xmlns:a16="http://schemas.microsoft.com/office/drawing/2014/main" id="{C18ACFA8-2EE4-0E44-4A1D-0FA4A4C39F64}"/>
              </a:ext>
            </a:extLst>
          </p:cNvPr>
          <p:cNvSpPr txBox="1"/>
          <p:nvPr/>
        </p:nvSpPr>
        <p:spPr>
          <a:xfrm>
            <a:off x="248732" y="5884099"/>
            <a:ext cx="2356391" cy="276999"/>
          </a:xfrm>
          <a:prstGeom prst="rect">
            <a:avLst/>
          </a:prstGeom>
          <a:noFill/>
        </p:spPr>
        <p:txBody>
          <a:bodyPr wrap="square" lIns="91440" tIns="45720" rIns="91440" bIns="45720" rtlCol="0" anchor="t">
            <a:spAutoFit/>
          </a:bodyPr>
          <a:lstStyle/>
          <a:p>
            <a:pPr>
              <a:defRPr/>
            </a:pPr>
            <a:r>
              <a:rPr lang="en-GB" sz="1200" b="1">
                <a:solidFill>
                  <a:srgbClr val="333C42"/>
                </a:solidFill>
                <a:latin typeface="+mj-lt"/>
              </a:rPr>
              <a:t>Resource Systems</a:t>
            </a:r>
            <a:r>
              <a:rPr kumimoji="0" lang="en-GB" sz="1200" b="1" i="0" u="none" strike="noStrike" kern="1200" cap="none" spc="0" normalizeH="0" baseline="0" noProof="0">
                <a:ln>
                  <a:noFill/>
                </a:ln>
                <a:solidFill>
                  <a:srgbClr val="333C42"/>
                </a:solidFill>
                <a:effectLst/>
                <a:uLnTx/>
                <a:uFillTx/>
                <a:latin typeface="+mj-lt"/>
                <a:ea typeface="+mn-ea"/>
                <a:cs typeface="+mn-cs"/>
              </a:rPr>
              <a:t>:</a:t>
            </a:r>
          </a:p>
        </p:txBody>
      </p:sp>
      <p:sp>
        <p:nvSpPr>
          <p:cNvPr id="5" name="Rectangle 4">
            <a:extLst>
              <a:ext uri="{FF2B5EF4-FFF2-40B4-BE49-F238E27FC236}">
                <a16:creationId xmlns:a16="http://schemas.microsoft.com/office/drawing/2014/main" id="{6A4CE2A3-650E-4B0C-6377-AF9857B3D673}"/>
              </a:ext>
            </a:extLst>
          </p:cNvPr>
          <p:cNvSpPr/>
          <p:nvPr/>
        </p:nvSpPr>
        <p:spPr>
          <a:xfrm>
            <a:off x="290498" y="6204924"/>
            <a:ext cx="3066367" cy="61104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900">
                <a:solidFill>
                  <a:srgbClr val="333C42"/>
                </a:solidFill>
                <a:latin typeface="+mj-lt"/>
              </a:rPr>
              <a:t>Control tower Tools</a:t>
            </a:r>
            <a:endParaRPr lang="en-GB" sz="900" b="0" i="0" u="none" strike="noStrike" kern="1200" cap="none" spc="0" normalizeH="0" baseline="0" noProof="0">
              <a:ln>
                <a:noFill/>
              </a:ln>
              <a:solidFill>
                <a:srgbClr val="333C4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333C42"/>
                </a:solidFill>
                <a:latin typeface="+mj-lt"/>
              </a:rPr>
              <a:t>ISCV</a:t>
            </a:r>
            <a:endParaRPr lang="en-GB" sz="900" b="0" i="0" u="none" strike="noStrike" kern="1200" cap="none" spc="0" normalizeH="0" baseline="0" noProof="0">
              <a:ln>
                <a:noFill/>
              </a:ln>
              <a:solidFill>
                <a:srgbClr val="333C42"/>
              </a:solidFill>
              <a:effectLst/>
              <a:uLnTx/>
              <a:uFillTx/>
              <a:latin typeface="+mj-lt"/>
            </a:endParaRPr>
          </a:p>
        </p:txBody>
      </p:sp>
      <p:pic>
        <p:nvPicPr>
          <p:cNvPr id="6" name="Picture 5">
            <a:extLst>
              <a:ext uri="{FF2B5EF4-FFF2-40B4-BE49-F238E27FC236}">
                <a16:creationId xmlns:a16="http://schemas.microsoft.com/office/drawing/2014/main" id="{FAFF1C25-48A6-AFD7-DDAC-93B0D393A517}"/>
              </a:ext>
            </a:extLst>
          </p:cNvPr>
          <p:cNvPicPr>
            <a:picLocks noChangeAspect="1"/>
          </p:cNvPicPr>
          <p:nvPr/>
        </p:nvPicPr>
        <p:blipFill>
          <a:blip r:embed="rId6"/>
          <a:stretch>
            <a:fillRect/>
          </a:stretch>
        </p:blipFill>
        <p:spPr>
          <a:xfrm>
            <a:off x="6401860" y="6348136"/>
            <a:ext cx="302816" cy="130689"/>
          </a:xfrm>
          <a:prstGeom prst="rect">
            <a:avLst/>
          </a:prstGeom>
        </p:spPr>
      </p:pic>
      <p:sp>
        <p:nvSpPr>
          <p:cNvPr id="10" name="Rectangle 9">
            <a:extLst>
              <a:ext uri="{FF2B5EF4-FFF2-40B4-BE49-F238E27FC236}">
                <a16:creationId xmlns:a16="http://schemas.microsoft.com/office/drawing/2014/main" id="{DF2A68E2-B47B-25D6-FE2A-802A52E4786C}"/>
              </a:ext>
            </a:extLst>
          </p:cNvPr>
          <p:cNvSpPr/>
          <p:nvPr/>
        </p:nvSpPr>
        <p:spPr>
          <a:xfrm>
            <a:off x="3888473" y="6022600"/>
            <a:ext cx="2990411" cy="79337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900">
                <a:solidFill>
                  <a:srgbClr val="333C42"/>
                </a:solidFill>
                <a:latin typeface="+mj-lt"/>
              </a:rPr>
              <a:t>Control tower tools</a:t>
            </a:r>
          </a:p>
          <a:p>
            <a:pPr marL="0" marR="0" lvl="0" indent="0" algn="l" defTabSz="914400">
              <a:lnSpc>
                <a:spcPct val="100000"/>
              </a:lnSpc>
              <a:spcBef>
                <a:spcPts val="0"/>
              </a:spcBef>
              <a:spcAft>
                <a:spcPts val="0"/>
              </a:spcAft>
              <a:buClrTx/>
              <a:buSzTx/>
              <a:buFontTx/>
              <a:buNone/>
              <a:tabLst/>
              <a:defRPr/>
            </a:pPr>
            <a:r>
              <a:rPr lang="en-GB" sz="900">
                <a:solidFill>
                  <a:srgbClr val="333C42"/>
                </a:solidFill>
                <a:latin typeface="+mj-lt"/>
              </a:rPr>
              <a:t>ISCV</a:t>
            </a:r>
            <a:endParaRPr lang="en-GB">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Killer Bee</a:t>
            </a:r>
            <a:endParaRPr lang="en-GB" sz="900" b="0" i="0" u="none" strike="noStrike" kern="1200" cap="none" spc="0" normalizeH="0" baseline="0" noProof="0">
              <a:ln>
                <a:noFill/>
              </a:ln>
              <a:solidFill>
                <a:srgbClr val="333C42"/>
              </a:solidFill>
              <a:effectLst/>
              <a:uLnTx/>
              <a:uFillTx/>
              <a:latin typeface="+mj-lt"/>
            </a:endParaRPr>
          </a:p>
        </p:txBody>
      </p:sp>
      <p:pic>
        <p:nvPicPr>
          <p:cNvPr id="26" name="Picture 25">
            <a:extLst>
              <a:ext uri="{FF2B5EF4-FFF2-40B4-BE49-F238E27FC236}">
                <a16:creationId xmlns:a16="http://schemas.microsoft.com/office/drawing/2014/main" id="{A4C3BE86-DACB-4F4B-F731-FE777DC0A0DE}"/>
              </a:ext>
            </a:extLst>
          </p:cNvPr>
          <p:cNvPicPr>
            <a:picLocks noChangeAspect="1"/>
          </p:cNvPicPr>
          <p:nvPr/>
        </p:nvPicPr>
        <p:blipFill>
          <a:blip r:embed="rId6"/>
          <a:stretch>
            <a:fillRect/>
          </a:stretch>
        </p:blipFill>
        <p:spPr>
          <a:xfrm>
            <a:off x="9637192" y="6172931"/>
            <a:ext cx="302816" cy="130689"/>
          </a:xfrm>
          <a:prstGeom prst="rect">
            <a:avLst/>
          </a:prstGeom>
        </p:spPr>
      </p:pic>
      <p:sp>
        <p:nvSpPr>
          <p:cNvPr id="84" name="Rectangle 83">
            <a:extLst>
              <a:ext uri="{FF2B5EF4-FFF2-40B4-BE49-F238E27FC236}">
                <a16:creationId xmlns:a16="http://schemas.microsoft.com/office/drawing/2014/main" id="{BC1AC2FE-0993-9A39-7253-D45A7420162B}"/>
              </a:ext>
            </a:extLst>
          </p:cNvPr>
          <p:cNvSpPr/>
          <p:nvPr/>
        </p:nvSpPr>
        <p:spPr>
          <a:xfrm>
            <a:off x="7225604" y="6144768"/>
            <a:ext cx="2888748" cy="58153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333C42"/>
                </a:solidFill>
                <a:latin typeface="+mj-lt"/>
              </a:rPr>
              <a:t>ISCV</a:t>
            </a:r>
            <a:endParaRPr kumimoji="0" lang="en-GB" sz="900" b="0" i="0" u="none" strike="noStrike" kern="1200" cap="none" spc="0" normalizeH="0" baseline="0" noProof="0">
              <a:ln>
                <a:noFill/>
              </a:ln>
              <a:solidFill>
                <a:srgbClr val="333C4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Killer Bee</a:t>
            </a:r>
            <a:endParaRPr lang="en-GB" sz="900" b="0" i="0" u="none" strike="noStrike" kern="1200" cap="none" spc="0" normalizeH="0" baseline="0" noProof="0">
              <a:ln>
                <a:noFill/>
              </a:ln>
              <a:solidFill>
                <a:srgbClr val="333C4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33C42"/>
                </a:solidFill>
                <a:effectLst/>
                <a:uLnTx/>
                <a:uFillTx/>
                <a:latin typeface="+mj-lt"/>
                <a:ea typeface="+mn-ea"/>
                <a:cs typeface="+mn-cs"/>
              </a:rPr>
              <a:t>Supply – Demand / EES</a:t>
            </a:r>
            <a:endParaRPr lang="en-GB" sz="900" b="0" i="0" u="none" strike="noStrike" kern="1200" cap="none" spc="0" normalizeH="0" baseline="0" noProof="0">
              <a:ln>
                <a:noFill/>
              </a:ln>
              <a:solidFill>
                <a:srgbClr val="333C42"/>
              </a:solidFill>
              <a:effectLst/>
              <a:uLnTx/>
              <a:uFillTx/>
              <a:latin typeface="+mj-lt"/>
            </a:endParaRPr>
          </a:p>
        </p:txBody>
      </p:sp>
      <p:pic>
        <p:nvPicPr>
          <p:cNvPr id="85" name="Picture 84">
            <a:extLst>
              <a:ext uri="{FF2B5EF4-FFF2-40B4-BE49-F238E27FC236}">
                <a16:creationId xmlns:a16="http://schemas.microsoft.com/office/drawing/2014/main" id="{782386AC-DFBC-2B37-761C-879169508159}"/>
              </a:ext>
            </a:extLst>
          </p:cNvPr>
          <p:cNvPicPr>
            <a:picLocks noChangeAspect="1"/>
          </p:cNvPicPr>
          <p:nvPr/>
        </p:nvPicPr>
        <p:blipFill>
          <a:blip r:embed="rId6"/>
          <a:stretch>
            <a:fillRect/>
          </a:stretch>
        </p:blipFill>
        <p:spPr>
          <a:xfrm>
            <a:off x="11476549" y="6470034"/>
            <a:ext cx="302816" cy="130689"/>
          </a:xfrm>
          <a:prstGeom prst="rect">
            <a:avLst/>
          </a:prstGeom>
        </p:spPr>
      </p:pic>
      <p:sp>
        <p:nvSpPr>
          <p:cNvPr id="86" name="Rectangle 85">
            <a:extLst>
              <a:ext uri="{FF2B5EF4-FFF2-40B4-BE49-F238E27FC236}">
                <a16:creationId xmlns:a16="http://schemas.microsoft.com/office/drawing/2014/main" id="{7F2484FB-DA41-CD8C-6759-F47181B05C99}"/>
              </a:ext>
            </a:extLst>
          </p:cNvPr>
          <p:cNvSpPr/>
          <p:nvPr/>
        </p:nvSpPr>
        <p:spPr>
          <a:xfrm>
            <a:off x="10347258" y="6321689"/>
            <a:ext cx="1478796" cy="438749"/>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333C42"/>
                </a:solidFill>
                <a:latin typeface="+mj-lt"/>
              </a:rPr>
              <a:t>ISCV</a:t>
            </a:r>
            <a:endParaRPr kumimoji="0" lang="en-GB" sz="900" b="0" i="0" u="none" strike="noStrike" kern="1200" cap="none" spc="0" normalizeH="0" baseline="0" noProof="0">
              <a:ln>
                <a:noFill/>
              </a:ln>
              <a:solidFill>
                <a:srgbClr val="333C42"/>
              </a:solidFill>
              <a:effectLst/>
              <a:uLnTx/>
              <a:uFillTx/>
              <a:latin typeface="+mj-lt"/>
              <a:ea typeface="+mn-ea"/>
              <a:cs typeface="+mn-cs"/>
            </a:endParaRPr>
          </a:p>
        </p:txBody>
      </p:sp>
      <p:pic>
        <p:nvPicPr>
          <p:cNvPr id="87" name="Picture 86">
            <a:extLst>
              <a:ext uri="{FF2B5EF4-FFF2-40B4-BE49-F238E27FC236}">
                <a16:creationId xmlns:a16="http://schemas.microsoft.com/office/drawing/2014/main" id="{3115513E-0287-F676-1C77-84632CDC4AB0}"/>
              </a:ext>
            </a:extLst>
          </p:cNvPr>
          <p:cNvPicPr>
            <a:picLocks noChangeAspect="1"/>
          </p:cNvPicPr>
          <p:nvPr/>
        </p:nvPicPr>
        <p:blipFill>
          <a:blip r:embed="rId6"/>
          <a:stretch>
            <a:fillRect/>
          </a:stretch>
        </p:blipFill>
        <p:spPr>
          <a:xfrm>
            <a:off x="2935297" y="6566590"/>
            <a:ext cx="302816" cy="190621"/>
          </a:xfrm>
          <a:prstGeom prst="rect">
            <a:avLst/>
          </a:prstGeom>
        </p:spPr>
      </p:pic>
      <p:pic>
        <p:nvPicPr>
          <p:cNvPr id="88" name="Picture 6" descr="Microsoft Excel logo and symbol, meaning, history, PNG">
            <a:extLst>
              <a:ext uri="{FF2B5EF4-FFF2-40B4-BE49-F238E27FC236}">
                <a16:creationId xmlns:a16="http://schemas.microsoft.com/office/drawing/2014/main" id="{436AD3C0-4DAC-1FC2-E5FD-EA1AD1478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5817" y="6523721"/>
            <a:ext cx="334902" cy="20872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Microsoft Excel logo and symbol, meaning, history, PNG">
            <a:extLst>
              <a:ext uri="{FF2B5EF4-FFF2-40B4-BE49-F238E27FC236}">
                <a16:creationId xmlns:a16="http://schemas.microsoft.com/office/drawing/2014/main" id="{DE72634C-2D60-C045-645F-9D975B40B7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8159" y="6321689"/>
            <a:ext cx="334902" cy="17447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Download Powerpoint Microsoft Powerpoint Powerpoint Logo ...">
            <a:extLst>
              <a:ext uri="{FF2B5EF4-FFF2-40B4-BE49-F238E27FC236}">
                <a16:creationId xmlns:a16="http://schemas.microsoft.com/office/drawing/2014/main" id="{F53CE569-3283-9793-4511-E003E59B43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1674" y="6511581"/>
            <a:ext cx="184890" cy="174477"/>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F700BF36-5820-A876-F251-DD82603CC797}"/>
              </a:ext>
            </a:extLst>
          </p:cNvPr>
          <p:cNvSpPr/>
          <p:nvPr/>
        </p:nvSpPr>
        <p:spPr>
          <a:xfrm>
            <a:off x="2311152" y="1356949"/>
            <a:ext cx="1299720" cy="6366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1DD0A763-36F0-D188-DA88-63C7466FDA6D}"/>
              </a:ext>
            </a:extLst>
          </p:cNvPr>
          <p:cNvSpPr/>
          <p:nvPr/>
        </p:nvSpPr>
        <p:spPr>
          <a:xfrm>
            <a:off x="5500055" y="1366591"/>
            <a:ext cx="1299720" cy="6366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1C146717-3C1D-82F7-B9BA-FDE979CB0940}"/>
              </a:ext>
            </a:extLst>
          </p:cNvPr>
          <p:cNvSpPr/>
          <p:nvPr/>
        </p:nvSpPr>
        <p:spPr>
          <a:xfrm>
            <a:off x="8712873" y="1360807"/>
            <a:ext cx="1299720" cy="6366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3DC057A-6E86-22B7-FD27-9EFB323245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2431" y="143997"/>
            <a:ext cx="2483602" cy="254726"/>
          </a:xfrm>
          <a:prstGeom prst="rect">
            <a:avLst/>
          </a:prstGeom>
        </p:spPr>
      </p:pic>
      <p:sp>
        <p:nvSpPr>
          <p:cNvPr id="7" name="Slide Number Placeholder 6">
            <a:extLst>
              <a:ext uri="{FF2B5EF4-FFF2-40B4-BE49-F238E27FC236}">
                <a16:creationId xmlns:a16="http://schemas.microsoft.com/office/drawing/2014/main" id="{ED563DB9-BB1C-91C7-F276-638CA2BEB92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pic>
        <p:nvPicPr>
          <p:cNvPr id="8" name="Picture 7">
            <a:extLst>
              <a:ext uri="{FF2B5EF4-FFF2-40B4-BE49-F238E27FC236}">
                <a16:creationId xmlns:a16="http://schemas.microsoft.com/office/drawing/2014/main" id="{A8488A9C-2AF5-32B2-914F-F59B2A5CF8CD}"/>
              </a:ext>
            </a:extLst>
          </p:cNvPr>
          <p:cNvPicPr>
            <a:picLocks noChangeAspect="1"/>
          </p:cNvPicPr>
          <p:nvPr/>
        </p:nvPicPr>
        <p:blipFill>
          <a:blip r:embed="rId11"/>
          <a:stretch>
            <a:fillRect/>
          </a:stretch>
        </p:blipFill>
        <p:spPr>
          <a:xfrm>
            <a:off x="2992328" y="6273620"/>
            <a:ext cx="193983" cy="207839"/>
          </a:xfrm>
          <a:prstGeom prst="rect">
            <a:avLst/>
          </a:prstGeom>
        </p:spPr>
      </p:pic>
      <p:pic>
        <p:nvPicPr>
          <p:cNvPr id="15" name="Picture 14">
            <a:extLst>
              <a:ext uri="{FF2B5EF4-FFF2-40B4-BE49-F238E27FC236}">
                <a16:creationId xmlns:a16="http://schemas.microsoft.com/office/drawing/2014/main" id="{CC9766F9-6324-EBF5-AED5-6B805D199BC9}"/>
              </a:ext>
            </a:extLst>
          </p:cNvPr>
          <p:cNvPicPr>
            <a:picLocks noChangeAspect="1"/>
          </p:cNvPicPr>
          <p:nvPr/>
        </p:nvPicPr>
        <p:blipFill>
          <a:blip r:embed="rId11"/>
          <a:stretch>
            <a:fillRect/>
          </a:stretch>
        </p:blipFill>
        <p:spPr>
          <a:xfrm>
            <a:off x="6509019" y="6089678"/>
            <a:ext cx="193983" cy="207839"/>
          </a:xfrm>
          <a:prstGeom prst="rect">
            <a:avLst/>
          </a:prstGeom>
        </p:spPr>
      </p:pic>
    </p:spTree>
    <p:extLst>
      <p:ext uri="{BB962C8B-B14F-4D97-AF65-F5344CB8AC3E}">
        <p14:creationId xmlns:p14="http://schemas.microsoft.com/office/powerpoint/2010/main" val="306732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F691304-45B1-7252-8326-B64B8248134B}"/>
              </a:ext>
            </a:extLst>
          </p:cNvPr>
          <p:cNvGraphicFramePr>
            <a:graphicFrameLocks noChangeAspect="1"/>
          </p:cNvGraphicFramePr>
          <p:nvPr>
            <p:custDataLst>
              <p:tags r:id="rId1"/>
            </p:custDataLst>
            <p:extLst>
              <p:ext uri="{D42A27DB-BD31-4B8C-83A1-F6EECF244321}">
                <p14:modId xmlns:p14="http://schemas.microsoft.com/office/powerpoint/2010/main" val="3526607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think-cell data - do not delete" hidden="1">
                        <a:extLst>
                          <a:ext uri="{FF2B5EF4-FFF2-40B4-BE49-F238E27FC236}">
                            <a16:creationId xmlns:a16="http://schemas.microsoft.com/office/drawing/2014/main" id="{3F691304-45B1-7252-8326-B64B824813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6BA321D-AD03-20BC-2BE5-9A379606DB35}"/>
              </a:ext>
            </a:extLst>
          </p:cNvPr>
          <p:cNvPicPr>
            <a:picLocks noChangeAspect="1"/>
          </p:cNvPicPr>
          <p:nvPr/>
        </p:nvPicPr>
        <p:blipFill>
          <a:blip r:embed="rId6"/>
          <a:stretch>
            <a:fillRect/>
          </a:stretch>
        </p:blipFill>
        <p:spPr>
          <a:xfrm>
            <a:off x="300052" y="1673281"/>
            <a:ext cx="10289816" cy="3565835"/>
          </a:xfrm>
          <a:prstGeom prst="rect">
            <a:avLst/>
          </a:prstGeom>
        </p:spPr>
      </p:pic>
      <p:sp>
        <p:nvSpPr>
          <p:cNvPr id="8" name="Text Placeholder 6">
            <a:extLst>
              <a:ext uri="{FF2B5EF4-FFF2-40B4-BE49-F238E27FC236}">
                <a16:creationId xmlns:a16="http://schemas.microsoft.com/office/drawing/2014/main" id="{787F465C-CDA9-7D98-99B2-6A14E73B060D}"/>
              </a:ext>
            </a:extLst>
          </p:cNvPr>
          <p:cNvSpPr txBox="1">
            <a:spLocks/>
          </p:cNvSpPr>
          <p:nvPr/>
        </p:nvSpPr>
        <p:spPr>
          <a:xfrm>
            <a:off x="10846449" y="3084594"/>
            <a:ext cx="1021984" cy="213168"/>
          </a:xfrm>
          <a:prstGeom prst="rect">
            <a:avLst/>
          </a:prstGeom>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INTL Text Office Light" pitchFamily="2" charset="0"/>
              <a:buNone/>
              <a:defRPr sz="900" kern="1200" cap="all" spc="0" baseline="0">
                <a:solidFill>
                  <a:schemeClr val="tx1"/>
                </a:solidFill>
                <a:latin typeface="+mj-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INTL Text Office Light" pitchFamily="2" charset="0"/>
              <a:buNone/>
              <a:tabLst/>
              <a:defRPr/>
            </a:pPr>
            <a:r>
              <a:rPr kumimoji="0" lang="en-GB" sz="1200" b="1" i="0" u="none" strike="noStrike" kern="1200" cap="all" spc="0" normalizeH="0" baseline="0" noProof="0">
                <a:ln>
                  <a:noFill/>
                </a:ln>
                <a:solidFill>
                  <a:sysClr val="windowText" lastClr="000000"/>
                </a:solidFill>
                <a:effectLst/>
                <a:uLnTx/>
                <a:uFillTx/>
                <a:latin typeface="INTL Headline Office"/>
                <a:ea typeface="+mn-ea"/>
                <a:cs typeface="+mn-cs"/>
              </a:rPr>
              <a:t>SCIS team </a:t>
            </a:r>
          </a:p>
        </p:txBody>
      </p:sp>
      <p:sp>
        <p:nvSpPr>
          <p:cNvPr id="9" name="Text Placeholder 6">
            <a:extLst>
              <a:ext uri="{FF2B5EF4-FFF2-40B4-BE49-F238E27FC236}">
                <a16:creationId xmlns:a16="http://schemas.microsoft.com/office/drawing/2014/main" id="{4D85649E-6CF2-A0DD-6C26-1EF065068398}"/>
              </a:ext>
            </a:extLst>
          </p:cNvPr>
          <p:cNvSpPr txBox="1">
            <a:spLocks/>
          </p:cNvSpPr>
          <p:nvPr/>
        </p:nvSpPr>
        <p:spPr>
          <a:xfrm>
            <a:off x="10866288" y="2746804"/>
            <a:ext cx="868329" cy="213168"/>
          </a:xfrm>
          <a:prstGeom prst="rect">
            <a:avLst/>
          </a:prstGeom>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INTL Text Office Light" pitchFamily="2" charset="0"/>
              <a:buNone/>
              <a:defRPr sz="900" kern="1200" cap="all" spc="0" baseline="0">
                <a:solidFill>
                  <a:schemeClr val="tx1"/>
                </a:solidFill>
                <a:latin typeface="+mj-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INTL Text Office Light" pitchFamily="2" charset="0"/>
              <a:buNone/>
              <a:tabLst/>
              <a:defRPr/>
            </a:pPr>
            <a:r>
              <a:rPr kumimoji="0" lang="en-GB" sz="1200" b="1" i="0" u="none" strike="noStrike" kern="1200" cap="all" spc="0" normalizeH="0" baseline="0" noProof="0">
                <a:ln>
                  <a:noFill/>
                </a:ln>
                <a:solidFill>
                  <a:sysClr val="windowText" lastClr="000000"/>
                </a:solidFill>
                <a:effectLst/>
                <a:uLnTx/>
                <a:uFillTx/>
                <a:latin typeface="INTL Headline Office"/>
                <a:ea typeface="+mn-ea"/>
                <a:cs typeface="+mn-cs"/>
              </a:rPr>
              <a:t>CC team </a:t>
            </a:r>
          </a:p>
        </p:txBody>
      </p:sp>
      <p:sp>
        <p:nvSpPr>
          <p:cNvPr id="10" name="Text Placeholder 6">
            <a:extLst>
              <a:ext uri="{FF2B5EF4-FFF2-40B4-BE49-F238E27FC236}">
                <a16:creationId xmlns:a16="http://schemas.microsoft.com/office/drawing/2014/main" id="{1837CAE4-7197-0628-293C-74B172E20D1F}"/>
              </a:ext>
            </a:extLst>
          </p:cNvPr>
          <p:cNvSpPr txBox="1">
            <a:spLocks/>
          </p:cNvSpPr>
          <p:nvPr/>
        </p:nvSpPr>
        <p:spPr>
          <a:xfrm>
            <a:off x="10836471" y="3956004"/>
            <a:ext cx="1021984" cy="573729"/>
          </a:xfrm>
          <a:prstGeom prst="rect">
            <a:avLst/>
          </a:prstGeom>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INTL Text Office Light" pitchFamily="2" charset="0"/>
              <a:buNone/>
              <a:defRPr sz="900" kern="1200" cap="all" spc="0" baseline="0">
                <a:solidFill>
                  <a:schemeClr val="tx1"/>
                </a:solidFill>
                <a:latin typeface="+mj-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INTL Text Office Light" pitchFamily="2" charset="0"/>
              <a:buNone/>
              <a:tabLst/>
              <a:defRPr/>
            </a:pPr>
            <a:r>
              <a:rPr kumimoji="0" lang="en-GB" sz="1200" b="1" i="0" u="none" strike="noStrike" kern="1200" cap="all" spc="0" normalizeH="0" baseline="0" noProof="0">
                <a:ln>
                  <a:noFill/>
                </a:ln>
                <a:solidFill>
                  <a:sysClr val="windowText" lastClr="000000"/>
                </a:solidFill>
                <a:effectLst/>
                <a:uLnTx/>
                <a:uFillTx/>
                <a:latin typeface="INTL Headline Office"/>
                <a:ea typeface="+mn-ea"/>
                <a:cs typeface="+mn-cs"/>
              </a:rPr>
              <a:t>Material planning team</a:t>
            </a:r>
          </a:p>
        </p:txBody>
      </p:sp>
      <p:sp>
        <p:nvSpPr>
          <p:cNvPr id="2" name="TextBox 1">
            <a:extLst>
              <a:ext uri="{FF2B5EF4-FFF2-40B4-BE49-F238E27FC236}">
                <a16:creationId xmlns:a16="http://schemas.microsoft.com/office/drawing/2014/main" id="{026E64DA-0F49-078E-91F5-333A6EBAF075}"/>
              </a:ext>
            </a:extLst>
          </p:cNvPr>
          <p:cNvSpPr txBox="1"/>
          <p:nvPr/>
        </p:nvSpPr>
        <p:spPr>
          <a:xfrm>
            <a:off x="244836" y="625768"/>
            <a:ext cx="4878921" cy="40011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C7D7C"/>
                </a:solidFill>
                <a:effectLst/>
                <a:uLnTx/>
                <a:uFillTx/>
                <a:latin typeface="+mj-lt"/>
                <a:ea typeface="+mn-ea"/>
                <a:cs typeface="+mn-cs"/>
              </a:rPr>
              <a:t>ESCALATED CASE DISTRIBUTION </a:t>
            </a:r>
            <a:endParaRPr kumimoji="0" lang="en-US" sz="2000" b="1" i="0" u="none" strike="noStrike" kern="1200" cap="none" spc="0" normalizeH="0" baseline="0" noProof="0">
              <a:ln>
                <a:noFill/>
              </a:ln>
              <a:solidFill>
                <a:srgbClr val="7C7D7C"/>
              </a:solidFill>
              <a:effectLst/>
              <a:uLnTx/>
              <a:uFillTx/>
              <a:latin typeface="+mj-lt"/>
              <a:ea typeface="+mn-ea"/>
              <a:cs typeface="Arial"/>
            </a:endParaRPr>
          </a:p>
        </p:txBody>
      </p:sp>
      <p:pic>
        <p:nvPicPr>
          <p:cNvPr id="6" name="Graphic 5">
            <a:extLst>
              <a:ext uri="{FF2B5EF4-FFF2-40B4-BE49-F238E27FC236}">
                <a16:creationId xmlns:a16="http://schemas.microsoft.com/office/drawing/2014/main" id="{F341DEA5-C507-3700-A924-AAD2289FF8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695" y="214436"/>
            <a:ext cx="2483602" cy="254726"/>
          </a:xfrm>
          <a:prstGeom prst="rect">
            <a:avLst/>
          </a:prstGeom>
        </p:spPr>
      </p:pic>
      <p:sp>
        <p:nvSpPr>
          <p:cNvPr id="12" name="Rectangle 11">
            <a:extLst>
              <a:ext uri="{FF2B5EF4-FFF2-40B4-BE49-F238E27FC236}">
                <a16:creationId xmlns:a16="http://schemas.microsoft.com/office/drawing/2014/main" id="{FF5EF8AD-B86C-8F57-970E-5651C118864F}"/>
              </a:ext>
            </a:extLst>
          </p:cNvPr>
          <p:cNvSpPr/>
          <p:nvPr/>
        </p:nvSpPr>
        <p:spPr>
          <a:xfrm>
            <a:off x="299404" y="1120427"/>
            <a:ext cx="11700510" cy="4349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90000"/>
              </a:lnSpc>
              <a:spcBef>
                <a:spcPts val="1350"/>
              </a:spcBef>
              <a:spcAft>
                <a:spcPts val="0"/>
              </a:spcAft>
              <a:buClr>
                <a:srgbClr val="757575"/>
              </a:buClr>
              <a:buSzTx/>
              <a:buFont typeface="Symbol" panose="05050102010706020507" pitchFamily="18" charset="2"/>
              <a:buNone/>
              <a:tabLst/>
              <a:defRPr/>
            </a:pPr>
            <a:r>
              <a:rPr kumimoji="0" lang="en-US" sz="14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Ensure all newly </a:t>
            </a:r>
            <a:r>
              <a:rPr kumimoji="0" lang="en-US" sz="1400" b="0" i="0" u="none" strike="noStrike" kern="1200" cap="none" spc="0" normalizeH="0" baseline="0" noProof="0" err="1">
                <a:ln>
                  <a:noFill/>
                </a:ln>
                <a:solidFill>
                  <a:srgbClr val="FFFFFF"/>
                </a:solidFill>
                <a:effectLst/>
                <a:uLnTx/>
                <a:uFillTx/>
                <a:latin typeface="INTL Text Office" pitchFamily="2" charset="0"/>
                <a:ea typeface="INTL Text Office" pitchFamily="2" charset="0"/>
                <a:cs typeface="INTL Text Office" pitchFamily="2" charset="0"/>
              </a:rPr>
              <a:t>escalat</a:t>
            </a:r>
            <a:r>
              <a:rPr lang="en-US" sz="1400">
                <a:solidFill>
                  <a:srgbClr val="FFFFFF"/>
                </a:solidFill>
                <a:latin typeface="INTL Text Office" pitchFamily="2" charset="0"/>
                <a:ea typeface="INTL Text Office" pitchFamily="2" charset="0"/>
                <a:cs typeface="INTL Text Office" pitchFamily="2" charset="0"/>
              </a:rPr>
              <a:t>ed cases</a:t>
            </a:r>
            <a:r>
              <a:rPr kumimoji="0" lang="en-US" sz="14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rPr>
              <a:t> are properly managed from creation date to event </a:t>
            </a:r>
            <a:r>
              <a:rPr lang="en-US" sz="1400">
                <a:solidFill>
                  <a:srgbClr val="FFFFFF"/>
                </a:solidFill>
                <a:latin typeface="INTL Text Office" pitchFamily="2" charset="0"/>
                <a:ea typeface="INTL Text Office" pitchFamily="2" charset="0"/>
                <a:cs typeface="INTL Text Office" pitchFamily="2" charset="0"/>
              </a:rPr>
              <a:t>closure.</a:t>
            </a:r>
            <a:endParaRPr kumimoji="0" lang="en-US" sz="1400" b="0" i="0" u="none" strike="noStrike" kern="1200" cap="none" spc="0" normalizeH="0" baseline="0" noProof="0">
              <a:ln>
                <a:noFill/>
              </a:ln>
              <a:solidFill>
                <a:srgbClr val="FFFFFF"/>
              </a:solidFill>
              <a:effectLst/>
              <a:uLnTx/>
              <a:uFillTx/>
              <a:latin typeface="INTL Text Office" pitchFamily="2" charset="0"/>
              <a:ea typeface="INTL Text Office" pitchFamily="2" charset="0"/>
              <a:cs typeface="INTL Text Office" pitchFamily="2" charset="0"/>
            </a:endParaRPr>
          </a:p>
        </p:txBody>
      </p:sp>
      <p:sp>
        <p:nvSpPr>
          <p:cNvPr id="16" name="Rectangle 15">
            <a:extLst>
              <a:ext uri="{FF2B5EF4-FFF2-40B4-BE49-F238E27FC236}">
                <a16:creationId xmlns:a16="http://schemas.microsoft.com/office/drawing/2014/main" id="{C5E5CF7A-164D-3736-D86D-EE85CDEAD854}"/>
              </a:ext>
            </a:extLst>
          </p:cNvPr>
          <p:cNvSpPr/>
          <p:nvPr/>
        </p:nvSpPr>
        <p:spPr>
          <a:xfrm>
            <a:off x="425818" y="5300095"/>
            <a:ext cx="11442615" cy="1343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333C42"/>
                </a:solidFill>
                <a:ea typeface="INTL Text" pitchFamily="50" charset="0"/>
                <a:cs typeface="INTL Text" pitchFamily="50" charset="0"/>
              </a:rPr>
              <a:t>Q</a:t>
            </a:r>
            <a:r>
              <a:rPr kumimoji="0" lang="en-US" sz="1600" b="0" i="0" u="none" strike="noStrike" kern="1200" cap="none" spc="0" normalizeH="0" baseline="0" noProof="0" err="1">
                <a:ln>
                  <a:noFill/>
                </a:ln>
                <a:solidFill>
                  <a:srgbClr val="333C42"/>
                </a:solidFill>
                <a:effectLst/>
                <a:uLnTx/>
                <a:uFillTx/>
                <a:ea typeface="INTL Text" pitchFamily="50" charset="0"/>
                <a:cs typeface="INTL Text" pitchFamily="50" charset="0"/>
              </a:rPr>
              <a:t>uantity</a:t>
            </a:r>
            <a:r>
              <a:rPr kumimoji="0" lang="en-US" sz="1600" b="0" i="0" u="none" strike="noStrike" kern="1200" cap="none" spc="0" normalizeH="0" baseline="0" noProof="0">
                <a:ln>
                  <a:noFill/>
                </a:ln>
                <a:solidFill>
                  <a:srgbClr val="333C42"/>
                </a:solidFill>
                <a:effectLst/>
                <a:uLnTx/>
                <a:uFillTx/>
                <a:ea typeface="INTL Text" pitchFamily="50" charset="0"/>
                <a:cs typeface="INTL Text" pitchFamily="50" charset="0"/>
              </a:rPr>
              <a:t> of cases escalated</a:t>
            </a:r>
            <a:r>
              <a:rPr lang="en-US" sz="1600">
                <a:solidFill>
                  <a:srgbClr val="333C42"/>
                </a:solidFill>
                <a:ea typeface="INTL Text" pitchFamily="50" charset="0"/>
                <a:cs typeface="INTL Text" pitchFamily="50" charset="0"/>
              </a:rPr>
              <a:t> </a:t>
            </a:r>
            <a:r>
              <a:rPr kumimoji="0" lang="en-US" sz="1600" b="0" i="0" u="none" strike="noStrike" kern="1200" cap="none" spc="0" normalizeH="0" baseline="0" noProof="0">
                <a:ln>
                  <a:noFill/>
                </a:ln>
                <a:solidFill>
                  <a:srgbClr val="333C42"/>
                </a:solidFill>
                <a:effectLst/>
                <a:uLnTx/>
                <a:uFillTx/>
                <a:ea typeface="INTL Text" pitchFamily="50" charset="0"/>
                <a:cs typeface="INTL Text" pitchFamily="50" charset="0"/>
              </a:rPr>
              <a:t>to either SCIS and/or COMMAND CENTER </a:t>
            </a:r>
            <a:r>
              <a:rPr kumimoji="0" lang="en-US" sz="1600" b="1" i="1" u="none" strike="noStrike" kern="1200" cap="none" spc="0" normalizeH="0" baseline="0" noProof="0">
                <a:ln>
                  <a:noFill/>
                </a:ln>
                <a:solidFill>
                  <a:srgbClr val="333C42"/>
                </a:solidFill>
                <a:effectLst/>
                <a:uLnTx/>
                <a:uFillTx/>
                <a:ea typeface="INTL Text" pitchFamily="50" charset="0"/>
                <a:cs typeface="INTL Text" pitchFamily="50" charset="0"/>
              </a:rPr>
              <a:t>(</a:t>
            </a:r>
            <a:r>
              <a:rPr kumimoji="0" lang="en-US" sz="1600" b="1" i="1" u="none" strike="noStrike" kern="1200" cap="none" spc="0" normalizeH="0" baseline="0" noProof="0">
                <a:ln>
                  <a:noFill/>
                </a:ln>
                <a:solidFill>
                  <a:srgbClr val="333C42"/>
                </a:solidFill>
                <a:effectLst/>
                <a:uLnTx/>
                <a:uFillTx/>
                <a:ea typeface="INTL Text" pitchFamily="50" charset="0"/>
                <a:cs typeface="INTL Text" pitchFamily="50" charset="0"/>
                <a:sym typeface="Wingdings" panose="05000000000000000000" pitchFamily="2" charset="2"/>
              </a:rPr>
              <a:t>new KPI)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C42"/>
              </a:solidFill>
              <a:effectLst/>
              <a:uLnTx/>
              <a:uFillTx/>
              <a:ea typeface="INTL Text" pitchFamily="50" charset="0"/>
              <a:cs typeface="INTL Text" pitchFamily="50" charset="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333C42"/>
                </a:solidFill>
                <a:ea typeface="INTL Text" pitchFamily="50" charset="0"/>
                <a:cs typeface="INTL Text" pitchFamily="50" charset="0"/>
                <a:sym typeface="Wingdings" panose="05000000000000000000" pitchFamily="2" charset="2"/>
              </a:rPr>
              <a:t>Target for 2025 = 136 avg cases per month across both SCIS and COMMAND CENTER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rgbClr val="333C42"/>
              </a:solidFill>
              <a:ea typeface="INTL Text" pitchFamily="50" charset="0"/>
              <a:cs typeface="INTL Text" pitchFamily="50" charset="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333C42"/>
                </a:solidFill>
                <a:ea typeface="INTL Text" pitchFamily="50" charset="0"/>
                <a:cs typeface="INTL Text" pitchFamily="50" charset="0"/>
                <a:sym typeface="Wingdings" panose="05000000000000000000" pitchFamily="2" charset="2"/>
              </a:rPr>
              <a:t>Permanent corrective action, monitoring and continuous improvement initiatives reduce overall cases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rgbClr val="333C42"/>
              </a:solidFill>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C42"/>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333C42"/>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lumMod val="65000"/>
                </a:srgbClr>
              </a:solidFill>
              <a:effectLst/>
              <a:uLnTx/>
              <a:uFillTx/>
              <a:ea typeface="+mn-ea"/>
              <a:cs typeface="+mn-cs"/>
            </a:endParaRPr>
          </a:p>
        </p:txBody>
      </p:sp>
      <p:sp>
        <p:nvSpPr>
          <p:cNvPr id="17" name="Rectangle: Rounded Corners 16">
            <a:extLst>
              <a:ext uri="{FF2B5EF4-FFF2-40B4-BE49-F238E27FC236}">
                <a16:creationId xmlns:a16="http://schemas.microsoft.com/office/drawing/2014/main" id="{D6E5FA83-BBF6-C074-73A9-DFD726BAEF7B}"/>
              </a:ext>
            </a:extLst>
          </p:cNvPr>
          <p:cNvSpPr/>
          <p:nvPr/>
        </p:nvSpPr>
        <p:spPr>
          <a:xfrm>
            <a:off x="10672069" y="2205159"/>
            <a:ext cx="1272081" cy="1305522"/>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spcAft>
                <a:spcPts val="500"/>
              </a:spcAft>
            </a:pPr>
            <a:endParaRPr lang="en-US" sz="1200" err="1">
              <a:solidFill>
                <a:schemeClr val="tx1"/>
              </a:solidFill>
              <a:latin typeface="INTL Text Office" pitchFamily="2" charset="0"/>
              <a:ea typeface="INTL Text Office" pitchFamily="2" charset="0"/>
              <a:cs typeface="INTL Text Office" pitchFamily="2" charset="0"/>
            </a:endParaRPr>
          </a:p>
        </p:txBody>
      </p:sp>
      <p:sp>
        <p:nvSpPr>
          <p:cNvPr id="18" name="Text Placeholder 6">
            <a:extLst>
              <a:ext uri="{FF2B5EF4-FFF2-40B4-BE49-F238E27FC236}">
                <a16:creationId xmlns:a16="http://schemas.microsoft.com/office/drawing/2014/main" id="{66811E9C-0AF2-B307-4A04-7638DAA3F459}"/>
              </a:ext>
            </a:extLst>
          </p:cNvPr>
          <p:cNvSpPr txBox="1">
            <a:spLocks/>
          </p:cNvSpPr>
          <p:nvPr/>
        </p:nvSpPr>
        <p:spPr>
          <a:xfrm>
            <a:off x="10788285" y="2382684"/>
            <a:ext cx="1059527" cy="213168"/>
          </a:xfrm>
          <a:prstGeom prst="rect">
            <a:avLst/>
          </a:prstGeom>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INTL Text Office Light" pitchFamily="2" charset="0"/>
              <a:buNone/>
              <a:defRPr sz="900" kern="1200" cap="all" spc="0" baseline="0">
                <a:solidFill>
                  <a:schemeClr val="tx1"/>
                </a:solidFill>
                <a:latin typeface="+mj-lt"/>
                <a:ea typeface="+mn-ea"/>
                <a:cs typeface="+mn-cs"/>
              </a:defRPr>
            </a:lvl1pPr>
            <a:lvl2pPr marL="541338" indent="-262800"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INTL Text Office Light" pitchFamily="2"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INTL Text Office Light" pitchFamily="2" charset="0"/>
              <a:buNone/>
              <a:tabLst/>
              <a:defRPr/>
            </a:pPr>
            <a:r>
              <a:rPr kumimoji="0" lang="en-GB" sz="1600" b="1" i="0" u="none" strike="noStrike" kern="1200" cap="all" spc="0" normalizeH="0" baseline="0" noProof="0">
                <a:ln>
                  <a:noFill/>
                </a:ln>
                <a:solidFill>
                  <a:srgbClr val="FF6600"/>
                </a:solidFill>
                <a:effectLst/>
                <a:uLnTx/>
                <a:uFillTx/>
                <a:latin typeface="INTL Headline Office"/>
                <a:ea typeface="+mn-ea"/>
                <a:cs typeface="+mn-cs"/>
              </a:rPr>
              <a:t>2025 KPI</a:t>
            </a:r>
          </a:p>
        </p:txBody>
      </p:sp>
      <p:sp>
        <p:nvSpPr>
          <p:cNvPr id="4" name="Slide Number Placeholder 3">
            <a:extLst>
              <a:ext uri="{FF2B5EF4-FFF2-40B4-BE49-F238E27FC236}">
                <a16:creationId xmlns:a16="http://schemas.microsoft.com/office/drawing/2014/main" id="{0CD37BEF-F50B-A10C-2C03-75C679B7976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INTL Headline Office Light" pitchFamily="2" charset="0"/>
                <a:ea typeface="INTL Headline Office Light" pitchFamily="2" charset="0"/>
                <a:cs typeface="INTL Headline Office Light"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600" b="0" i="0" u="none" strike="noStrike" kern="1200" cap="all" spc="0" normalizeH="0" baseline="0" noProof="0">
              <a:ln>
                <a:noFill/>
              </a:ln>
              <a:solidFill>
                <a:prstClr val="black"/>
              </a:solidFill>
              <a:effectLst/>
              <a:uLnTx/>
              <a:uFillTx/>
              <a:latin typeface="INTL Headline Office Light" pitchFamily="2" charset="0"/>
              <a:ea typeface="INTL Headline Office Light" pitchFamily="2" charset="0"/>
              <a:cs typeface="INTL Headline Office Light" pitchFamily="2" charset="0"/>
            </a:endParaRPr>
          </a:p>
        </p:txBody>
      </p:sp>
      <p:sp>
        <p:nvSpPr>
          <p:cNvPr id="3" name="TextBox 2">
            <a:extLst>
              <a:ext uri="{FF2B5EF4-FFF2-40B4-BE49-F238E27FC236}">
                <a16:creationId xmlns:a16="http://schemas.microsoft.com/office/drawing/2014/main" id="{569818E7-E036-3BE7-1C48-89A046AF8146}"/>
              </a:ext>
            </a:extLst>
          </p:cNvPr>
          <p:cNvSpPr txBox="1"/>
          <p:nvPr/>
        </p:nvSpPr>
        <p:spPr>
          <a:xfrm>
            <a:off x="10978245" y="55733"/>
            <a:ext cx="794657" cy="443198"/>
          </a:xfrm>
          <a:prstGeom prst="rect">
            <a:avLst/>
          </a:prstGeom>
          <a:noFill/>
        </p:spPr>
        <p:txBody>
          <a:bodyPr wrap="square" lIns="0" tIns="0" rIns="0" bIns="0" rtlCol="0">
            <a:spAutoFit/>
          </a:bodyPr>
          <a:lstStyle/>
          <a:p>
            <a:pPr algn="l">
              <a:lnSpc>
                <a:spcPct val="90000"/>
              </a:lnSpc>
              <a:spcBef>
                <a:spcPts val="500"/>
              </a:spcBef>
              <a:spcAft>
                <a:spcPts val="500"/>
              </a:spcAft>
            </a:pPr>
            <a:r>
              <a:rPr lang="en-US" sz="3200">
                <a:solidFill>
                  <a:schemeClr val="accent4"/>
                </a:solidFill>
                <a:latin typeface="INTL Text Office" pitchFamily="2" charset="0"/>
                <a:ea typeface="INTL Text Office" pitchFamily="2" charset="0"/>
                <a:cs typeface="INTL Text Office" pitchFamily="2" charset="0"/>
              </a:rPr>
              <a:t>DM</a:t>
            </a:r>
          </a:p>
        </p:txBody>
      </p:sp>
    </p:spTree>
    <p:extLst>
      <p:ext uri="{BB962C8B-B14F-4D97-AF65-F5344CB8AC3E}">
        <p14:creationId xmlns:p14="http://schemas.microsoft.com/office/powerpoint/2010/main" val="3366092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ernational_Confidential">
  <a:themeElements>
    <a:clrScheme name="INTL">
      <a:dk1>
        <a:sysClr val="windowText" lastClr="000000"/>
      </a:dk1>
      <a:lt1>
        <a:sysClr val="window" lastClr="FFFFFF"/>
      </a:lt1>
      <a:dk2>
        <a:srgbClr val="272623"/>
      </a:dk2>
      <a:lt2>
        <a:srgbClr val="DAD9D8"/>
      </a:lt2>
      <a:accent1>
        <a:srgbClr val="FF7144"/>
      </a:accent1>
      <a:accent2>
        <a:srgbClr val="BD3830"/>
      </a:accent2>
      <a:accent3>
        <a:srgbClr val="5C1916"/>
      </a:accent3>
      <a:accent4>
        <a:srgbClr val="BAB9B5"/>
      </a:accent4>
      <a:accent5>
        <a:srgbClr val="82817D"/>
      </a:accent5>
      <a:accent6>
        <a:srgbClr val="41413E"/>
      </a:accent6>
      <a:hlink>
        <a:srgbClr val="FF7144"/>
      </a:hlink>
      <a:folHlink>
        <a:srgbClr val="FF7144"/>
      </a:folHlink>
    </a:clrScheme>
    <a:fontScheme name="INTL Office">
      <a:majorFont>
        <a:latin typeface="INTL Headline Office"/>
        <a:ea typeface=""/>
        <a:cs typeface=""/>
      </a:majorFont>
      <a:minorFont>
        <a:latin typeface="INTL Text Offic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Bef>
            <a:spcPts val="500"/>
          </a:spcBef>
          <a:spcAft>
            <a:spcPts val="500"/>
          </a:spcAft>
          <a:defRPr sz="1200" dirty="0" err="1">
            <a:solidFill>
              <a:schemeClr val="tx1"/>
            </a:solidFill>
            <a:latin typeface="INTL Text Office" pitchFamily="2" charset="0"/>
            <a:ea typeface="INTL Text Office" pitchFamily="2" charset="0"/>
            <a:cs typeface="INTL Text Office"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90000"/>
          </a:lnSpc>
          <a:spcBef>
            <a:spcPts val="500"/>
          </a:spcBef>
          <a:spcAft>
            <a:spcPts val="500"/>
          </a:spcAft>
          <a:defRPr sz="1200" dirty="0" smtClean="0">
            <a:latin typeface="INTL Text Office" pitchFamily="2" charset="0"/>
            <a:ea typeface="INTL Text Office" pitchFamily="2" charset="0"/>
            <a:cs typeface="INTL Text Office" pitchFamily="2" charset="0"/>
          </a:defRPr>
        </a:defPPr>
      </a:lstStyle>
    </a:txDef>
  </a:objectDefaults>
  <a:extraClrSchemeLst/>
  <a:custClrLst>
    <a:custClr name="Desert_Red">
      <a:srgbClr val="E9453A"/>
    </a:custClr>
    <a:custClr name="Harvester_Red">
      <a:srgbClr val="84211F"/>
    </a:custClr>
    <a:custClr name="Clay_Brown">
      <a:srgbClr val="C49471"/>
    </a:custClr>
    <a:custClr name="Bus_Yellow">
      <a:srgbClr val="F6AE30"/>
    </a:custClr>
    <a:custClr name="Canola_Yellow">
      <a:srgbClr val="FFDC4D"/>
    </a:custClr>
    <a:custClr name="Forest_Green">
      <a:srgbClr val="204A32"/>
    </a:custClr>
    <a:custClr name="Field_Green">
      <a:srgbClr val="E4F5AC"/>
    </a:custClr>
  </a:custClrLst>
  <a:extLst>
    <a:ext uri="{05A4C25C-085E-4340-85A3-A5531E510DB2}">
      <thm15:themeFamily xmlns:thm15="http://schemas.microsoft.com/office/thememl/2012/main" name="Presentation16" id="{7FECBE14-E26E-E849-90CD-BD42599F55DB}" vid="{190858F7-D566-6B45-BD5E-80BA405DAE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L">
    <a:dk1>
      <a:sysClr val="windowText" lastClr="000000"/>
    </a:dk1>
    <a:lt1>
      <a:sysClr val="window" lastClr="FFFFFF"/>
    </a:lt1>
    <a:dk2>
      <a:srgbClr val="272623"/>
    </a:dk2>
    <a:lt2>
      <a:srgbClr val="DAD9D8"/>
    </a:lt2>
    <a:accent1>
      <a:srgbClr val="FF7144"/>
    </a:accent1>
    <a:accent2>
      <a:srgbClr val="BD3830"/>
    </a:accent2>
    <a:accent3>
      <a:srgbClr val="5C1916"/>
    </a:accent3>
    <a:accent4>
      <a:srgbClr val="BAB9B5"/>
    </a:accent4>
    <a:accent5>
      <a:srgbClr val="82817D"/>
    </a:accent5>
    <a:accent6>
      <a:srgbClr val="41413E"/>
    </a:accent6>
    <a:hlink>
      <a:srgbClr val="FF7144"/>
    </a:hlink>
    <a:folHlink>
      <a:srgbClr val="FF714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02D3BB575D5C4A9FC312779BA63067" ma:contentTypeVersion="10" ma:contentTypeDescription="Create a new document." ma:contentTypeScope="" ma:versionID="323c1356f3a7d3dca28cb32cd02423e1">
  <xsd:schema xmlns:xsd="http://www.w3.org/2001/XMLSchema" xmlns:xs="http://www.w3.org/2001/XMLSchema" xmlns:p="http://schemas.microsoft.com/office/2006/metadata/properties" xmlns:ns2="64589549-b42f-42c7-ba1a-647c0db72479" xmlns:ns3="c3653f4b-4851-4e4b-a2f5-7d347a5e17ef" targetNamespace="http://schemas.microsoft.com/office/2006/metadata/properties" ma:root="true" ma:fieldsID="a8ef6fa3f5e009cf31bc066139a14d34" ns2:_="" ns3:_="">
    <xsd:import namespace="64589549-b42f-42c7-ba1a-647c0db72479"/>
    <xsd:import namespace="c3653f4b-4851-4e4b-a2f5-7d347a5e17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89549-b42f-42c7-ba1a-647c0db72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653f4b-4851-4e4b-a2f5-7d347a5e17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C2ED57-7463-42FE-8BB6-3F0FD4CC311C}">
  <ds:schemaRefs>
    <ds:schemaRef ds:uri="64589549-b42f-42c7-ba1a-647c0db72479"/>
    <ds:schemaRef ds:uri="c3653f4b-4851-4e4b-a2f5-7d347a5e17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7978B6-7C6E-4B4D-936F-1A568F9381CF}">
  <ds:schemaRefs>
    <ds:schemaRef ds:uri="64589549-b42f-42c7-ba1a-647c0db72479"/>
    <ds:schemaRef ds:uri="c3653f4b-4851-4e4b-a2f5-7d347a5e17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EFDDD0-D5A9-4A4C-B1EF-7A28ACF493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7368</Words>
  <Application>Microsoft Office PowerPoint</Application>
  <PresentationFormat>Widescreen</PresentationFormat>
  <Paragraphs>1601</Paragraphs>
  <Slides>52</Slides>
  <Notes>48</Notes>
  <HiddenSlides>2</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International_Confidential</vt:lpstr>
      <vt:lpstr>PowerPoint Presentation</vt:lpstr>
      <vt:lpstr>PowerPoint Presentation</vt:lpstr>
      <vt:lpstr>PowerPoint Presentation</vt:lpstr>
      <vt:lpstr>PowerPoint Presentation</vt:lpstr>
      <vt:lpstr>The international way</vt:lpstr>
      <vt:lpstr>PowerPoint Presentation</vt:lpstr>
      <vt:lpstr>PowerPoint Presentation</vt:lpstr>
      <vt:lpstr>PowerPoint Presentation</vt:lpstr>
      <vt:lpstr>PowerPoint Presentation</vt:lpstr>
      <vt:lpstr>PowerPoint Presentation</vt:lpstr>
      <vt:lpstr>Exercise instructions: </vt:lpstr>
      <vt:lpstr>Scenario 1: ship hold due to a freight debit  </vt:lpstr>
      <vt:lpstr>PowerPoint Presentation</vt:lpstr>
      <vt:lpstr>Scenario 3: COMPLEX, MULTIPLE ROOT CAUSES </vt:lpstr>
      <vt:lpstr>Scenario 4:  International Inventory Adjustment (lost material)</vt:lpstr>
      <vt:lpstr>Scenario 5:  Supplier no longer producing part</vt:lpstr>
      <vt:lpstr>PowerPoint Presentation</vt:lpstr>
      <vt:lpstr>Level 1 Planner | Main activities</vt:lpstr>
      <vt:lpstr>Level 1 Planner | types of escalations</vt:lpstr>
      <vt:lpstr>PowerPoint Presentation</vt:lpstr>
      <vt:lpstr>Level 1 Planner | Escalation event required</vt:lpstr>
      <vt:lpstr>Level 1 Planner | Planner checklist</vt:lpstr>
      <vt:lpstr>Level 1  Planner | Escalation event not needed</vt:lpstr>
      <vt:lpstr>Level 2 Planner Escalation | Main activities</vt:lpstr>
      <vt:lpstr>Level 2 Planner Escalation |</vt:lpstr>
      <vt:lpstr>Level 3 SCIS | Main activities</vt:lpstr>
      <vt:lpstr>Level 4 SCIS Escalation | Main activities</vt:lpstr>
      <vt:lpstr>Level 5 procurement| Main activities</vt:lpstr>
      <vt:lpstr>PowerPoint Presentation</vt:lpstr>
      <vt:lpstr>Level 1 Planner | Escalation event required – CONTRACT &amp; PAYMENT ISSUES</vt:lpstr>
      <vt:lpstr>Level 1 Planner | No escalation needed (cont.)</vt:lpstr>
      <vt:lpstr>PowerPoint Presentation</vt:lpstr>
      <vt:lpstr>Level 1 Planner | Good escalation event (cont.)</vt:lpstr>
      <vt:lpstr>Level 1 Planner | Bad escalation event</vt:lpstr>
      <vt:lpstr>Level 1 Planner | No escalation needed</vt:lpstr>
      <vt:lpstr>Level 1 Planner | No escalation needed (cont.)</vt:lpstr>
      <vt:lpstr>Level 1 Planner | TADA training </vt:lpstr>
      <vt:lpstr>PowerPoint Presentation</vt:lpstr>
      <vt:lpstr>Thank you for your participation!</vt:lpstr>
      <vt:lpstr>PowerPoint Presentation</vt:lpstr>
      <vt:lpstr>PowerPoint Presentation</vt:lpstr>
      <vt:lpstr>PowerPoint Presentation</vt:lpstr>
      <vt:lpstr>Level 1 Planner | De-Escalation process</vt:lpstr>
      <vt:lpstr>Level 3 SCIS | Killer Bee Meeting Structure (cont.)</vt:lpstr>
      <vt:lpstr>Level 1 Planner | Escalation event required – CONTRACT &amp; PAYMENT ISSUES</vt:lpstr>
      <vt:lpstr>Level 1 Planner | Bad escalation event (cont.)</vt:lpstr>
      <vt:lpstr>Level 1 Planner | No escalation needed reasons</vt:lpstr>
      <vt:lpstr>Level 1 Planner | Escalation internal root causes</vt:lpstr>
      <vt:lpstr>PowerPoint Presentation</vt:lpstr>
      <vt:lpstr>Level 1 Planner | Escalation internal Escalation</vt:lpstr>
      <vt:lpstr>Level 1 Planner | Escalation internal Escalation</vt:lpstr>
      <vt:lpstr>Level 1 Planner | Escalation internal Escalation</vt:lpstr>
    </vt:vector>
  </TitlesOfParts>
  <Company>Navistar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Name or step</dc:title>
  <dc:creator>Ramírez, Victor Hugo</dc:creator>
  <cp:lastModifiedBy>Ramírez, Victor Hugo</cp:lastModifiedBy>
  <cp:revision>4</cp:revision>
  <dcterms:created xsi:type="dcterms:W3CDTF">2023-12-05T14:33:29Z</dcterms:created>
  <dcterms:modified xsi:type="dcterms:W3CDTF">2025-10-01T13:37:59Z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0x0101002402D3BB575D5C4A9FC312779BA63067</vt:lpwstr>
  </property>
</Properties>
</file>