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0"/>
  </p:notesMasterIdLst>
  <p:handoutMasterIdLst>
    <p:handoutMasterId r:id="rId11"/>
  </p:handoutMasterIdLst>
  <p:sldIdLst>
    <p:sldId id="690" r:id="rId2"/>
    <p:sldId id="691" r:id="rId3"/>
    <p:sldId id="697" r:id="rId4"/>
    <p:sldId id="692" r:id="rId5"/>
    <p:sldId id="693" r:id="rId6"/>
    <p:sldId id="694" r:id="rId7"/>
    <p:sldId id="695" r:id="rId8"/>
    <p:sldId id="696" r:id="rId9"/>
  </p:sldIdLst>
  <p:sldSz cx="9601200" cy="6858000"/>
  <p:notesSz cx="7023100" cy="9309100"/>
  <p:defaultTextStyle>
    <a:defPPr>
      <a:defRPr lang="en-US"/>
    </a:defPPr>
    <a:lvl1pPr marL="0" algn="l" defTabSz="940506" rtl="0" eaLnBrk="1" latinLnBrk="0" hangingPunct="1">
      <a:defRPr sz="1900" kern="1200">
        <a:solidFill>
          <a:schemeClr val="tx1"/>
        </a:solidFill>
        <a:latin typeface="+mn-lt"/>
        <a:ea typeface="+mn-ea"/>
        <a:cs typeface="+mn-cs"/>
      </a:defRPr>
    </a:lvl1pPr>
    <a:lvl2pPr marL="470253" algn="l" defTabSz="940506" rtl="0" eaLnBrk="1" latinLnBrk="0" hangingPunct="1">
      <a:defRPr sz="1900" kern="1200">
        <a:solidFill>
          <a:schemeClr val="tx1"/>
        </a:solidFill>
        <a:latin typeface="+mn-lt"/>
        <a:ea typeface="+mn-ea"/>
        <a:cs typeface="+mn-cs"/>
      </a:defRPr>
    </a:lvl2pPr>
    <a:lvl3pPr marL="940506" algn="l" defTabSz="940506" rtl="0" eaLnBrk="1" latinLnBrk="0" hangingPunct="1">
      <a:defRPr sz="1900" kern="1200">
        <a:solidFill>
          <a:schemeClr val="tx1"/>
        </a:solidFill>
        <a:latin typeface="+mn-lt"/>
        <a:ea typeface="+mn-ea"/>
        <a:cs typeface="+mn-cs"/>
      </a:defRPr>
    </a:lvl3pPr>
    <a:lvl4pPr marL="1410759" algn="l" defTabSz="940506" rtl="0" eaLnBrk="1" latinLnBrk="0" hangingPunct="1">
      <a:defRPr sz="1900" kern="1200">
        <a:solidFill>
          <a:schemeClr val="tx1"/>
        </a:solidFill>
        <a:latin typeface="+mn-lt"/>
        <a:ea typeface="+mn-ea"/>
        <a:cs typeface="+mn-cs"/>
      </a:defRPr>
    </a:lvl4pPr>
    <a:lvl5pPr marL="1881012" algn="l" defTabSz="940506" rtl="0" eaLnBrk="1" latinLnBrk="0" hangingPunct="1">
      <a:defRPr sz="1900" kern="1200">
        <a:solidFill>
          <a:schemeClr val="tx1"/>
        </a:solidFill>
        <a:latin typeface="+mn-lt"/>
        <a:ea typeface="+mn-ea"/>
        <a:cs typeface="+mn-cs"/>
      </a:defRPr>
    </a:lvl5pPr>
    <a:lvl6pPr marL="2351265" algn="l" defTabSz="940506" rtl="0" eaLnBrk="1" latinLnBrk="0" hangingPunct="1">
      <a:defRPr sz="1900" kern="1200">
        <a:solidFill>
          <a:schemeClr val="tx1"/>
        </a:solidFill>
        <a:latin typeface="+mn-lt"/>
        <a:ea typeface="+mn-ea"/>
        <a:cs typeface="+mn-cs"/>
      </a:defRPr>
    </a:lvl6pPr>
    <a:lvl7pPr marL="2821518" algn="l" defTabSz="940506" rtl="0" eaLnBrk="1" latinLnBrk="0" hangingPunct="1">
      <a:defRPr sz="1900" kern="1200">
        <a:solidFill>
          <a:schemeClr val="tx1"/>
        </a:solidFill>
        <a:latin typeface="+mn-lt"/>
        <a:ea typeface="+mn-ea"/>
        <a:cs typeface="+mn-cs"/>
      </a:defRPr>
    </a:lvl7pPr>
    <a:lvl8pPr marL="3291772" algn="l" defTabSz="940506" rtl="0" eaLnBrk="1" latinLnBrk="0" hangingPunct="1">
      <a:defRPr sz="1900" kern="1200">
        <a:solidFill>
          <a:schemeClr val="tx1"/>
        </a:solidFill>
        <a:latin typeface="+mn-lt"/>
        <a:ea typeface="+mn-ea"/>
        <a:cs typeface="+mn-cs"/>
      </a:defRPr>
    </a:lvl8pPr>
    <a:lvl9pPr marL="3762025" algn="l" defTabSz="940506"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0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355E"/>
    <a:srgbClr val="F2960E"/>
    <a:srgbClr val="FFD45B"/>
    <a:srgbClr val="6600CC"/>
    <a:srgbClr val="FFDF79"/>
    <a:srgbClr val="CCCCFF"/>
    <a:srgbClr val="E68064"/>
    <a:srgbClr val="CC3300"/>
    <a:srgbClr val="FFEA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80" autoAdjust="0"/>
    <p:restoredTop sz="94331" autoAdjust="0"/>
  </p:normalViewPr>
  <p:slideViewPr>
    <p:cSldViewPr>
      <p:cViewPr varScale="1">
        <p:scale>
          <a:sx n="125" d="100"/>
          <a:sy n="125" d="100"/>
        </p:scale>
        <p:origin x="930" y="90"/>
      </p:cViewPr>
      <p:guideLst>
        <p:guide orient="horz" pos="2160"/>
        <p:guide pos="3024"/>
      </p:guideLst>
    </p:cSldViewPr>
  </p:slideViewPr>
  <p:outlineViewPr>
    <p:cViewPr>
      <p:scale>
        <a:sx n="33" d="100"/>
        <a:sy n="33" d="100"/>
      </p:scale>
      <p:origin x="0" y="13266"/>
    </p:cViewPr>
  </p:outlineViewPr>
  <p:notesTextViewPr>
    <p:cViewPr>
      <p:scale>
        <a:sx n="100" d="100"/>
        <a:sy n="100" d="100"/>
      </p:scale>
      <p:origin x="0" y="0"/>
    </p:cViewPr>
  </p:notesTextViewPr>
  <p:sorterViewPr>
    <p:cViewPr>
      <p:scale>
        <a:sx n="100" d="100"/>
        <a:sy n="100" d="100"/>
      </p:scale>
      <p:origin x="0" y="65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05" tIns="46653" rIns="93305" bIns="46653"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05" tIns="46653" rIns="93305" bIns="46653" rtlCol="0"/>
          <a:lstStyle>
            <a:lvl1pPr algn="r">
              <a:defRPr sz="1200"/>
            </a:lvl1pPr>
          </a:lstStyle>
          <a:p>
            <a:fld id="{7626872C-D7AA-4541-921B-2880AEE853A5}" type="datetimeFigureOut">
              <a:rPr lang="en-US" smtClean="0"/>
              <a:pPr/>
              <a:t>3/6/2019</a:t>
            </a:fld>
            <a:endParaRPr lang="en-US"/>
          </a:p>
        </p:txBody>
      </p:sp>
      <p:sp>
        <p:nvSpPr>
          <p:cNvPr id="4" name="Footer Placeholder 3"/>
          <p:cNvSpPr>
            <a:spLocks noGrp="1"/>
          </p:cNvSpPr>
          <p:nvPr>
            <p:ph type="ftr" sz="quarter" idx="2"/>
          </p:nvPr>
        </p:nvSpPr>
        <p:spPr>
          <a:xfrm>
            <a:off x="1" y="8842030"/>
            <a:ext cx="3043343" cy="465455"/>
          </a:xfrm>
          <a:prstGeom prst="rect">
            <a:avLst/>
          </a:prstGeom>
        </p:spPr>
        <p:txBody>
          <a:bodyPr vert="horz" lIns="93305" tIns="46653" rIns="93305" bIns="46653"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05" tIns="46653" rIns="93305" bIns="46653" rtlCol="0" anchor="b"/>
          <a:lstStyle>
            <a:lvl1pPr algn="r">
              <a:defRPr sz="1200"/>
            </a:lvl1pPr>
          </a:lstStyle>
          <a:p>
            <a:fld id="{A5EA84EB-6646-4C40-86AC-491BD28C5D35}" type="slidenum">
              <a:rPr lang="en-US" smtClean="0"/>
              <a:pPr/>
              <a:t>‹#›</a:t>
            </a:fld>
            <a:endParaRPr lang="en-US"/>
          </a:p>
        </p:txBody>
      </p:sp>
    </p:spTree>
    <p:extLst>
      <p:ext uri="{BB962C8B-B14F-4D97-AF65-F5344CB8AC3E}">
        <p14:creationId xmlns:p14="http://schemas.microsoft.com/office/powerpoint/2010/main" val="931459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05" tIns="46653" rIns="93305" bIns="46653"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05" tIns="46653" rIns="93305" bIns="46653" rtlCol="0"/>
          <a:lstStyle>
            <a:lvl1pPr algn="r">
              <a:defRPr sz="1200"/>
            </a:lvl1pPr>
          </a:lstStyle>
          <a:p>
            <a:fld id="{CD9F542A-4A12-4BC4-A5C4-4A07620F5B2C}" type="datetimeFigureOut">
              <a:rPr lang="en-US" smtClean="0"/>
              <a:pPr/>
              <a:t>3/6/2019</a:t>
            </a:fld>
            <a:endParaRPr lang="en-US"/>
          </a:p>
        </p:txBody>
      </p:sp>
      <p:sp>
        <p:nvSpPr>
          <p:cNvPr id="4" name="Slide Image Placeholder 3"/>
          <p:cNvSpPr>
            <a:spLocks noGrp="1" noRot="1" noChangeAspect="1"/>
          </p:cNvSpPr>
          <p:nvPr>
            <p:ph type="sldImg" idx="2"/>
          </p:nvPr>
        </p:nvSpPr>
        <p:spPr>
          <a:xfrm>
            <a:off x="1068388" y="698500"/>
            <a:ext cx="4886325" cy="3490913"/>
          </a:xfrm>
          <a:prstGeom prst="rect">
            <a:avLst/>
          </a:prstGeom>
          <a:noFill/>
          <a:ln w="12700">
            <a:solidFill>
              <a:prstClr val="black"/>
            </a:solidFill>
          </a:ln>
        </p:spPr>
        <p:txBody>
          <a:bodyPr vert="horz" lIns="93305" tIns="46653" rIns="93305" bIns="46653" rtlCol="0" anchor="ctr"/>
          <a:lstStyle/>
          <a:p>
            <a:endParaRPr lang="en-US"/>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05" tIns="46653" rIns="93305" bIns="4665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30"/>
            <a:ext cx="3043343" cy="465455"/>
          </a:xfrm>
          <a:prstGeom prst="rect">
            <a:avLst/>
          </a:prstGeom>
        </p:spPr>
        <p:txBody>
          <a:bodyPr vert="horz" lIns="93305" tIns="46653" rIns="93305" bIns="46653"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05" tIns="46653" rIns="93305" bIns="46653" rtlCol="0" anchor="b"/>
          <a:lstStyle>
            <a:lvl1pPr algn="r">
              <a:defRPr sz="1200"/>
            </a:lvl1pPr>
          </a:lstStyle>
          <a:p>
            <a:fld id="{DDDAF9F1-75C1-46E3-A611-E1960EA682FD}" type="slidenum">
              <a:rPr lang="en-US" smtClean="0"/>
              <a:pPr/>
              <a:t>‹#›</a:t>
            </a:fld>
            <a:endParaRPr lang="en-US"/>
          </a:p>
        </p:txBody>
      </p:sp>
    </p:spTree>
    <p:extLst>
      <p:ext uri="{BB962C8B-B14F-4D97-AF65-F5344CB8AC3E}">
        <p14:creationId xmlns:p14="http://schemas.microsoft.com/office/powerpoint/2010/main" val="1720033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23" descr="Truck bar"/>
          <p:cNvPicPr>
            <a:picLocks noChangeAspect="1" noChangeArrowheads="1"/>
          </p:cNvPicPr>
          <p:nvPr userDrawn="1"/>
        </p:nvPicPr>
        <p:blipFill>
          <a:blip r:embed="rId2" cstate="print"/>
          <a:srcRect l="29873" t="-3125"/>
          <a:stretch>
            <a:fillRect/>
          </a:stretch>
        </p:blipFill>
        <p:spPr bwMode="auto">
          <a:xfrm>
            <a:off x="0" y="6386512"/>
            <a:ext cx="9602867" cy="471488"/>
          </a:xfrm>
          <a:prstGeom prst="rect">
            <a:avLst/>
          </a:prstGeom>
          <a:noFill/>
          <a:ln w="9525">
            <a:noFill/>
            <a:miter lim="800000"/>
            <a:headEnd/>
            <a:tailEnd/>
          </a:ln>
        </p:spPr>
      </p:pic>
      <p:sp>
        <p:nvSpPr>
          <p:cNvPr id="15" name="Line 15"/>
          <p:cNvSpPr>
            <a:spLocks noChangeShapeType="1"/>
          </p:cNvSpPr>
          <p:nvPr userDrawn="1"/>
        </p:nvSpPr>
        <p:spPr bwMode="auto">
          <a:xfrm>
            <a:off x="0" y="6400800"/>
            <a:ext cx="9601200" cy="0"/>
          </a:xfrm>
          <a:prstGeom prst="line">
            <a:avLst/>
          </a:prstGeom>
          <a:noFill/>
          <a:ln w="19050">
            <a:solidFill>
              <a:srgbClr val="00355E"/>
            </a:solidFill>
            <a:round/>
            <a:headEnd/>
            <a:tailEnd/>
          </a:ln>
        </p:spPr>
        <p:txBody>
          <a:bodyPr wrap="none" anchor="ctr"/>
          <a:lstStyle/>
          <a:p>
            <a:pPr defTabSz="914400" eaLnBrk="0" fontAlgn="base" hangingPunct="0">
              <a:spcBef>
                <a:spcPct val="0"/>
              </a:spcBef>
              <a:spcAft>
                <a:spcPct val="0"/>
              </a:spcAft>
              <a:defRPr/>
            </a:pPr>
            <a:endParaRPr lang="en-US" sz="2400" dirty="0">
              <a:solidFill>
                <a:srgbClr val="000000"/>
              </a:solidFill>
            </a:endParaRPr>
          </a:p>
        </p:txBody>
      </p:sp>
      <p:sp>
        <p:nvSpPr>
          <p:cNvPr id="4" name="Line 15"/>
          <p:cNvSpPr>
            <a:spLocks noChangeShapeType="1"/>
          </p:cNvSpPr>
          <p:nvPr userDrawn="1"/>
        </p:nvSpPr>
        <p:spPr bwMode="auto">
          <a:xfrm>
            <a:off x="0" y="6400800"/>
            <a:ext cx="9601200" cy="0"/>
          </a:xfrm>
          <a:prstGeom prst="line">
            <a:avLst/>
          </a:prstGeom>
          <a:noFill/>
          <a:ln w="19050">
            <a:solidFill>
              <a:schemeClr val="bg1"/>
            </a:solidFill>
            <a:round/>
            <a:headEnd/>
            <a:tailEnd/>
          </a:ln>
        </p:spPr>
        <p:txBody>
          <a:bodyPr wrap="none" anchor="ctr"/>
          <a:lstStyle/>
          <a:p>
            <a:pPr defTabSz="914400" eaLnBrk="0" fontAlgn="base" hangingPunct="0">
              <a:spcBef>
                <a:spcPct val="0"/>
              </a:spcBef>
              <a:spcAft>
                <a:spcPct val="0"/>
              </a:spcAft>
              <a:defRPr/>
            </a:pPr>
            <a:endParaRPr lang="en-US" sz="2400" dirty="0">
              <a:solidFill>
                <a:srgbClr val="000000"/>
              </a:solidFill>
            </a:endParaRPr>
          </a:p>
        </p:txBody>
      </p:sp>
      <p:pic>
        <p:nvPicPr>
          <p:cNvPr id="5" name="Picture 22" descr="NAVISTAR PLAIN-2"/>
          <p:cNvPicPr>
            <a:picLocks noChangeAspect="1" noChangeArrowheads="1"/>
          </p:cNvPicPr>
          <p:nvPr userDrawn="1"/>
        </p:nvPicPr>
        <p:blipFill>
          <a:blip r:embed="rId3" cstate="print"/>
          <a:srcRect l="299"/>
          <a:stretch>
            <a:fillRect/>
          </a:stretch>
        </p:blipFill>
        <p:spPr bwMode="auto">
          <a:xfrm>
            <a:off x="-3334" y="1473200"/>
            <a:ext cx="9587865" cy="889000"/>
          </a:xfrm>
          <a:prstGeom prst="rect">
            <a:avLst/>
          </a:prstGeom>
          <a:noFill/>
          <a:ln w="9525">
            <a:noFill/>
            <a:miter lim="800000"/>
            <a:headEnd/>
            <a:tailEnd/>
          </a:ln>
        </p:spPr>
      </p:pic>
      <p:sp>
        <p:nvSpPr>
          <p:cNvPr id="6" name="TextBox 5"/>
          <p:cNvSpPr txBox="1"/>
          <p:nvPr userDrawn="1"/>
        </p:nvSpPr>
        <p:spPr bwMode="auto">
          <a:xfrm>
            <a:off x="4294327" y="2078004"/>
            <a:ext cx="4868941" cy="276999"/>
          </a:xfrm>
          <a:prstGeom prst="rect">
            <a:avLst/>
          </a:prstGeom>
          <a:noFill/>
        </p:spPr>
        <p:txBody>
          <a:bodyPr>
            <a:spAutoFit/>
          </a:bodyPr>
          <a:lstStyle/>
          <a:p>
            <a:pPr algn="r" defTabSz="914400" eaLnBrk="0" fontAlgn="base" hangingPunct="0">
              <a:spcBef>
                <a:spcPct val="0"/>
              </a:spcBef>
              <a:spcAft>
                <a:spcPct val="0"/>
              </a:spcAft>
              <a:defRPr/>
            </a:pPr>
            <a:r>
              <a:rPr lang="en-US" sz="1200" b="1" i="1" spc="300" dirty="0" smtClean="0">
                <a:solidFill>
                  <a:srgbClr val="212165"/>
                </a:solidFill>
                <a:latin typeface="Verdana" pitchFamily="34" charset="0"/>
              </a:rPr>
              <a:t>NORTH AMERICA TRUCK </a:t>
            </a:r>
            <a:r>
              <a:rPr lang="en-US" sz="1200" b="1" i="1" spc="300" dirty="0">
                <a:solidFill>
                  <a:srgbClr val="212165"/>
                </a:solidFill>
                <a:latin typeface="Verdana" pitchFamily="34" charset="0"/>
              </a:rPr>
              <a:t>GROUP</a:t>
            </a:r>
          </a:p>
        </p:txBody>
      </p:sp>
      <p:sp>
        <p:nvSpPr>
          <p:cNvPr id="7" name="Line 15"/>
          <p:cNvSpPr>
            <a:spLocks noChangeShapeType="1"/>
          </p:cNvSpPr>
          <p:nvPr userDrawn="1"/>
        </p:nvSpPr>
        <p:spPr bwMode="auto">
          <a:xfrm>
            <a:off x="0" y="6400800"/>
            <a:ext cx="9601200" cy="0"/>
          </a:xfrm>
          <a:prstGeom prst="line">
            <a:avLst/>
          </a:prstGeom>
          <a:noFill/>
          <a:ln w="19050">
            <a:solidFill>
              <a:srgbClr val="00355E"/>
            </a:solidFill>
            <a:round/>
            <a:headEnd/>
            <a:tailEnd/>
          </a:ln>
        </p:spPr>
        <p:txBody>
          <a:bodyPr wrap="none" anchor="ctr"/>
          <a:lstStyle/>
          <a:p>
            <a:pPr defTabSz="914400" eaLnBrk="0" fontAlgn="base" hangingPunct="0">
              <a:spcBef>
                <a:spcPct val="0"/>
              </a:spcBef>
              <a:spcAft>
                <a:spcPct val="0"/>
              </a:spcAft>
              <a:defRPr/>
            </a:pPr>
            <a:endParaRPr lang="en-US" sz="2400" dirty="0">
              <a:solidFill>
                <a:srgbClr val="000000"/>
              </a:solidFill>
            </a:endParaRPr>
          </a:p>
        </p:txBody>
      </p:sp>
      <p:sp>
        <p:nvSpPr>
          <p:cNvPr id="5122" name="Rectangle 2"/>
          <p:cNvSpPr>
            <a:spLocks noGrp="1" noChangeArrowheads="1"/>
          </p:cNvSpPr>
          <p:nvPr>
            <p:ph type="ctrTitle"/>
          </p:nvPr>
        </p:nvSpPr>
        <p:spPr>
          <a:xfrm>
            <a:off x="720090" y="2632075"/>
            <a:ext cx="8161020" cy="1066800"/>
          </a:xfrm>
        </p:spPr>
        <p:txBody>
          <a:bodyPr/>
          <a:lstStyle>
            <a:lvl1pPr>
              <a:defRPr>
                <a:solidFill>
                  <a:schemeClr val="tx1"/>
                </a:solidFill>
              </a:defRPr>
            </a:lvl1pPr>
          </a:lstStyle>
          <a:p>
            <a:r>
              <a:rPr lang="en-US" dirty="0"/>
              <a:t>Click to edit Master title style</a:t>
            </a:r>
          </a:p>
        </p:txBody>
      </p:sp>
      <p:sp>
        <p:nvSpPr>
          <p:cNvPr id="5123" name="Rectangle 3"/>
          <p:cNvSpPr>
            <a:spLocks noGrp="1" noChangeArrowheads="1"/>
          </p:cNvSpPr>
          <p:nvPr>
            <p:ph type="subTitle" idx="1"/>
          </p:nvPr>
        </p:nvSpPr>
        <p:spPr>
          <a:xfrm>
            <a:off x="720090" y="3962400"/>
            <a:ext cx="8161020" cy="1524000"/>
          </a:xfrm>
        </p:spPr>
        <p:txBody>
          <a:bodyPr/>
          <a:lstStyle>
            <a:lvl1pPr marL="0" indent="0">
              <a:buFontTx/>
              <a:buNone/>
              <a:defRPr sz="1800" i="1">
                <a:solidFill>
                  <a:schemeClr val="tx1"/>
                </a:solidFill>
              </a:defRPr>
            </a:lvl1pPr>
          </a:lstStyle>
          <a:p>
            <a:r>
              <a:rPr lang="en-US" dirty="0"/>
              <a:t>Click to edit Master subtitle style</a:t>
            </a:r>
          </a:p>
        </p:txBody>
      </p:sp>
      <p:sp>
        <p:nvSpPr>
          <p:cNvPr id="12" name="Rectangle 6"/>
          <p:cNvSpPr>
            <a:spLocks noGrp="1" noChangeArrowheads="1"/>
          </p:cNvSpPr>
          <p:nvPr>
            <p:ph type="sldNum" sz="quarter" idx="11"/>
          </p:nvPr>
        </p:nvSpPr>
        <p:spPr/>
        <p:txBody>
          <a:bodyPr/>
          <a:lstStyle>
            <a:lvl1pPr>
              <a:defRPr>
                <a:solidFill>
                  <a:srgbClr val="080DCA"/>
                </a:solidFill>
              </a:defRPr>
            </a:lvl1pPr>
          </a:lstStyle>
          <a:p>
            <a:pPr>
              <a:defRPr/>
            </a:pPr>
            <a:fld id="{C3DC00AB-DE33-4E80-8187-F188FD96A683}" type="slidenum">
              <a:rPr lang="en-US" smtClean="0"/>
              <a:pPr>
                <a:defRPr/>
              </a:pPr>
              <a:t>‹#›</a:t>
            </a:fld>
            <a:endParaRPr lang="en-US" dirty="0"/>
          </a:p>
        </p:txBody>
      </p:sp>
      <p:pic>
        <p:nvPicPr>
          <p:cNvPr id="16" name="Picture 4" descr="A488E3FB-F05A-4693-A384-4AD3F16B7CF9@beatstudios"/>
          <p:cNvPicPr>
            <a:picLocks noChangeAspect="1" noChangeArrowheads="1"/>
          </p:cNvPicPr>
          <p:nvPr userDrawn="1"/>
        </p:nvPicPr>
        <p:blipFill>
          <a:blip r:embed="rId4" cstate="print">
            <a:clrChange>
              <a:clrFrom>
                <a:srgbClr val="FDFDFD"/>
              </a:clrFrom>
              <a:clrTo>
                <a:srgbClr val="FDFDFD">
                  <a:alpha val="0"/>
                </a:srgbClr>
              </a:clrTo>
            </a:clrChange>
          </a:blip>
          <a:srcRect l="28526" t="22440" r="35394" b="27632"/>
          <a:stretch>
            <a:fillRect/>
          </a:stretch>
        </p:blipFill>
        <p:spPr bwMode="auto">
          <a:xfrm>
            <a:off x="0" y="6457950"/>
            <a:ext cx="2265284" cy="317500"/>
          </a:xfrm>
          <a:prstGeom prst="rect">
            <a:avLst/>
          </a:prstGeom>
          <a:noFill/>
          <a:ln w="9525">
            <a:noFill/>
            <a:miter lim="800000"/>
            <a:headEnd/>
            <a:tailEnd/>
          </a:ln>
        </p:spPr>
      </p:pic>
      <p:pic>
        <p:nvPicPr>
          <p:cNvPr id="17" name="Picture 23" descr="A488E3FB-F05A-4693-A384-4AD3F16B7CF9@beatstudios"/>
          <p:cNvPicPr>
            <a:picLocks noChangeAspect="1" noChangeArrowheads="1"/>
          </p:cNvPicPr>
          <p:nvPr userDrawn="1"/>
        </p:nvPicPr>
        <p:blipFill>
          <a:blip r:embed="rId4" cstate="print"/>
          <a:srcRect l="89861" t="35043" r="1323" b="35898"/>
          <a:stretch>
            <a:fillRect/>
          </a:stretch>
        </p:blipFill>
        <p:spPr bwMode="auto">
          <a:xfrm>
            <a:off x="3918824" y="6540500"/>
            <a:ext cx="630079" cy="209550"/>
          </a:xfrm>
          <a:prstGeom prst="rect">
            <a:avLst/>
          </a:prstGeom>
          <a:noFill/>
          <a:ln w="9525">
            <a:noFill/>
            <a:miter lim="800000"/>
            <a:headEnd/>
            <a:tailEnd/>
          </a:ln>
        </p:spPr>
      </p:pic>
      <p:pic>
        <p:nvPicPr>
          <p:cNvPr id="18" name="Picture 6" descr="http://www.navistar.com/StaticFiles/navistardotcom/images/logos/mahindra_logo.gif"/>
          <p:cNvPicPr>
            <a:picLocks noChangeAspect="1" noChangeArrowheads="1"/>
          </p:cNvPicPr>
          <p:nvPr userDrawn="1"/>
        </p:nvPicPr>
        <p:blipFill>
          <a:blip r:embed="rId5" cstate="print">
            <a:clrChange>
              <a:clrFrom>
                <a:srgbClr val="FFFFFF"/>
              </a:clrFrom>
              <a:clrTo>
                <a:srgbClr val="FFFFFF">
                  <a:alpha val="0"/>
                </a:srgbClr>
              </a:clrTo>
            </a:clrChange>
          </a:blip>
          <a:srcRect/>
          <a:stretch>
            <a:fillRect/>
          </a:stretch>
        </p:blipFill>
        <p:spPr bwMode="auto">
          <a:xfrm>
            <a:off x="2291954" y="6442076"/>
            <a:ext cx="368379" cy="365125"/>
          </a:xfrm>
          <a:prstGeom prst="rect">
            <a:avLst/>
          </a:prstGeom>
          <a:noFill/>
          <a:ln w="9525">
            <a:noFill/>
            <a:miter lim="800000"/>
            <a:headEnd/>
            <a:tailEnd/>
          </a:ln>
        </p:spPr>
      </p:pic>
      <p:pic>
        <p:nvPicPr>
          <p:cNvPr id="19" name="Picture 8" descr="http://www.maxxforce.com/images/engineAssets/hi/maxxforceLogo.jpg"/>
          <p:cNvPicPr>
            <a:picLocks noChangeAspect="1" noChangeArrowheads="1"/>
          </p:cNvPicPr>
          <p:nvPr userDrawn="1"/>
        </p:nvPicPr>
        <p:blipFill>
          <a:blip r:embed="rId6" cstate="print"/>
          <a:srcRect/>
          <a:stretch>
            <a:fillRect/>
          </a:stretch>
        </p:blipFill>
        <p:spPr bwMode="auto">
          <a:xfrm>
            <a:off x="2865359" y="6540500"/>
            <a:ext cx="828436" cy="209550"/>
          </a:xfrm>
          <a:prstGeom prst="rect">
            <a:avLst/>
          </a:prstGeom>
          <a:noFill/>
          <a:ln w="9525">
            <a:noFill/>
            <a:miter lim="800000"/>
            <a:headEnd/>
            <a:tailEnd/>
          </a:ln>
        </p:spPr>
      </p:pic>
      <p:sp>
        <p:nvSpPr>
          <p:cNvPr id="20" name="Rectangle 18"/>
          <p:cNvSpPr txBox="1">
            <a:spLocks noChangeArrowheads="1"/>
          </p:cNvSpPr>
          <p:nvPr userDrawn="1"/>
        </p:nvSpPr>
        <p:spPr bwMode="auto">
          <a:xfrm>
            <a:off x="4845784" y="6669742"/>
            <a:ext cx="2202627" cy="188259"/>
          </a:xfrm>
          <a:prstGeom prst="rect">
            <a:avLst/>
          </a:prstGeom>
          <a:noFill/>
          <a:ln w="9525">
            <a:noFill/>
            <a:miter lim="800000"/>
            <a:headEnd/>
            <a:tailEnd/>
          </a:ln>
        </p:spPr>
        <p:txBody>
          <a:bodyPr vert="horz" wrap="none" lIns="0" tIns="0" rIns="0" bIns="0" numCol="1" anchor="ctr" anchorCtr="1" compatLnSpc="1">
            <a:prstTxWarp prst="textNoShape">
              <a:avLst/>
            </a:prstTxWarp>
          </a:bodyPr>
          <a:lstStyle>
            <a:lvl1pPr>
              <a:defRPr/>
            </a:lvl1pPr>
          </a:lstStyle>
          <a:p>
            <a:pPr defTabSz="914400" eaLnBrk="0" fontAlgn="base" hangingPunct="0">
              <a:spcBef>
                <a:spcPct val="0"/>
              </a:spcBef>
              <a:spcAft>
                <a:spcPct val="0"/>
              </a:spcAft>
              <a:defRPr/>
            </a:pPr>
            <a:r>
              <a:rPr lang="en-US" sz="800" i="1" dirty="0" smtClean="0">
                <a:solidFill>
                  <a:srgbClr val="000000"/>
                </a:solidFill>
              </a:rPr>
              <a:t>CONFIDENTIAL and Proprietary to Navistar</a:t>
            </a:r>
            <a:endParaRPr lang="en-US" sz="800" i="1" dirty="0">
              <a:solidFill>
                <a:srgbClr val="000000"/>
              </a:solidFill>
            </a:endParaRPr>
          </a:p>
        </p:txBody>
      </p:sp>
    </p:spTree>
    <p:extLst>
      <p:ext uri="{BB962C8B-B14F-4D97-AF65-F5344CB8AC3E}">
        <p14:creationId xmlns:p14="http://schemas.microsoft.com/office/powerpoint/2010/main" val="2055657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solidFill>
                  <a:srgbClr val="080DCA"/>
                </a:solidFill>
              </a:defRPr>
            </a:lvl1pPr>
          </a:lstStyle>
          <a:p>
            <a:pPr>
              <a:defRPr/>
            </a:pPr>
            <a:fld id="{A579807B-B067-46FD-88D1-D3C95CC70173}" type="slidenum">
              <a:rPr lang="en-US" smtClean="0"/>
              <a:pPr>
                <a:defRPr/>
              </a:pPr>
              <a:t>‹#›</a:t>
            </a:fld>
            <a:endParaRPr lang="en-US" dirty="0"/>
          </a:p>
        </p:txBody>
      </p:sp>
      <p:sp>
        <p:nvSpPr>
          <p:cNvPr id="5" name="Rectangle 4"/>
          <p:cNvSpPr/>
          <p:nvPr userDrawn="1"/>
        </p:nvSpPr>
        <p:spPr bwMode="auto">
          <a:xfrm>
            <a:off x="5952744" y="629920"/>
            <a:ext cx="3456432" cy="1828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ndParaRPr>
          </a:p>
        </p:txBody>
      </p:sp>
    </p:spTree>
    <p:extLst>
      <p:ext uri="{BB962C8B-B14F-4D97-AF65-F5344CB8AC3E}">
        <p14:creationId xmlns:p14="http://schemas.microsoft.com/office/powerpoint/2010/main" val="1356608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6" name="Rectangle 6"/>
          <p:cNvSpPr txBox="1">
            <a:spLocks noChangeArrowheads="1"/>
          </p:cNvSpPr>
          <p:nvPr userDrawn="1"/>
        </p:nvSpPr>
        <p:spPr bwMode="auto">
          <a:xfrm>
            <a:off x="8954169" y="6410082"/>
            <a:ext cx="640080" cy="457200"/>
          </a:xfrm>
          <a:prstGeom prst="rect">
            <a:avLst/>
          </a:prstGeom>
          <a:noFill/>
          <a:ln w="9525">
            <a:noFill/>
            <a:miter lim="800000"/>
            <a:headEnd/>
            <a:tailEnd/>
          </a:ln>
        </p:spPr>
        <p:txBody>
          <a:bodyPr vert="horz" wrap="none" lIns="0" tIns="0" rIns="0" bIns="0" numCol="1" anchor="ctr" anchorCtr="1" compatLnSpc="1">
            <a:prstTxWarp prst="textNoShape">
              <a:avLst/>
            </a:prstTxWarp>
          </a:bodyPr>
          <a:lstStyle>
            <a:lvl1pPr>
              <a:defRPr>
                <a:solidFill>
                  <a:srgbClr val="080DCA"/>
                </a:solidFill>
              </a:defRPr>
            </a:lvl1pPr>
          </a:lstStyle>
          <a:p>
            <a:pPr defTabSz="914400" eaLnBrk="0" fontAlgn="base" hangingPunct="0">
              <a:spcBef>
                <a:spcPct val="0"/>
              </a:spcBef>
              <a:spcAft>
                <a:spcPct val="0"/>
              </a:spcAft>
              <a:defRPr/>
            </a:pPr>
            <a:fld id="{A579807B-B067-46FD-88D1-D3C95CC70173}" type="slidenum">
              <a:rPr lang="en-US" sz="900" i="1" smtClean="0">
                <a:latin typeface="Calibri" pitchFamily="34" charset="0"/>
              </a:rPr>
              <a:pPr defTabSz="914400" eaLnBrk="0" fontAlgn="base" hangingPunct="0">
                <a:spcBef>
                  <a:spcPct val="0"/>
                </a:spcBef>
                <a:spcAft>
                  <a:spcPct val="0"/>
                </a:spcAft>
                <a:defRPr/>
              </a:pPr>
              <a:t>‹#›</a:t>
            </a:fld>
            <a:endParaRPr lang="en-US" sz="900" i="1" dirty="0">
              <a:latin typeface="Calibri" pitchFamily="34" charset="0"/>
            </a:endParaRPr>
          </a:p>
        </p:txBody>
      </p:sp>
      <p:cxnSp>
        <p:nvCxnSpPr>
          <p:cNvPr id="4" name="Straight Connector 3"/>
          <p:cNvCxnSpPr/>
          <p:nvPr userDrawn="1"/>
        </p:nvCxnSpPr>
        <p:spPr bwMode="auto">
          <a:xfrm rot="5400000">
            <a:off x="1622109" y="3662363"/>
            <a:ext cx="5476875"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cxnSp>
        <p:nvCxnSpPr>
          <p:cNvPr id="5" name="Straight Connector 4"/>
          <p:cNvCxnSpPr/>
          <p:nvPr userDrawn="1"/>
        </p:nvCxnSpPr>
        <p:spPr bwMode="auto">
          <a:xfrm>
            <a:off x="0" y="3752850"/>
            <a:ext cx="9601200" cy="0"/>
          </a:xfrm>
          <a:prstGeom prst="line">
            <a:avLst/>
          </a:prstGeom>
          <a:solidFill>
            <a:schemeClr val="accent1"/>
          </a:solidFill>
          <a:ln w="38100" cap="flat" cmpd="sng" algn="ctr">
            <a:solidFill>
              <a:srgbClr val="002060"/>
            </a:solidFill>
            <a:prstDash val="solid"/>
            <a:round/>
            <a:headEnd type="none" w="med" len="med"/>
            <a:tailEnd type="none" w="med" len="med"/>
          </a:ln>
          <a:effectLst/>
        </p:spPr>
      </p:cxnSp>
      <p:sp>
        <p:nvSpPr>
          <p:cNvPr id="7" name="TextBox 6"/>
          <p:cNvSpPr txBox="1"/>
          <p:nvPr userDrawn="1"/>
        </p:nvSpPr>
        <p:spPr>
          <a:xfrm>
            <a:off x="3199695" y="936123"/>
            <a:ext cx="1090363" cy="276999"/>
          </a:xfrm>
          <a:prstGeom prst="rect">
            <a:avLst/>
          </a:prstGeom>
          <a:solidFill>
            <a:srgbClr val="002060"/>
          </a:solidFill>
        </p:spPr>
        <p:txBody>
          <a:bodyPr wrap="none" rtlCol="0">
            <a:spAutoFit/>
          </a:bodyPr>
          <a:lstStyle/>
          <a:p>
            <a:pPr defTabSz="914400" eaLnBrk="0" fontAlgn="base" hangingPunct="0">
              <a:spcBef>
                <a:spcPct val="0"/>
              </a:spcBef>
              <a:spcAft>
                <a:spcPct val="0"/>
              </a:spcAft>
            </a:pPr>
            <a:r>
              <a:rPr lang="en-US" sz="1200" b="1" i="1" dirty="0" smtClean="0">
                <a:solidFill>
                  <a:srgbClr val="FFFFFF"/>
                </a:solidFill>
                <a:latin typeface="Calibri" pitchFamily="34" charset="0"/>
              </a:rPr>
              <a:t>1. DEFINITION</a:t>
            </a:r>
            <a:endParaRPr lang="en-US" sz="1200" b="1" i="1" dirty="0">
              <a:solidFill>
                <a:srgbClr val="FFFFFF"/>
              </a:solidFill>
              <a:latin typeface="Calibri" pitchFamily="34" charset="0"/>
            </a:endParaRPr>
          </a:p>
        </p:txBody>
      </p:sp>
      <p:sp>
        <p:nvSpPr>
          <p:cNvPr id="8" name="TextBox 7"/>
          <p:cNvSpPr txBox="1"/>
          <p:nvPr userDrawn="1"/>
        </p:nvSpPr>
        <p:spPr>
          <a:xfrm>
            <a:off x="2940871" y="3768631"/>
            <a:ext cx="1338123" cy="276999"/>
          </a:xfrm>
          <a:prstGeom prst="rect">
            <a:avLst/>
          </a:prstGeom>
          <a:solidFill>
            <a:srgbClr val="002060"/>
          </a:solidFill>
        </p:spPr>
        <p:txBody>
          <a:bodyPr wrap="none" rtlCol="0">
            <a:spAutoFit/>
          </a:bodyPr>
          <a:lstStyle/>
          <a:p>
            <a:pPr defTabSz="914400" eaLnBrk="0" fontAlgn="base" hangingPunct="0">
              <a:spcBef>
                <a:spcPct val="0"/>
              </a:spcBef>
              <a:spcAft>
                <a:spcPct val="0"/>
              </a:spcAft>
            </a:pPr>
            <a:r>
              <a:rPr lang="en-US" sz="1200" b="1" i="1" dirty="0" smtClean="0">
                <a:solidFill>
                  <a:srgbClr val="FFFFFF"/>
                </a:solidFill>
                <a:latin typeface="Calibri" pitchFamily="34" charset="0"/>
              </a:rPr>
              <a:t>4. IMPROVEMENT</a:t>
            </a:r>
            <a:endParaRPr lang="en-US" sz="1200" b="1" i="1" dirty="0">
              <a:solidFill>
                <a:srgbClr val="FFFFFF"/>
              </a:solidFill>
              <a:latin typeface="Calibri" pitchFamily="34" charset="0"/>
            </a:endParaRPr>
          </a:p>
        </p:txBody>
      </p:sp>
      <p:sp>
        <p:nvSpPr>
          <p:cNvPr id="9" name="TextBox 8"/>
          <p:cNvSpPr txBox="1"/>
          <p:nvPr userDrawn="1"/>
        </p:nvSpPr>
        <p:spPr>
          <a:xfrm>
            <a:off x="8289515" y="3771687"/>
            <a:ext cx="1251818" cy="276999"/>
          </a:xfrm>
          <a:prstGeom prst="rect">
            <a:avLst/>
          </a:prstGeom>
          <a:solidFill>
            <a:srgbClr val="002060"/>
          </a:solidFill>
        </p:spPr>
        <p:txBody>
          <a:bodyPr wrap="none" rtlCol="0">
            <a:spAutoFit/>
          </a:bodyPr>
          <a:lstStyle/>
          <a:p>
            <a:pPr defTabSz="914400" eaLnBrk="0" fontAlgn="base" hangingPunct="0">
              <a:spcBef>
                <a:spcPct val="0"/>
              </a:spcBef>
              <a:spcAft>
                <a:spcPct val="0"/>
              </a:spcAft>
            </a:pPr>
            <a:r>
              <a:rPr lang="en-US" sz="1200" b="1" i="1" dirty="0" smtClean="0">
                <a:solidFill>
                  <a:srgbClr val="FFFFFF"/>
                </a:solidFill>
                <a:latin typeface="Calibri" pitchFamily="34" charset="0"/>
              </a:rPr>
              <a:t>3. GAP ANALYSIS</a:t>
            </a:r>
            <a:endParaRPr lang="en-US" sz="1200" b="1" i="1" dirty="0">
              <a:solidFill>
                <a:srgbClr val="FFFFFF"/>
              </a:solidFill>
              <a:latin typeface="Calibri" pitchFamily="34" charset="0"/>
            </a:endParaRPr>
          </a:p>
        </p:txBody>
      </p:sp>
      <p:sp>
        <p:nvSpPr>
          <p:cNvPr id="10" name="TextBox 9"/>
          <p:cNvSpPr txBox="1"/>
          <p:nvPr userDrawn="1"/>
        </p:nvSpPr>
        <p:spPr>
          <a:xfrm>
            <a:off x="8170107" y="934313"/>
            <a:ext cx="1364220" cy="276999"/>
          </a:xfrm>
          <a:prstGeom prst="rect">
            <a:avLst/>
          </a:prstGeom>
          <a:solidFill>
            <a:srgbClr val="002060"/>
          </a:solidFill>
        </p:spPr>
        <p:txBody>
          <a:bodyPr wrap="none" rtlCol="0">
            <a:spAutoFit/>
          </a:bodyPr>
          <a:lstStyle/>
          <a:p>
            <a:pPr defTabSz="914400" eaLnBrk="0" fontAlgn="base" hangingPunct="0">
              <a:spcBef>
                <a:spcPct val="0"/>
              </a:spcBef>
              <a:spcAft>
                <a:spcPct val="0"/>
              </a:spcAft>
            </a:pPr>
            <a:r>
              <a:rPr lang="en-US" sz="1200" b="1" i="1" dirty="0" smtClean="0">
                <a:solidFill>
                  <a:srgbClr val="FFFFFF"/>
                </a:solidFill>
                <a:latin typeface="Calibri" pitchFamily="34" charset="0"/>
              </a:rPr>
              <a:t>2. MEASUREMENT</a:t>
            </a:r>
            <a:endParaRPr lang="en-US" sz="1200" b="1" i="1" dirty="0">
              <a:solidFill>
                <a:srgbClr val="FFFFFF"/>
              </a:solidFill>
              <a:latin typeface="Calibri" pitchFamily="34" charset="0"/>
            </a:endParaRPr>
          </a:p>
        </p:txBody>
      </p:sp>
      <p:sp>
        <p:nvSpPr>
          <p:cNvPr id="42" name="Action Button: Return 41">
            <a:hlinkClick r:id="" action="ppaction://noaction" highlightClick="1"/>
          </p:cNvPr>
          <p:cNvSpPr/>
          <p:nvPr userDrawn="1"/>
        </p:nvSpPr>
        <p:spPr bwMode="auto">
          <a:xfrm>
            <a:off x="8574100" y="6453963"/>
            <a:ext cx="513553" cy="372139"/>
          </a:xfrm>
          <a:prstGeom prst="actionButtonReturn">
            <a:avLst/>
          </a:prstGeom>
          <a:solidFill>
            <a:schemeClr val="bg1"/>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smtClean="0">
              <a:solidFill>
                <a:srgbClr val="000000"/>
              </a:solidFill>
            </a:endParaRPr>
          </a:p>
        </p:txBody>
      </p:sp>
      <p:sp>
        <p:nvSpPr>
          <p:cNvPr id="43" name="TextBox 42"/>
          <p:cNvSpPr txBox="1"/>
          <p:nvPr userDrawn="1"/>
        </p:nvSpPr>
        <p:spPr>
          <a:xfrm>
            <a:off x="7002218" y="6497956"/>
            <a:ext cx="1580199" cy="253916"/>
          </a:xfrm>
          <a:prstGeom prst="rect">
            <a:avLst/>
          </a:prstGeom>
          <a:noFill/>
        </p:spPr>
        <p:txBody>
          <a:bodyPr wrap="square" rtlCol="0">
            <a:spAutoFit/>
          </a:bodyPr>
          <a:lstStyle/>
          <a:p>
            <a:pPr algn="r" defTabSz="914400" eaLnBrk="0" fontAlgn="base" hangingPunct="0">
              <a:spcBef>
                <a:spcPct val="0"/>
              </a:spcBef>
              <a:spcAft>
                <a:spcPct val="0"/>
              </a:spcAft>
            </a:pPr>
            <a:r>
              <a:rPr lang="en-US" sz="1050" i="1" dirty="0" smtClean="0">
                <a:solidFill>
                  <a:srgbClr val="000000"/>
                </a:solidFill>
              </a:rPr>
              <a:t>Return to Summary:</a:t>
            </a:r>
            <a:endParaRPr lang="en-US" sz="1050" i="1" dirty="0">
              <a:solidFill>
                <a:srgbClr val="000000"/>
              </a:solidFill>
            </a:endParaRPr>
          </a:p>
        </p:txBody>
      </p:sp>
    </p:spTree>
    <p:extLst>
      <p:ext uri="{BB962C8B-B14F-4D97-AF65-F5344CB8AC3E}">
        <p14:creationId xmlns:p14="http://schemas.microsoft.com/office/powerpoint/2010/main" val="1804103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 Id="rId9"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23" descr="Truck bar"/>
          <p:cNvPicPr>
            <a:picLocks noChangeAspect="1" noChangeArrowheads="1"/>
          </p:cNvPicPr>
          <p:nvPr/>
        </p:nvPicPr>
        <p:blipFill>
          <a:blip r:embed="rId5" cstate="print"/>
          <a:srcRect l="29873" t="-3125"/>
          <a:stretch>
            <a:fillRect/>
          </a:stretch>
        </p:blipFill>
        <p:spPr bwMode="auto">
          <a:xfrm>
            <a:off x="1" y="6389649"/>
            <a:ext cx="9602867" cy="471488"/>
          </a:xfrm>
          <a:prstGeom prst="rect">
            <a:avLst/>
          </a:prstGeom>
          <a:noFill/>
          <a:ln w="9525">
            <a:noFill/>
            <a:miter lim="800000"/>
            <a:headEnd/>
            <a:tailEnd/>
          </a:ln>
        </p:spPr>
      </p:pic>
      <p:sp>
        <p:nvSpPr>
          <p:cNvPr id="1039" name="Line 15"/>
          <p:cNvSpPr>
            <a:spLocks noChangeShapeType="1"/>
          </p:cNvSpPr>
          <p:nvPr/>
        </p:nvSpPr>
        <p:spPr bwMode="auto">
          <a:xfrm>
            <a:off x="0" y="6400800"/>
            <a:ext cx="9601200" cy="0"/>
          </a:xfrm>
          <a:prstGeom prst="line">
            <a:avLst/>
          </a:prstGeom>
          <a:noFill/>
          <a:ln w="19050">
            <a:solidFill>
              <a:srgbClr val="00355E"/>
            </a:solidFill>
            <a:round/>
            <a:headEnd/>
            <a:tailEnd/>
          </a:ln>
        </p:spPr>
        <p:txBody>
          <a:bodyPr wrap="none" anchor="ctr"/>
          <a:lstStyle/>
          <a:p>
            <a:pPr defTabSz="914400" eaLnBrk="0" fontAlgn="base" hangingPunct="0">
              <a:spcBef>
                <a:spcPct val="0"/>
              </a:spcBef>
              <a:spcAft>
                <a:spcPct val="0"/>
              </a:spcAft>
              <a:defRPr/>
            </a:pPr>
            <a:endParaRPr lang="en-US" sz="2400" dirty="0">
              <a:solidFill>
                <a:srgbClr val="000000"/>
              </a:solidFill>
              <a:latin typeface="Calibri" pitchFamily="34" charset="0"/>
            </a:endParaRPr>
          </a:p>
        </p:txBody>
      </p:sp>
      <p:sp>
        <p:nvSpPr>
          <p:cNvPr id="1028" name="Rectangle 3"/>
          <p:cNvSpPr>
            <a:spLocks noGrp="1" noChangeArrowheads="1"/>
          </p:cNvSpPr>
          <p:nvPr>
            <p:ph type="body" idx="1"/>
          </p:nvPr>
        </p:nvSpPr>
        <p:spPr bwMode="auto">
          <a:xfrm>
            <a:off x="720090" y="1066800"/>
            <a:ext cx="8161020" cy="51958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8961120" y="6400800"/>
            <a:ext cx="640080" cy="457200"/>
          </a:xfrm>
          <a:prstGeom prst="rect">
            <a:avLst/>
          </a:prstGeom>
          <a:noFill/>
          <a:ln w="9525">
            <a:noFill/>
            <a:miter lim="800000"/>
            <a:headEnd/>
            <a:tailEnd/>
          </a:ln>
        </p:spPr>
        <p:txBody>
          <a:bodyPr vert="horz" wrap="none" lIns="0" tIns="0" rIns="0" bIns="0" numCol="1" anchor="ctr" anchorCtr="1" compatLnSpc="1">
            <a:prstTxWarp prst="textNoShape">
              <a:avLst/>
            </a:prstTxWarp>
          </a:bodyPr>
          <a:lstStyle>
            <a:lvl1pPr>
              <a:defRPr sz="900" i="1">
                <a:solidFill>
                  <a:srgbClr val="080DCA"/>
                </a:solidFill>
                <a:latin typeface="Calibri" pitchFamily="34" charset="0"/>
                <a:ea typeface="ＭＳ Ｐゴシック" pitchFamily="1" charset="-128"/>
                <a:cs typeface="+mn-cs"/>
              </a:defRPr>
            </a:lvl1pPr>
          </a:lstStyle>
          <a:p>
            <a:pPr defTabSz="914400" eaLnBrk="0" fontAlgn="base" hangingPunct="0">
              <a:spcBef>
                <a:spcPct val="0"/>
              </a:spcBef>
              <a:spcAft>
                <a:spcPct val="0"/>
              </a:spcAft>
              <a:defRPr/>
            </a:pPr>
            <a:fld id="{95DB0590-5DF9-478D-A5A2-D73529363ABF}" type="slidenum">
              <a:rPr lang="en-US" smtClean="0"/>
              <a:pPr defTabSz="914400" eaLnBrk="0" fontAlgn="base" hangingPunct="0">
                <a:spcBef>
                  <a:spcPct val="0"/>
                </a:spcBef>
                <a:spcAft>
                  <a:spcPct val="0"/>
                </a:spcAft>
                <a:defRPr/>
              </a:pPr>
              <a:t>‹#›</a:t>
            </a:fld>
            <a:endParaRPr lang="en-US" dirty="0"/>
          </a:p>
        </p:txBody>
      </p:sp>
      <p:pic>
        <p:nvPicPr>
          <p:cNvPr id="1031" name="Picture 20" descr="NAVISTAR PLAIN-3"/>
          <p:cNvPicPr>
            <a:picLocks noChangeAspect="1" noChangeArrowheads="1"/>
          </p:cNvPicPr>
          <p:nvPr/>
        </p:nvPicPr>
        <p:blipFill>
          <a:blip r:embed="rId6" cstate="print"/>
          <a:srcRect l="499"/>
          <a:stretch>
            <a:fillRect/>
          </a:stretch>
        </p:blipFill>
        <p:spPr bwMode="auto">
          <a:xfrm>
            <a:off x="5003" y="0"/>
            <a:ext cx="9567863" cy="889000"/>
          </a:xfrm>
          <a:prstGeom prst="rect">
            <a:avLst/>
          </a:prstGeom>
          <a:noFill/>
          <a:ln w="9525">
            <a:noFill/>
            <a:miter lim="800000"/>
            <a:headEnd/>
            <a:tailEnd/>
          </a:ln>
        </p:spPr>
      </p:pic>
      <p:sp>
        <p:nvSpPr>
          <p:cNvPr id="1032" name="Rectangle 2"/>
          <p:cNvSpPr>
            <a:spLocks noGrp="1" noChangeArrowheads="1"/>
          </p:cNvSpPr>
          <p:nvPr>
            <p:ph type="title"/>
          </p:nvPr>
        </p:nvSpPr>
        <p:spPr bwMode="auto">
          <a:xfrm>
            <a:off x="160020" y="76200"/>
            <a:ext cx="8161020" cy="762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cxnSp>
        <p:nvCxnSpPr>
          <p:cNvPr id="1033" name="Straight Connector 9"/>
          <p:cNvCxnSpPr>
            <a:cxnSpLocks noChangeShapeType="1"/>
          </p:cNvCxnSpPr>
          <p:nvPr/>
        </p:nvCxnSpPr>
        <p:spPr bwMode="auto">
          <a:xfrm>
            <a:off x="0" y="914400"/>
            <a:ext cx="9601200" cy="1588"/>
          </a:xfrm>
          <a:prstGeom prst="line">
            <a:avLst/>
          </a:prstGeom>
          <a:noFill/>
          <a:ln w="44450" algn="ctr">
            <a:solidFill>
              <a:srgbClr val="212165"/>
            </a:solidFill>
            <a:round/>
            <a:headEnd/>
            <a:tailEnd/>
          </a:ln>
        </p:spPr>
      </p:cxnSp>
      <p:sp>
        <p:nvSpPr>
          <p:cNvPr id="13" name="TextBox 12"/>
          <p:cNvSpPr txBox="1"/>
          <p:nvPr/>
        </p:nvSpPr>
        <p:spPr bwMode="auto">
          <a:xfrm>
            <a:off x="4770395" y="573016"/>
            <a:ext cx="4748926" cy="300037"/>
          </a:xfrm>
          <a:prstGeom prst="rect">
            <a:avLst/>
          </a:prstGeom>
          <a:noFill/>
        </p:spPr>
        <p:txBody>
          <a:bodyPr>
            <a:spAutoFit/>
          </a:bodyPr>
          <a:lstStyle/>
          <a:p>
            <a:pPr algn="r" defTabSz="914400" eaLnBrk="0" fontAlgn="base" hangingPunct="0">
              <a:spcBef>
                <a:spcPct val="0"/>
              </a:spcBef>
              <a:spcAft>
                <a:spcPct val="0"/>
              </a:spcAft>
              <a:defRPr/>
            </a:pPr>
            <a:r>
              <a:rPr lang="en-US" sz="1350" b="1" i="1" spc="300" dirty="0" smtClean="0">
                <a:solidFill>
                  <a:srgbClr val="212165"/>
                </a:solidFill>
                <a:latin typeface="Calibri" pitchFamily="34" charset="0"/>
              </a:rPr>
              <a:t>NORTH AMERICA TRUCK </a:t>
            </a:r>
            <a:r>
              <a:rPr lang="en-US" sz="1350" b="1" i="1" spc="300" dirty="0">
                <a:solidFill>
                  <a:srgbClr val="212165"/>
                </a:solidFill>
                <a:latin typeface="Calibri" pitchFamily="34" charset="0"/>
              </a:rPr>
              <a:t>GROUP</a:t>
            </a:r>
          </a:p>
        </p:txBody>
      </p:sp>
      <p:pic>
        <p:nvPicPr>
          <p:cNvPr id="14" name="Picture 4" descr="A488E3FB-F05A-4693-A384-4AD3F16B7CF9@beatstudios"/>
          <p:cNvPicPr>
            <a:picLocks noChangeAspect="1" noChangeArrowheads="1"/>
          </p:cNvPicPr>
          <p:nvPr/>
        </p:nvPicPr>
        <p:blipFill>
          <a:blip r:embed="rId7" cstate="print">
            <a:clrChange>
              <a:clrFrom>
                <a:srgbClr val="FDFDFD"/>
              </a:clrFrom>
              <a:clrTo>
                <a:srgbClr val="FDFDFD">
                  <a:alpha val="0"/>
                </a:srgbClr>
              </a:clrTo>
            </a:clrChange>
          </a:blip>
          <a:srcRect l="28526" t="22440" r="35394" b="27632"/>
          <a:stretch>
            <a:fillRect/>
          </a:stretch>
        </p:blipFill>
        <p:spPr bwMode="auto">
          <a:xfrm>
            <a:off x="0" y="6457950"/>
            <a:ext cx="2265284" cy="317500"/>
          </a:xfrm>
          <a:prstGeom prst="rect">
            <a:avLst/>
          </a:prstGeom>
          <a:noFill/>
          <a:ln w="9525">
            <a:noFill/>
            <a:miter lim="800000"/>
            <a:headEnd/>
            <a:tailEnd/>
          </a:ln>
        </p:spPr>
      </p:pic>
      <p:pic>
        <p:nvPicPr>
          <p:cNvPr id="15" name="Picture 23" descr="A488E3FB-F05A-4693-A384-4AD3F16B7CF9@beatstudios"/>
          <p:cNvPicPr>
            <a:picLocks noChangeAspect="1" noChangeArrowheads="1"/>
          </p:cNvPicPr>
          <p:nvPr/>
        </p:nvPicPr>
        <p:blipFill>
          <a:blip r:embed="rId7" cstate="print"/>
          <a:srcRect l="89861" t="35043" r="1323" b="35898"/>
          <a:stretch>
            <a:fillRect/>
          </a:stretch>
        </p:blipFill>
        <p:spPr bwMode="auto">
          <a:xfrm>
            <a:off x="3918824" y="6540500"/>
            <a:ext cx="630079" cy="209550"/>
          </a:xfrm>
          <a:prstGeom prst="rect">
            <a:avLst/>
          </a:prstGeom>
          <a:noFill/>
          <a:ln w="9525">
            <a:noFill/>
            <a:miter lim="800000"/>
            <a:headEnd/>
            <a:tailEnd/>
          </a:ln>
        </p:spPr>
      </p:pic>
      <p:pic>
        <p:nvPicPr>
          <p:cNvPr id="17" name="Picture 6" descr="http://www.navistar.com/StaticFiles/navistardotcom/images/logos/mahindra_logo.gif"/>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291954" y="6442076"/>
            <a:ext cx="368379" cy="365125"/>
          </a:xfrm>
          <a:prstGeom prst="rect">
            <a:avLst/>
          </a:prstGeom>
          <a:noFill/>
          <a:ln w="9525">
            <a:noFill/>
            <a:miter lim="800000"/>
            <a:headEnd/>
            <a:tailEnd/>
          </a:ln>
        </p:spPr>
      </p:pic>
      <p:pic>
        <p:nvPicPr>
          <p:cNvPr id="19" name="Picture 8" descr="http://www.maxxforce.com/images/engineAssets/hi/maxxforceLogo.jpg"/>
          <p:cNvPicPr>
            <a:picLocks noChangeAspect="1" noChangeArrowheads="1"/>
          </p:cNvPicPr>
          <p:nvPr/>
        </p:nvPicPr>
        <p:blipFill>
          <a:blip r:embed="rId9" cstate="print"/>
          <a:srcRect/>
          <a:stretch>
            <a:fillRect/>
          </a:stretch>
        </p:blipFill>
        <p:spPr bwMode="auto">
          <a:xfrm>
            <a:off x="2865359" y="6540500"/>
            <a:ext cx="828436" cy="209550"/>
          </a:xfrm>
          <a:prstGeom prst="rect">
            <a:avLst/>
          </a:prstGeom>
          <a:noFill/>
          <a:ln w="9525">
            <a:noFill/>
            <a:miter lim="800000"/>
            <a:headEnd/>
            <a:tailEnd/>
          </a:ln>
        </p:spPr>
      </p:pic>
      <p:sp>
        <p:nvSpPr>
          <p:cNvPr id="21" name="Rectangle 18"/>
          <p:cNvSpPr txBox="1">
            <a:spLocks noChangeArrowheads="1"/>
          </p:cNvSpPr>
          <p:nvPr/>
        </p:nvSpPr>
        <p:spPr bwMode="auto">
          <a:xfrm>
            <a:off x="4845784" y="6669742"/>
            <a:ext cx="2202627" cy="188259"/>
          </a:xfrm>
          <a:prstGeom prst="rect">
            <a:avLst/>
          </a:prstGeom>
          <a:noFill/>
          <a:ln w="9525">
            <a:noFill/>
            <a:miter lim="800000"/>
            <a:headEnd/>
            <a:tailEnd/>
          </a:ln>
        </p:spPr>
        <p:txBody>
          <a:bodyPr vert="horz" wrap="none" lIns="0" tIns="0" rIns="0" bIns="0" numCol="1" anchor="ctr" anchorCtr="1" compatLnSpc="1">
            <a:prstTxWarp prst="textNoShape">
              <a:avLst/>
            </a:prstTxWarp>
          </a:bodyPr>
          <a:lstStyle>
            <a:lvl1pPr>
              <a:defRPr/>
            </a:lvl1pPr>
          </a:lstStyle>
          <a:p>
            <a:pPr defTabSz="914400" eaLnBrk="0" fontAlgn="base" hangingPunct="0">
              <a:spcBef>
                <a:spcPct val="0"/>
              </a:spcBef>
              <a:spcAft>
                <a:spcPct val="0"/>
              </a:spcAft>
              <a:defRPr/>
            </a:pPr>
            <a:r>
              <a:rPr lang="en-US" sz="800" i="1" dirty="0" smtClean="0">
                <a:solidFill>
                  <a:srgbClr val="000000"/>
                </a:solidFill>
              </a:rPr>
              <a:t>CONFIDENTIAL and Proprietary to Navistar</a:t>
            </a:r>
            <a:endParaRPr lang="en-US" sz="800" i="1" dirty="0">
              <a:solidFill>
                <a:srgbClr val="000000"/>
              </a:solidFill>
            </a:endParaRPr>
          </a:p>
        </p:txBody>
      </p:sp>
      <p:sp>
        <p:nvSpPr>
          <p:cNvPr id="2" name="MSIPCMContentMarking" descr="{&quot;HashCode&quot;:-126810871,&quot;Placement&quot;:&quot;Footer&quot;}"/>
          <p:cNvSpPr txBox="1"/>
          <p:nvPr userDrawn="1"/>
        </p:nvSpPr>
        <p:spPr>
          <a:xfrm>
            <a:off x="0" y="6629836"/>
            <a:ext cx="483189" cy="228163"/>
          </a:xfrm>
          <a:prstGeom prst="rect">
            <a:avLst/>
          </a:prstGeom>
          <a:noFill/>
        </p:spPr>
        <p:txBody>
          <a:bodyPr vert="horz" wrap="square" lIns="0" tIns="0" rIns="0" bIns="0" rtlCol="0" anchor="ctr" anchorCtr="1">
            <a:spAutoFit/>
          </a:bodyPr>
          <a:lstStyle/>
          <a:p>
            <a:pPr algn="l">
              <a:spcBef>
                <a:spcPts val="0"/>
              </a:spcBef>
              <a:spcAft>
                <a:spcPts val="0"/>
              </a:spcAft>
            </a:pPr>
            <a:r>
              <a:rPr lang="en-US" sz="800" smtClean="0">
                <a:solidFill>
                  <a:srgbClr val="0078D7"/>
                </a:solidFill>
                <a:latin typeface="Calibri" panose="020F0502020204030204" pitchFamily="34" charset="0"/>
              </a:rPr>
              <a:t>Public</a:t>
            </a:r>
            <a:endParaRPr lang="en-US" sz="800">
              <a:solidFill>
                <a:srgbClr val="0078D7"/>
              </a:solidFill>
              <a:latin typeface="Calibri" panose="020F0502020204030204" pitchFamily="34" charset="0"/>
            </a:endParaRPr>
          </a:p>
        </p:txBody>
      </p:sp>
    </p:spTree>
    <p:extLst>
      <p:ext uri="{BB962C8B-B14F-4D97-AF65-F5344CB8AC3E}">
        <p14:creationId xmlns:p14="http://schemas.microsoft.com/office/powerpoint/2010/main" val="10142800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Lst>
  <p:hf hdr="0" ftr="0" dt="0"/>
  <p:txStyles>
    <p:titleStyle>
      <a:lvl1pPr algn="l" rtl="0" eaLnBrk="0" fontAlgn="base" hangingPunct="0">
        <a:spcBef>
          <a:spcPct val="0"/>
        </a:spcBef>
        <a:spcAft>
          <a:spcPct val="0"/>
        </a:spcAft>
        <a:defRPr sz="2400" b="1">
          <a:solidFill>
            <a:srgbClr val="00355E"/>
          </a:solidFill>
          <a:latin typeface="Calibri" pitchFamily="34" charset="0"/>
          <a:ea typeface="+mj-ea"/>
          <a:cs typeface="Calibri" pitchFamily="34" charset="0"/>
        </a:defRPr>
      </a:lvl1pPr>
      <a:lvl2pPr algn="l" rtl="0" eaLnBrk="0" fontAlgn="base" hangingPunct="0">
        <a:spcBef>
          <a:spcPct val="0"/>
        </a:spcBef>
        <a:spcAft>
          <a:spcPct val="0"/>
        </a:spcAft>
        <a:defRPr sz="2000" b="1">
          <a:solidFill>
            <a:srgbClr val="00355E"/>
          </a:solidFill>
          <a:latin typeface="Arial" charset="0"/>
          <a:ea typeface="ＭＳ Ｐゴシック" pitchFamily="1" charset="-128"/>
          <a:cs typeface="ＭＳ Ｐゴシック"/>
        </a:defRPr>
      </a:lvl2pPr>
      <a:lvl3pPr algn="l" rtl="0" eaLnBrk="0" fontAlgn="base" hangingPunct="0">
        <a:spcBef>
          <a:spcPct val="0"/>
        </a:spcBef>
        <a:spcAft>
          <a:spcPct val="0"/>
        </a:spcAft>
        <a:defRPr sz="2000" b="1">
          <a:solidFill>
            <a:srgbClr val="00355E"/>
          </a:solidFill>
          <a:latin typeface="Arial" charset="0"/>
          <a:ea typeface="ＭＳ Ｐゴシック" pitchFamily="1" charset="-128"/>
          <a:cs typeface="ＭＳ Ｐゴシック"/>
        </a:defRPr>
      </a:lvl3pPr>
      <a:lvl4pPr algn="l" rtl="0" eaLnBrk="0" fontAlgn="base" hangingPunct="0">
        <a:spcBef>
          <a:spcPct val="0"/>
        </a:spcBef>
        <a:spcAft>
          <a:spcPct val="0"/>
        </a:spcAft>
        <a:defRPr sz="2000" b="1">
          <a:solidFill>
            <a:srgbClr val="00355E"/>
          </a:solidFill>
          <a:latin typeface="Arial" charset="0"/>
          <a:ea typeface="ＭＳ Ｐゴシック" pitchFamily="1" charset="-128"/>
          <a:cs typeface="ＭＳ Ｐゴシック"/>
        </a:defRPr>
      </a:lvl4pPr>
      <a:lvl5pPr algn="l" rtl="0" eaLnBrk="0" fontAlgn="base" hangingPunct="0">
        <a:spcBef>
          <a:spcPct val="0"/>
        </a:spcBef>
        <a:spcAft>
          <a:spcPct val="0"/>
        </a:spcAft>
        <a:defRPr sz="2000" b="1">
          <a:solidFill>
            <a:srgbClr val="00355E"/>
          </a:solidFill>
          <a:latin typeface="Arial" charset="0"/>
          <a:ea typeface="ＭＳ Ｐゴシック" pitchFamily="1" charset="-128"/>
          <a:cs typeface="ＭＳ Ｐゴシック"/>
        </a:defRPr>
      </a:lvl5pPr>
      <a:lvl6pPr marL="457200" algn="l" rtl="0" fontAlgn="base">
        <a:spcBef>
          <a:spcPct val="0"/>
        </a:spcBef>
        <a:spcAft>
          <a:spcPct val="0"/>
        </a:spcAft>
        <a:defRPr sz="3200">
          <a:solidFill>
            <a:srgbClr val="00355E"/>
          </a:solidFill>
          <a:latin typeface="Arial" charset="0"/>
          <a:ea typeface="ＭＳ Ｐゴシック" pitchFamily="1" charset="-128"/>
        </a:defRPr>
      </a:lvl6pPr>
      <a:lvl7pPr marL="914400" algn="l" rtl="0" fontAlgn="base">
        <a:spcBef>
          <a:spcPct val="0"/>
        </a:spcBef>
        <a:spcAft>
          <a:spcPct val="0"/>
        </a:spcAft>
        <a:defRPr sz="3200">
          <a:solidFill>
            <a:srgbClr val="00355E"/>
          </a:solidFill>
          <a:latin typeface="Arial" charset="0"/>
          <a:ea typeface="ＭＳ Ｐゴシック" pitchFamily="1" charset="-128"/>
        </a:defRPr>
      </a:lvl7pPr>
      <a:lvl8pPr marL="1371600" algn="l" rtl="0" fontAlgn="base">
        <a:spcBef>
          <a:spcPct val="0"/>
        </a:spcBef>
        <a:spcAft>
          <a:spcPct val="0"/>
        </a:spcAft>
        <a:defRPr sz="3200">
          <a:solidFill>
            <a:srgbClr val="00355E"/>
          </a:solidFill>
          <a:latin typeface="Arial" charset="0"/>
          <a:ea typeface="ＭＳ Ｐゴシック" pitchFamily="1" charset="-128"/>
        </a:defRPr>
      </a:lvl8pPr>
      <a:lvl9pPr marL="1828800" algn="l" rtl="0" fontAlgn="base">
        <a:spcBef>
          <a:spcPct val="0"/>
        </a:spcBef>
        <a:spcAft>
          <a:spcPct val="0"/>
        </a:spcAft>
        <a:defRPr sz="3200">
          <a:solidFill>
            <a:srgbClr val="00355E"/>
          </a:solidFill>
          <a:latin typeface="Arial" charset="0"/>
          <a:ea typeface="ＭＳ Ｐゴシック" pitchFamily="1" charset="-128"/>
        </a:defRPr>
      </a:lvl9pPr>
    </p:titleStyle>
    <p:bodyStyle>
      <a:lvl1pPr marL="228600" indent="-228600" algn="l" rtl="0" eaLnBrk="0" fontAlgn="base" hangingPunct="0">
        <a:spcBef>
          <a:spcPct val="20000"/>
        </a:spcBef>
        <a:spcAft>
          <a:spcPct val="0"/>
        </a:spcAft>
        <a:buChar char="•"/>
        <a:defRPr sz="2000">
          <a:solidFill>
            <a:srgbClr val="00355E"/>
          </a:solidFill>
          <a:latin typeface="Calibri" pitchFamily="34" charset="0"/>
          <a:ea typeface="+mn-ea"/>
          <a:cs typeface="Calibri" pitchFamily="34" charset="0"/>
        </a:defRPr>
      </a:lvl1pPr>
      <a:lvl2pPr marL="684213" indent="-227013" algn="l" rtl="0" eaLnBrk="0" fontAlgn="base" hangingPunct="0">
        <a:spcBef>
          <a:spcPct val="20000"/>
        </a:spcBef>
        <a:spcAft>
          <a:spcPct val="0"/>
        </a:spcAft>
        <a:buChar char="–"/>
        <a:defRPr sz="2000">
          <a:solidFill>
            <a:srgbClr val="00355E"/>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000">
          <a:solidFill>
            <a:srgbClr val="00355E"/>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rgbClr val="00355E"/>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rgbClr val="00355E"/>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rgbClr val="00355E"/>
          </a:solidFill>
          <a:latin typeface="+mn-lt"/>
          <a:ea typeface="+mn-ea"/>
        </a:defRPr>
      </a:lvl6pPr>
      <a:lvl7pPr marL="2971800" indent="-228600" algn="l" rtl="0" fontAlgn="base">
        <a:spcBef>
          <a:spcPct val="20000"/>
        </a:spcBef>
        <a:spcAft>
          <a:spcPct val="0"/>
        </a:spcAft>
        <a:buChar char="»"/>
        <a:defRPr sz="2000">
          <a:solidFill>
            <a:srgbClr val="00355E"/>
          </a:solidFill>
          <a:latin typeface="+mn-lt"/>
          <a:ea typeface="+mn-ea"/>
        </a:defRPr>
      </a:lvl7pPr>
      <a:lvl8pPr marL="3429000" indent="-228600" algn="l" rtl="0" fontAlgn="base">
        <a:spcBef>
          <a:spcPct val="20000"/>
        </a:spcBef>
        <a:spcAft>
          <a:spcPct val="0"/>
        </a:spcAft>
        <a:buChar char="»"/>
        <a:defRPr sz="2000">
          <a:solidFill>
            <a:srgbClr val="00355E"/>
          </a:solidFill>
          <a:latin typeface="+mn-lt"/>
          <a:ea typeface="+mn-ea"/>
        </a:defRPr>
      </a:lvl8pPr>
      <a:lvl9pPr marL="3886200" indent="-228600" algn="l" rtl="0" fontAlgn="base">
        <a:spcBef>
          <a:spcPct val="20000"/>
        </a:spcBef>
        <a:spcAft>
          <a:spcPct val="0"/>
        </a:spcAft>
        <a:buChar char="»"/>
        <a:defRPr sz="2000">
          <a:solidFill>
            <a:srgbClr val="00355E"/>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5 Why Process/Guidelines</a:t>
            </a:r>
            <a:endParaRPr lang="en-US" dirty="0"/>
          </a:p>
        </p:txBody>
      </p:sp>
      <p:sp>
        <p:nvSpPr>
          <p:cNvPr id="3" name="Subtitle 2"/>
          <p:cNvSpPr>
            <a:spLocks noGrp="1"/>
          </p:cNvSpPr>
          <p:nvPr>
            <p:ph type="subTitle" idx="1"/>
          </p:nvPr>
        </p:nvSpPr>
        <p:spPr/>
        <p:txBody>
          <a:bodyPr/>
          <a:lstStyle/>
          <a:p>
            <a:r>
              <a:rPr lang="en-US" dirty="0" smtClean="0"/>
              <a:t>SCIS Team</a:t>
            </a:r>
            <a:endParaRPr lang="en-US" dirty="0"/>
          </a:p>
        </p:txBody>
      </p:sp>
      <p:sp>
        <p:nvSpPr>
          <p:cNvPr id="4" name="Slide Number Placeholder 3"/>
          <p:cNvSpPr>
            <a:spLocks noGrp="1"/>
          </p:cNvSpPr>
          <p:nvPr>
            <p:ph type="sldNum" sz="quarter" idx="11"/>
          </p:nvPr>
        </p:nvSpPr>
        <p:spPr/>
        <p:txBody>
          <a:bodyPr/>
          <a:lstStyle/>
          <a:p>
            <a:pPr>
              <a:defRPr/>
            </a:pPr>
            <a:fld id="{C3DC00AB-DE33-4E80-8187-F188FD96A683}" type="slidenum">
              <a:rPr lang="en-US" smtClean="0"/>
              <a:pPr>
                <a:defRPr/>
              </a:pPr>
              <a:t>1</a:t>
            </a:fld>
            <a:endParaRPr lang="en-US" dirty="0"/>
          </a:p>
        </p:txBody>
      </p:sp>
    </p:spTree>
    <p:extLst>
      <p:ext uri="{BB962C8B-B14F-4D97-AF65-F5344CB8AC3E}">
        <p14:creationId xmlns:p14="http://schemas.microsoft.com/office/powerpoint/2010/main" val="4072066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lstStyle/>
          <a:p>
            <a:r>
              <a:rPr lang="en-US" sz="4000" dirty="0" smtClean="0"/>
              <a:t>Supplier Expectation</a:t>
            </a:r>
          </a:p>
          <a:p>
            <a:r>
              <a:rPr lang="en-US" sz="4000" dirty="0" smtClean="0"/>
              <a:t>Definition</a:t>
            </a:r>
          </a:p>
          <a:p>
            <a:pPr lvl="1"/>
            <a:r>
              <a:rPr lang="en-US" sz="4000" dirty="0" smtClean="0"/>
              <a:t>5 Why process</a:t>
            </a:r>
          </a:p>
          <a:p>
            <a:pPr lvl="1"/>
            <a:r>
              <a:rPr lang="en-US" sz="4000" dirty="0" smtClean="0"/>
              <a:t>Corrective Action</a:t>
            </a:r>
          </a:p>
          <a:p>
            <a:r>
              <a:rPr lang="en-US" sz="4000" dirty="0" smtClean="0"/>
              <a:t>Form/Document</a:t>
            </a:r>
          </a:p>
          <a:p>
            <a:pPr lvl="1"/>
            <a:r>
              <a:rPr lang="en-US" sz="4000" dirty="0" smtClean="0"/>
              <a:t>3 Legged 5 Why</a:t>
            </a:r>
          </a:p>
          <a:p>
            <a:endParaRPr lang="en-US" dirty="0"/>
          </a:p>
        </p:txBody>
      </p:sp>
      <p:sp>
        <p:nvSpPr>
          <p:cNvPr id="4" name="Slide Number Placeholder 3"/>
          <p:cNvSpPr>
            <a:spLocks noGrp="1"/>
          </p:cNvSpPr>
          <p:nvPr>
            <p:ph type="sldNum" sz="quarter" idx="10"/>
          </p:nvPr>
        </p:nvSpPr>
        <p:spPr/>
        <p:txBody>
          <a:bodyPr/>
          <a:lstStyle/>
          <a:p>
            <a:pPr>
              <a:defRPr/>
            </a:pPr>
            <a:fld id="{A579807B-B067-46FD-88D1-D3C95CC70173}" type="slidenum">
              <a:rPr lang="en-US" smtClean="0"/>
              <a:pPr>
                <a:defRPr/>
              </a:pPr>
              <a:t>2</a:t>
            </a:fld>
            <a:endParaRPr lang="en-US" dirty="0"/>
          </a:p>
        </p:txBody>
      </p:sp>
    </p:spTree>
    <p:extLst>
      <p:ext uri="{BB962C8B-B14F-4D97-AF65-F5344CB8AC3E}">
        <p14:creationId xmlns:p14="http://schemas.microsoft.com/office/powerpoint/2010/main" val="3663337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a:t>
            </a:r>
            <a:endParaRPr lang="en-US" dirty="0"/>
          </a:p>
        </p:txBody>
      </p:sp>
      <p:sp>
        <p:nvSpPr>
          <p:cNvPr id="3" name="Content Placeholder 2"/>
          <p:cNvSpPr>
            <a:spLocks noGrp="1"/>
          </p:cNvSpPr>
          <p:nvPr>
            <p:ph idx="1"/>
          </p:nvPr>
        </p:nvSpPr>
        <p:spPr>
          <a:xfrm>
            <a:off x="720090" y="1066800"/>
            <a:ext cx="8576310" cy="5195888"/>
          </a:xfrm>
        </p:spPr>
        <p:txBody>
          <a:bodyPr/>
          <a:lstStyle/>
          <a:p>
            <a:r>
              <a:rPr lang="en-US" dirty="0" smtClean="0"/>
              <a:t>Suppliers are expected to be aware of all EDI demand requirements and any potential risk to assuring that those demands are met. Any identified risks are to be </a:t>
            </a:r>
            <a:r>
              <a:rPr lang="en-US" u="sng" dirty="0" smtClean="0"/>
              <a:t>immediately</a:t>
            </a:r>
            <a:r>
              <a:rPr lang="en-US" dirty="0" smtClean="0"/>
              <a:t> communicated to your plant material representatives.</a:t>
            </a:r>
          </a:p>
          <a:p>
            <a:r>
              <a:rPr lang="en-US" dirty="0" smtClean="0"/>
              <a:t>When problems arise, suppliers are expected to contain the problem and response rapidly with permanent corrective action on non conforming deliveries</a:t>
            </a:r>
          </a:p>
          <a:p>
            <a:r>
              <a:rPr lang="en-US" dirty="0" smtClean="0"/>
              <a:t>Suppliers are responsible for coordinating the appropriate activities to identify and communicate material delivery risks, present containment recovery/action plans, and communicate to appropriate parties when the activity is complete</a:t>
            </a:r>
          </a:p>
          <a:p>
            <a:r>
              <a:rPr lang="en-US" dirty="0" smtClean="0"/>
              <a:t>Suppliers are expected to take ownership of the process, lead root cause investigations, and report on a timely basis as required by the assigned Navistar representatives. Information on the 5Why format and process follows, but suppliers are expected to obtain further training on the 5 Why methodology if needed</a:t>
            </a:r>
          </a:p>
          <a:p>
            <a:r>
              <a:rPr lang="en-US" dirty="0" smtClean="0"/>
              <a:t>The official document to be used is the 3 legged 5 Why. Summary reports or supplier internal formats will not be accepted</a:t>
            </a:r>
          </a:p>
        </p:txBody>
      </p:sp>
      <p:sp>
        <p:nvSpPr>
          <p:cNvPr id="4" name="Slide Number Placeholder 3"/>
          <p:cNvSpPr>
            <a:spLocks noGrp="1"/>
          </p:cNvSpPr>
          <p:nvPr>
            <p:ph type="sldNum" sz="quarter" idx="10"/>
          </p:nvPr>
        </p:nvSpPr>
        <p:spPr/>
        <p:txBody>
          <a:bodyPr/>
          <a:lstStyle/>
          <a:p>
            <a:pPr>
              <a:defRPr/>
            </a:pPr>
            <a:fld id="{A579807B-B067-46FD-88D1-D3C95CC70173}" type="slidenum">
              <a:rPr lang="en-US" smtClean="0"/>
              <a:pPr>
                <a:defRPr/>
              </a:pPr>
              <a:t>3</a:t>
            </a:fld>
            <a:endParaRPr lang="en-US" dirty="0"/>
          </a:p>
        </p:txBody>
      </p:sp>
    </p:spTree>
    <p:extLst>
      <p:ext uri="{BB962C8B-B14F-4D97-AF65-F5344CB8AC3E}">
        <p14:creationId xmlns:p14="http://schemas.microsoft.com/office/powerpoint/2010/main" val="2230283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Why process - Definition</a:t>
            </a:r>
            <a:endParaRPr lang="en-US" dirty="0"/>
          </a:p>
        </p:txBody>
      </p:sp>
      <p:sp>
        <p:nvSpPr>
          <p:cNvPr id="3" name="Content Placeholder 2"/>
          <p:cNvSpPr>
            <a:spLocks noGrp="1"/>
          </p:cNvSpPr>
          <p:nvPr>
            <p:ph idx="1"/>
          </p:nvPr>
        </p:nvSpPr>
        <p:spPr>
          <a:xfrm>
            <a:off x="381000" y="1066800"/>
            <a:ext cx="8500110" cy="5195888"/>
          </a:xfrm>
        </p:spPr>
        <p:txBody>
          <a:bodyPr/>
          <a:lstStyle/>
          <a:p>
            <a:r>
              <a:rPr lang="en-US" dirty="0" smtClean="0"/>
              <a:t>	</a:t>
            </a:r>
            <a:r>
              <a:rPr lang="en-US" sz="1800" dirty="0"/>
              <a:t>The 5 Why process is a tool to push thinking about a potential cause down to the root level. Often stated to find the disease and not the symptom</a:t>
            </a:r>
          </a:p>
          <a:p>
            <a:r>
              <a:rPr lang="en-US" sz="1800" dirty="0"/>
              <a:t>It is a simple process that asks why an event (missed POA/point of application shortage or other noncompliance) occurred enough times to get to a root cause. The number 5 is not rigid, but asking why enough times to get to a root cause is required</a:t>
            </a:r>
          </a:p>
          <a:p>
            <a:r>
              <a:rPr lang="en-US" sz="1800" dirty="0"/>
              <a:t>Each subsequent why should ask why to the preceding statement. </a:t>
            </a:r>
          </a:p>
          <a:p>
            <a:pPr lvl="1"/>
            <a:r>
              <a:rPr lang="en-US" sz="1800" dirty="0"/>
              <a:t>Starting at the bottom of the 5 why’s and stating therefore to each of the preceding why’s will maintain constant flow and assist in root cause determination</a:t>
            </a:r>
          </a:p>
          <a:p>
            <a:r>
              <a:rPr lang="en-US" sz="1800" dirty="0"/>
              <a:t>Each root cause should have a countermeasure(s) attached</a:t>
            </a:r>
          </a:p>
          <a:p>
            <a:r>
              <a:rPr lang="en-US" sz="1800" dirty="0"/>
              <a:t>Multiple 5Why’s may be required for different attributes </a:t>
            </a:r>
            <a:r>
              <a:rPr lang="en-US" sz="1800" dirty="0" smtClean="0"/>
              <a:t>to properly define the problem</a:t>
            </a:r>
            <a:endParaRPr lang="en-US" sz="1800" dirty="0"/>
          </a:p>
          <a:p>
            <a:r>
              <a:rPr lang="en-US" sz="1800" dirty="0"/>
              <a:t>Example:</a:t>
            </a:r>
            <a:endParaRPr lang="en-US" dirty="0" smtClean="0"/>
          </a:p>
          <a:p>
            <a:pPr lvl="1"/>
            <a:r>
              <a:rPr lang="en-US" sz="1400" dirty="0" smtClean="0"/>
              <a:t>Problem statement: Material (part number) impacted POA (point of application) at plant (x) on (date)</a:t>
            </a:r>
          </a:p>
          <a:p>
            <a:pPr lvl="2"/>
            <a:r>
              <a:rPr lang="en-US" sz="1400" dirty="0" smtClean="0"/>
              <a:t>Why? Part did not ship in time to customer</a:t>
            </a:r>
          </a:p>
          <a:p>
            <a:pPr lvl="3"/>
            <a:r>
              <a:rPr lang="en-US" sz="1400" dirty="0" smtClean="0"/>
              <a:t>Why? Production of part did not meet due date</a:t>
            </a:r>
          </a:p>
          <a:p>
            <a:pPr lvl="4"/>
            <a:r>
              <a:rPr lang="en-US" sz="1400" dirty="0" smtClean="0"/>
              <a:t>Why? Equipment experienced down time</a:t>
            </a:r>
          </a:p>
          <a:p>
            <a:pPr lvl="5"/>
            <a:r>
              <a:rPr lang="en-US" sz="1400" dirty="0" smtClean="0">
                <a:latin typeface="Calibri" panose="020F0502020204030204" pitchFamily="34" charset="0"/>
              </a:rPr>
              <a:t>Why? Preventative Maintenance was not done</a:t>
            </a:r>
          </a:p>
          <a:p>
            <a:pPr lvl="6"/>
            <a:r>
              <a:rPr lang="en-US" sz="1400" dirty="0" smtClean="0">
                <a:latin typeface="Calibri" panose="020F0502020204030204" pitchFamily="34" charset="0"/>
              </a:rPr>
              <a:t>Why? Equipment was not on PM Schedule</a:t>
            </a:r>
            <a:endParaRPr lang="en-US" sz="14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A579807B-B067-46FD-88D1-D3C95CC70173}" type="slidenum">
              <a:rPr lang="en-US" smtClean="0"/>
              <a:pPr>
                <a:defRPr/>
              </a:pPr>
              <a:t>4</a:t>
            </a:fld>
            <a:endParaRPr lang="en-US" dirty="0"/>
          </a:p>
        </p:txBody>
      </p:sp>
    </p:spTree>
    <p:extLst>
      <p:ext uri="{BB962C8B-B14F-4D97-AF65-F5344CB8AC3E}">
        <p14:creationId xmlns:p14="http://schemas.microsoft.com/office/powerpoint/2010/main" val="4217014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Why Process - Corrective Action</a:t>
            </a:r>
            <a:endParaRPr lang="en-US" dirty="0"/>
          </a:p>
        </p:txBody>
      </p:sp>
      <p:sp>
        <p:nvSpPr>
          <p:cNvPr id="3" name="Content Placeholder 2"/>
          <p:cNvSpPr>
            <a:spLocks noGrp="1"/>
          </p:cNvSpPr>
          <p:nvPr>
            <p:ph idx="1"/>
          </p:nvPr>
        </p:nvSpPr>
        <p:spPr/>
        <p:txBody>
          <a:bodyPr/>
          <a:lstStyle/>
          <a:p>
            <a:r>
              <a:rPr lang="en-US" sz="2400" dirty="0" smtClean="0"/>
              <a:t>It is often stated that the difficult part of the 5Y process is the root cause identification. If the correct root cause is identified then the solution can often be a logical conclusion</a:t>
            </a:r>
          </a:p>
          <a:p>
            <a:r>
              <a:rPr lang="en-US" sz="2400" dirty="0"/>
              <a:t>Acceptance of a corrective action is if it prevents reoccurrence</a:t>
            </a:r>
          </a:p>
          <a:p>
            <a:r>
              <a:rPr lang="en-US" sz="2400" dirty="0" smtClean="0"/>
              <a:t>Training is NOT a corrective action. Personnel can leave and the same risk of occurrence remains.</a:t>
            </a:r>
          </a:p>
          <a:p>
            <a:r>
              <a:rPr lang="en-US" sz="2400" dirty="0" smtClean="0"/>
              <a:t>The best corrective action “</a:t>
            </a:r>
            <a:r>
              <a:rPr lang="en-US" sz="2400" dirty="0" err="1" smtClean="0"/>
              <a:t>pokeyoke’s</a:t>
            </a:r>
            <a:r>
              <a:rPr lang="en-US" sz="2400" dirty="0" smtClean="0"/>
              <a:t>” or error proofs the process to prevent reoccurrence</a:t>
            </a:r>
          </a:p>
          <a:p>
            <a:r>
              <a:rPr lang="en-US" sz="2400" dirty="0" smtClean="0"/>
              <a:t>A corrective action should also be “institutionalized”.  If the problem existed with one part number, or one piece of equipment, etc., does the corrective action look at all processes that may exhibit the same condition</a:t>
            </a:r>
          </a:p>
        </p:txBody>
      </p:sp>
      <p:sp>
        <p:nvSpPr>
          <p:cNvPr id="4" name="Slide Number Placeholder 3"/>
          <p:cNvSpPr>
            <a:spLocks noGrp="1"/>
          </p:cNvSpPr>
          <p:nvPr>
            <p:ph type="sldNum" sz="quarter" idx="10"/>
          </p:nvPr>
        </p:nvSpPr>
        <p:spPr/>
        <p:txBody>
          <a:bodyPr/>
          <a:lstStyle/>
          <a:p>
            <a:pPr>
              <a:defRPr/>
            </a:pPr>
            <a:fld id="{A579807B-B067-46FD-88D1-D3C95CC70173}" type="slidenum">
              <a:rPr lang="en-US" smtClean="0"/>
              <a:pPr>
                <a:defRPr/>
              </a:pPr>
              <a:t>5</a:t>
            </a:fld>
            <a:endParaRPr lang="en-US" dirty="0"/>
          </a:p>
        </p:txBody>
      </p:sp>
    </p:spTree>
    <p:extLst>
      <p:ext uri="{BB962C8B-B14F-4D97-AF65-F5344CB8AC3E}">
        <p14:creationId xmlns:p14="http://schemas.microsoft.com/office/powerpoint/2010/main" val="2758900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5Why document page 1</a:t>
            </a:r>
            <a:endParaRPr lang="en-US" dirty="0"/>
          </a:p>
        </p:txBody>
      </p:sp>
      <p:sp>
        <p:nvSpPr>
          <p:cNvPr id="4" name="Slide Number Placeholder 3"/>
          <p:cNvSpPr>
            <a:spLocks noGrp="1"/>
          </p:cNvSpPr>
          <p:nvPr>
            <p:ph type="sldNum" sz="quarter" idx="10"/>
          </p:nvPr>
        </p:nvSpPr>
        <p:spPr/>
        <p:txBody>
          <a:bodyPr/>
          <a:lstStyle/>
          <a:p>
            <a:pPr>
              <a:defRPr/>
            </a:pPr>
            <a:fld id="{A579807B-B067-46FD-88D1-D3C95CC70173}" type="slidenum">
              <a:rPr lang="en-US" smtClean="0"/>
              <a:pPr>
                <a:defRPr/>
              </a:pPr>
              <a:t>6</a:t>
            </a:fld>
            <a:endParaRPr lang="en-US" dirty="0"/>
          </a:p>
        </p:txBody>
      </p:sp>
      <p:sp>
        <p:nvSpPr>
          <p:cNvPr id="67" name="TextBox 66"/>
          <p:cNvSpPr txBox="1"/>
          <p:nvPr/>
        </p:nvSpPr>
        <p:spPr>
          <a:xfrm>
            <a:off x="3200399" y="1066800"/>
            <a:ext cx="6096001" cy="4401205"/>
          </a:xfrm>
          <a:prstGeom prst="rect">
            <a:avLst/>
          </a:prstGeom>
          <a:noFill/>
        </p:spPr>
        <p:txBody>
          <a:bodyPr wrap="square" rtlCol="0">
            <a:spAutoFit/>
          </a:bodyPr>
          <a:lstStyle/>
          <a:p>
            <a:r>
              <a:rPr lang="en-US" sz="2000" dirty="0" smtClean="0"/>
              <a:t>The supplier is required to complete this page, with Navistar support as necessary.  The header information will all be sent on the email request defining POA (point of application) occurrence data</a:t>
            </a:r>
          </a:p>
          <a:p>
            <a:endParaRPr lang="en-US" sz="2000" dirty="0"/>
          </a:p>
          <a:p>
            <a:r>
              <a:rPr lang="en-US" sz="2000" dirty="0" smtClean="0"/>
              <a:t>Any check circle in red needs to be filled in and then a statement to that step listed under comments</a:t>
            </a:r>
          </a:p>
          <a:p>
            <a:endParaRPr lang="en-US" sz="2000" dirty="0"/>
          </a:p>
          <a:p>
            <a:r>
              <a:rPr lang="en-US" sz="2000" dirty="0" smtClean="0"/>
              <a:t>The bottom of the form also needs to be completed before acceptance</a:t>
            </a:r>
          </a:p>
          <a:p>
            <a:endParaRPr lang="en-US" sz="2000" dirty="0"/>
          </a:p>
          <a:p>
            <a:r>
              <a:rPr lang="en-US" sz="2000" dirty="0" smtClean="0"/>
              <a:t>Note: There may be some redundancy between this page and page 2. This is by design to assure we are getting to a root cause of the problem</a:t>
            </a:r>
            <a:endParaRPr lang="en-US" sz="2000" dirty="0"/>
          </a:p>
        </p:txBody>
      </p:sp>
      <p:pic>
        <p:nvPicPr>
          <p:cNvPr id="3104" name="Flowchart: Decision 2"/>
          <p:cNvPicPr>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85725" y="57150"/>
            <a:ext cx="323850" cy="3429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miter lim="800000"/>
                <a:headEnd/>
                <a:tailEnd/>
              </a14:hiddenLine>
            </a:ext>
          </a:extLst>
        </p:spPr>
      </p:pic>
      <p:pic>
        <p:nvPicPr>
          <p:cNvPr id="3093" name="Isosceles Triangle 48" descr="clip_image00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28575"/>
            <a:ext cx="247650" cy="247650"/>
          </a:xfrm>
          <a:prstGeom prst="rect">
            <a:avLst/>
          </a:prstGeom>
          <a:noFill/>
          <a:extLst>
            <a:ext uri="{909E8E84-426E-40DD-AFC4-6F175D3DCCD1}">
              <a14:hiddenFill xmlns:a14="http://schemas.microsoft.com/office/drawing/2010/main">
                <a:solidFill>
                  <a:srgbClr val="FFFFFF"/>
                </a:solidFill>
              </a14:hiddenFill>
            </a:ext>
          </a:extLst>
        </p:spPr>
      </p:pic>
      <p:pic>
        <p:nvPicPr>
          <p:cNvPr id="3134" name="Picture 62" descr="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00050" cy="22860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p:cNvPicPr>
            <a:picLocks noGrp="1" noChangeAspect="1"/>
          </p:cNvPicPr>
          <p:nvPr>
            <p:ph idx="1"/>
          </p:nvPr>
        </p:nvPicPr>
        <p:blipFill>
          <a:blip r:embed="rId5"/>
          <a:stretch>
            <a:fillRect/>
          </a:stretch>
        </p:blipFill>
        <p:spPr>
          <a:xfrm>
            <a:off x="85725" y="1066800"/>
            <a:ext cx="3575532" cy="5195888"/>
          </a:xfrm>
          <a:prstGeom prst="rect">
            <a:avLst/>
          </a:prstGeom>
        </p:spPr>
      </p:pic>
    </p:spTree>
    <p:extLst>
      <p:ext uri="{BB962C8B-B14F-4D97-AF65-F5344CB8AC3E}">
        <p14:creationId xmlns:p14="http://schemas.microsoft.com/office/powerpoint/2010/main" val="2358697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5Why document page </a:t>
            </a:r>
            <a:r>
              <a:rPr lang="en-US" dirty="0" smtClean="0"/>
              <a:t>2</a:t>
            </a:r>
            <a:endParaRPr lang="en-US" dirty="0"/>
          </a:p>
        </p:txBody>
      </p:sp>
      <p:pic>
        <p:nvPicPr>
          <p:cNvPr id="5" name="Content Placeholder 4"/>
          <p:cNvPicPr>
            <a:picLocks noGrp="1" noChangeAspect="1"/>
          </p:cNvPicPr>
          <p:nvPr>
            <p:ph idx="1"/>
          </p:nvPr>
        </p:nvPicPr>
        <p:blipFill>
          <a:blip r:embed="rId2"/>
          <a:stretch>
            <a:fillRect/>
          </a:stretch>
        </p:blipFill>
        <p:spPr>
          <a:xfrm>
            <a:off x="0" y="1066800"/>
            <a:ext cx="6973029" cy="5195888"/>
          </a:xfrm>
          <a:prstGeom prst="rect">
            <a:avLst/>
          </a:prstGeom>
        </p:spPr>
      </p:pic>
      <p:sp>
        <p:nvSpPr>
          <p:cNvPr id="4" name="Slide Number Placeholder 3"/>
          <p:cNvSpPr>
            <a:spLocks noGrp="1"/>
          </p:cNvSpPr>
          <p:nvPr>
            <p:ph type="sldNum" sz="quarter" idx="10"/>
          </p:nvPr>
        </p:nvSpPr>
        <p:spPr/>
        <p:txBody>
          <a:bodyPr/>
          <a:lstStyle/>
          <a:p>
            <a:pPr>
              <a:defRPr/>
            </a:pPr>
            <a:fld id="{A579807B-B067-46FD-88D1-D3C95CC70173}" type="slidenum">
              <a:rPr lang="en-US" smtClean="0"/>
              <a:pPr>
                <a:defRPr/>
              </a:pPr>
              <a:t>7</a:t>
            </a:fld>
            <a:endParaRPr lang="en-US" dirty="0"/>
          </a:p>
        </p:txBody>
      </p:sp>
      <p:sp>
        <p:nvSpPr>
          <p:cNvPr id="6" name="TextBox 5"/>
          <p:cNvSpPr txBox="1"/>
          <p:nvPr/>
        </p:nvSpPr>
        <p:spPr>
          <a:xfrm>
            <a:off x="7162800" y="1066800"/>
            <a:ext cx="2240280" cy="4878259"/>
          </a:xfrm>
          <a:prstGeom prst="rect">
            <a:avLst/>
          </a:prstGeom>
          <a:noFill/>
        </p:spPr>
        <p:txBody>
          <a:bodyPr wrap="square" rtlCol="0">
            <a:spAutoFit/>
          </a:bodyPr>
          <a:lstStyle/>
          <a:p>
            <a:r>
              <a:rPr lang="en-US" sz="1400" dirty="0" smtClean="0"/>
              <a:t>This is the essence of the process.</a:t>
            </a:r>
          </a:p>
          <a:p>
            <a:endParaRPr lang="en-US" sz="1400" dirty="0"/>
          </a:p>
          <a:p>
            <a:r>
              <a:rPr lang="en-US" sz="1400" dirty="0" smtClean="0"/>
              <a:t>Note: The 5Y process is broken down into three sections</a:t>
            </a:r>
          </a:p>
          <a:p>
            <a:pPr marL="342900" indent="-342900">
              <a:buFont typeface="Arial" panose="020B0604020202020204" pitchFamily="34" charset="0"/>
              <a:buChar char="•"/>
            </a:pPr>
            <a:r>
              <a:rPr lang="en-US" sz="1400" dirty="0" smtClean="0"/>
              <a:t>Why was non conformance </a:t>
            </a:r>
            <a:r>
              <a:rPr lang="en-US" sz="1400" dirty="0" smtClean="0"/>
              <a:t>created (Specific Problem)</a:t>
            </a:r>
            <a:endParaRPr lang="en-US" sz="1400" dirty="0" smtClean="0"/>
          </a:p>
          <a:p>
            <a:pPr marL="342900" indent="-342900">
              <a:buFont typeface="Arial" panose="020B0604020202020204" pitchFamily="34" charset="0"/>
              <a:buChar char="•"/>
            </a:pPr>
            <a:r>
              <a:rPr lang="en-US" sz="1400" dirty="0" smtClean="0"/>
              <a:t>Why did it reach the </a:t>
            </a:r>
            <a:r>
              <a:rPr lang="en-US" sz="1400" dirty="0" smtClean="0"/>
              <a:t>customer (Detection)</a:t>
            </a:r>
            <a:endParaRPr lang="en-US" sz="1400" dirty="0" smtClean="0"/>
          </a:p>
          <a:p>
            <a:pPr marL="342900" indent="-342900">
              <a:buFont typeface="Arial" panose="020B0604020202020204" pitchFamily="34" charset="0"/>
              <a:buChar char="•"/>
            </a:pPr>
            <a:r>
              <a:rPr lang="en-US" sz="1400" dirty="0" smtClean="0"/>
              <a:t>Why did the system (process) allow this to happen</a:t>
            </a:r>
            <a:r>
              <a:rPr lang="en-US" sz="1400" dirty="0" smtClean="0"/>
              <a:t>. (Systemic)</a:t>
            </a:r>
            <a:endParaRPr lang="en-US" sz="1400" dirty="0" smtClean="0"/>
          </a:p>
          <a:p>
            <a:endParaRPr lang="en-US" sz="1400" dirty="0" smtClean="0"/>
          </a:p>
          <a:p>
            <a:r>
              <a:rPr lang="en-US" sz="1400" dirty="0" smtClean="0"/>
              <a:t>Each section needs a corrective action – owner – and date</a:t>
            </a:r>
          </a:p>
          <a:p>
            <a:endParaRPr lang="en-US" sz="1100" dirty="0"/>
          </a:p>
          <a:p>
            <a:r>
              <a:rPr lang="en-US" sz="1200" dirty="0" smtClean="0"/>
              <a:t>Note: Do not confuse containment with corrective action. This action should prevent reoccurrence</a:t>
            </a:r>
            <a:endParaRPr lang="en-US" sz="1200" dirty="0"/>
          </a:p>
        </p:txBody>
      </p:sp>
    </p:spTree>
    <p:extLst>
      <p:ext uri="{BB962C8B-B14F-4D97-AF65-F5344CB8AC3E}">
        <p14:creationId xmlns:p14="http://schemas.microsoft.com/office/powerpoint/2010/main" val="2127558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5Why document page </a:t>
            </a:r>
            <a:r>
              <a:rPr lang="en-US" dirty="0" smtClean="0"/>
              <a:t>3</a:t>
            </a:r>
            <a:endParaRPr lang="en-US" dirty="0"/>
          </a:p>
        </p:txBody>
      </p:sp>
      <p:sp>
        <p:nvSpPr>
          <p:cNvPr id="4" name="Slide Number Placeholder 3"/>
          <p:cNvSpPr>
            <a:spLocks noGrp="1"/>
          </p:cNvSpPr>
          <p:nvPr>
            <p:ph type="sldNum" sz="quarter" idx="10"/>
          </p:nvPr>
        </p:nvSpPr>
        <p:spPr/>
        <p:txBody>
          <a:bodyPr/>
          <a:lstStyle/>
          <a:p>
            <a:pPr>
              <a:defRPr/>
            </a:pPr>
            <a:fld id="{A579807B-B067-46FD-88D1-D3C95CC70173}" type="slidenum">
              <a:rPr lang="en-US" smtClean="0"/>
              <a:pPr>
                <a:defRPr/>
              </a:pPr>
              <a:t>8</a:t>
            </a:fld>
            <a:endParaRPr lang="en-US" dirty="0"/>
          </a:p>
        </p:txBody>
      </p:sp>
      <p:sp>
        <p:nvSpPr>
          <p:cNvPr id="6" name="TextBox 5"/>
          <p:cNvSpPr txBox="1"/>
          <p:nvPr/>
        </p:nvSpPr>
        <p:spPr>
          <a:xfrm>
            <a:off x="7162800" y="1295400"/>
            <a:ext cx="2286000" cy="4185761"/>
          </a:xfrm>
          <a:prstGeom prst="rect">
            <a:avLst/>
          </a:prstGeom>
          <a:noFill/>
        </p:spPr>
        <p:txBody>
          <a:bodyPr wrap="square" rtlCol="0">
            <a:spAutoFit/>
          </a:bodyPr>
          <a:lstStyle/>
          <a:p>
            <a:r>
              <a:rPr lang="en-US" dirty="0" smtClean="0"/>
              <a:t>This counter measure page must be completed in order to accept the submission</a:t>
            </a:r>
          </a:p>
          <a:p>
            <a:endParaRPr lang="en-US" dirty="0"/>
          </a:p>
          <a:p>
            <a:r>
              <a:rPr lang="en-US" dirty="0" smtClean="0"/>
              <a:t>The status column must reflect the clock . This is a requirement and future corrective actions will be followed up with to assure compliance</a:t>
            </a:r>
            <a:endParaRPr lang="en-US" dirty="0"/>
          </a:p>
        </p:txBody>
      </p:sp>
      <p:pic>
        <p:nvPicPr>
          <p:cNvPr id="11" name="Content Placeholder 10"/>
          <p:cNvPicPr>
            <a:picLocks noGrp="1" noChangeAspect="1"/>
          </p:cNvPicPr>
          <p:nvPr>
            <p:ph idx="1"/>
          </p:nvPr>
        </p:nvPicPr>
        <p:blipFill>
          <a:blip r:embed="rId2"/>
          <a:stretch>
            <a:fillRect/>
          </a:stretch>
        </p:blipFill>
        <p:spPr>
          <a:xfrm>
            <a:off x="76200" y="1066800"/>
            <a:ext cx="7023200" cy="5195888"/>
          </a:xfrm>
          <a:prstGeom prst="rect">
            <a:avLst/>
          </a:prstGeom>
        </p:spPr>
      </p:pic>
      <p:pic>
        <p:nvPicPr>
          <p:cNvPr id="3" name="Picture 2"/>
          <p:cNvPicPr>
            <a:picLocks noChangeAspect="1"/>
          </p:cNvPicPr>
          <p:nvPr/>
        </p:nvPicPr>
        <p:blipFill>
          <a:blip r:embed="rId3"/>
          <a:stretch>
            <a:fillRect/>
          </a:stretch>
        </p:blipFill>
        <p:spPr>
          <a:xfrm>
            <a:off x="65418" y="5282905"/>
            <a:ext cx="7033982" cy="993638"/>
          </a:xfrm>
          <a:prstGeom prst="rect">
            <a:avLst/>
          </a:prstGeom>
        </p:spPr>
      </p:pic>
    </p:spTree>
    <p:extLst>
      <p:ext uri="{BB962C8B-B14F-4D97-AF65-F5344CB8AC3E}">
        <p14:creationId xmlns:p14="http://schemas.microsoft.com/office/powerpoint/2010/main" val="1424144300"/>
      </p:ext>
    </p:extLst>
  </p:cSld>
  <p:clrMapOvr>
    <a:masterClrMapping/>
  </p:clrMapOvr>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22859</TotalTime>
  <Words>546</Words>
  <Application>Microsoft Office PowerPoint</Application>
  <PresentationFormat>Custom</PresentationFormat>
  <Paragraphs>66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ＭＳ Ｐゴシック</vt:lpstr>
      <vt:lpstr>Arial</vt:lpstr>
      <vt:lpstr>Calibri</vt:lpstr>
      <vt:lpstr>Verdana</vt:lpstr>
      <vt:lpstr>1_Blank Presentation</vt:lpstr>
      <vt:lpstr>5 Why Process/Guidelines</vt:lpstr>
      <vt:lpstr>Contents</vt:lpstr>
      <vt:lpstr>Expectations</vt:lpstr>
      <vt:lpstr>5 Why process - Definition</vt:lpstr>
      <vt:lpstr>5 Why Process - Corrective Action</vt:lpstr>
      <vt:lpstr>5Why document page 1</vt:lpstr>
      <vt:lpstr>5Why document page 2</vt:lpstr>
      <vt:lpstr>5Why document page 3</vt:lpstr>
    </vt:vector>
  </TitlesOfParts>
  <Company>Con-way Family of Companies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Navistar Parts Purchasing VSM</dc:title>
  <dc:creator>nledwards</dc:creator>
  <cp:lastModifiedBy>Ollearis, Leonard J</cp:lastModifiedBy>
  <cp:revision>589</cp:revision>
  <cp:lastPrinted>2013-08-01T16:55:47Z</cp:lastPrinted>
  <dcterms:created xsi:type="dcterms:W3CDTF">2010-04-20T16:09:25Z</dcterms:created>
  <dcterms:modified xsi:type="dcterms:W3CDTF">2019-03-06T17:08:04Z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6fb4583-ff20-4ccb-8f54-d4c958806955_Enabled">
    <vt:lpwstr>True</vt:lpwstr>
  </property>
  <property fmtid="{D5CDD505-2E9C-101B-9397-08002B2CF9AE}" pid="3" name="MSIP_Label_96fb4583-ff20-4ccb-8f54-d4c958806955_SiteId">
    <vt:lpwstr>b5a920d6-7d3c-44fe-baad-4ffed6b8774d</vt:lpwstr>
  </property>
  <property fmtid="{D5CDD505-2E9C-101B-9397-08002B2CF9AE}" pid="4" name="MSIP_Label_96fb4583-ff20-4ccb-8f54-d4c958806955_Owner">
    <vt:lpwstr>Leonard.Ollearis@Navistar.com</vt:lpwstr>
  </property>
  <property fmtid="{D5CDD505-2E9C-101B-9397-08002B2CF9AE}" pid="5" name="MSIP_Label_96fb4583-ff20-4ccb-8f54-d4c958806955_SetDate">
    <vt:lpwstr>2019-03-06T17:08:04.0418296Z</vt:lpwstr>
  </property>
  <property fmtid="{D5CDD505-2E9C-101B-9397-08002B2CF9AE}" pid="6" name="MSIP_Label_96fb4583-ff20-4ccb-8f54-d4c958806955_Name">
    <vt:lpwstr>Public</vt:lpwstr>
  </property>
  <property fmtid="{D5CDD505-2E9C-101B-9397-08002B2CF9AE}" pid="7" name="MSIP_Label_96fb4583-ff20-4ccb-8f54-d4c958806955_Application">
    <vt:lpwstr>Microsoft Azure Information Protection</vt:lpwstr>
  </property>
  <property fmtid="{D5CDD505-2E9C-101B-9397-08002B2CF9AE}" pid="8" name="MSIP_Label_96fb4583-ff20-4ccb-8f54-d4c958806955_Extended_MSFT_Method">
    <vt:lpwstr>Automatic</vt:lpwstr>
  </property>
  <property fmtid="{D5CDD505-2E9C-101B-9397-08002B2CF9AE}" pid="9" name="Sensitivity">
    <vt:lpwstr>Public</vt:lpwstr>
  </property>
</Properties>
</file>