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58" r:id="rId4"/>
    <p:sldId id="261" r:id="rId5"/>
    <p:sldId id="262" r:id="rId6"/>
    <p:sldId id="270" r:id="rId7"/>
    <p:sldId id="259" r:id="rId8"/>
    <p:sldId id="263" r:id="rId9"/>
    <p:sldId id="264" r:id="rId10"/>
    <p:sldId id="260"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4" autoAdjust="0"/>
    <p:restoredTop sz="94660"/>
  </p:normalViewPr>
  <p:slideViewPr>
    <p:cSldViewPr>
      <p:cViewPr varScale="1">
        <p:scale>
          <a:sx n="103" d="100"/>
          <a:sy n="103" d="100"/>
        </p:scale>
        <p:origin x="-2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BD7CCA-4513-462A-B867-5F9A0D639B1C}" type="datetimeFigureOut">
              <a:rPr lang="en-US" smtClean="0"/>
              <a:pPr/>
              <a:t>6/3/2010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43039F-9C1B-438D-9193-DCC652877A6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Now that you are all experts on the application we just wanted you to know that we are giving some you additional training aids to help you navigate through the system</a:t>
            </a: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1DFBF3-9AD3-4B30-9E45-A42384D252B1}" type="slidenum">
              <a:rPr lang="en-US" smtClean="0"/>
              <a:pPr/>
              <a:t>11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will probably only need to use the See it, try it and Print it buttons to get the help that you might need.</a:t>
            </a:r>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B6231F-67EF-4753-9433-7BBD359ECD38}"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55E"/>
        </a:solidFill>
        <a:effectLst/>
      </p:bgPr>
    </p:bg>
    <p:spTree>
      <p:nvGrpSpPr>
        <p:cNvPr id="1" name=""/>
        <p:cNvGrpSpPr/>
        <p:nvPr/>
      </p:nvGrpSpPr>
      <p:grpSpPr>
        <a:xfrm>
          <a:off x="0" y="0"/>
          <a:ext cx="0" cy="0"/>
          <a:chOff x="0" y="0"/>
          <a:chExt cx="0" cy="0"/>
        </a:xfrm>
      </p:grpSpPr>
      <p:pic>
        <p:nvPicPr>
          <p:cNvPr id="4" name="Picture 2" descr="Navistar_Parts"/>
          <p:cNvPicPr>
            <a:picLocks noChangeAspect="1" noChangeArrowheads="1"/>
          </p:cNvPicPr>
          <p:nvPr/>
        </p:nvPicPr>
        <p:blipFill>
          <a:blip r:embed="rId2"/>
          <a:srcRect/>
          <a:stretch>
            <a:fillRect/>
          </a:stretch>
        </p:blipFill>
        <p:spPr bwMode="auto">
          <a:xfrm>
            <a:off x="0" y="1447800"/>
            <a:ext cx="9145588" cy="914400"/>
          </a:xfrm>
          <a:prstGeom prst="rect">
            <a:avLst/>
          </a:prstGeom>
          <a:noFill/>
          <a:ln w="9525">
            <a:noFill/>
            <a:miter lim="800000"/>
            <a:headEnd/>
            <a:tailEnd/>
          </a:ln>
        </p:spPr>
      </p:pic>
      <p:sp>
        <p:nvSpPr>
          <p:cNvPr id="5" name="Rectangle 3"/>
          <p:cNvSpPr>
            <a:spLocks noChangeArrowheads="1"/>
          </p:cNvSpPr>
          <p:nvPr/>
        </p:nvSpPr>
        <p:spPr bwMode="auto">
          <a:xfrm>
            <a:off x="0" y="6399213"/>
            <a:ext cx="9144000" cy="457200"/>
          </a:xfrm>
          <a:prstGeom prst="rect">
            <a:avLst/>
          </a:prstGeom>
          <a:solidFill>
            <a:srgbClr val="ACADB1"/>
          </a:solidFill>
          <a:ln w="0">
            <a:noFill/>
            <a:miter lim="800000"/>
            <a:headEnd/>
            <a:tailEnd/>
          </a:ln>
        </p:spPr>
        <p:txBody>
          <a:bodyPr wrap="none" anchor="ctr"/>
          <a:lstStyle/>
          <a:p>
            <a:pPr fontAlgn="auto">
              <a:spcBef>
                <a:spcPts val="0"/>
              </a:spcBef>
              <a:spcAft>
                <a:spcPts val="0"/>
              </a:spcAft>
              <a:defRPr/>
            </a:pPr>
            <a:endParaRPr lang="en-US" dirty="0">
              <a:latin typeface="+mn-lt"/>
              <a:ea typeface="+mn-ea"/>
            </a:endParaRPr>
          </a:p>
        </p:txBody>
      </p:sp>
      <p:sp>
        <p:nvSpPr>
          <p:cNvPr id="6" name="Line 8"/>
          <p:cNvSpPr>
            <a:spLocks noChangeShapeType="1"/>
          </p:cNvSpPr>
          <p:nvPr/>
        </p:nvSpPr>
        <p:spPr bwMode="auto">
          <a:xfrm>
            <a:off x="0" y="6400800"/>
            <a:ext cx="9144000" cy="0"/>
          </a:xfrm>
          <a:prstGeom prst="line">
            <a:avLst/>
          </a:prstGeom>
          <a:noFill/>
          <a:ln w="19050">
            <a:solidFill>
              <a:schemeClr val="bg1"/>
            </a:solidFill>
            <a:round/>
            <a:headEnd/>
            <a:tailEnd/>
          </a:ln>
        </p:spPr>
        <p:txBody>
          <a:bodyPr wrap="none" anchor="ctr"/>
          <a:lstStyle/>
          <a:p>
            <a:pPr fontAlgn="auto">
              <a:spcBef>
                <a:spcPts val="0"/>
              </a:spcBef>
              <a:spcAft>
                <a:spcPts val="0"/>
              </a:spcAft>
              <a:defRPr/>
            </a:pPr>
            <a:endParaRPr lang="en-US" dirty="0">
              <a:latin typeface="+mn-lt"/>
              <a:ea typeface="+mn-ea"/>
            </a:endParaRPr>
          </a:p>
        </p:txBody>
      </p:sp>
      <p:sp>
        <p:nvSpPr>
          <p:cNvPr id="25604" name="Rectangle 4"/>
          <p:cNvSpPr>
            <a:spLocks noGrp="1" noChangeArrowheads="1"/>
          </p:cNvSpPr>
          <p:nvPr>
            <p:ph type="ctrTitle"/>
          </p:nvPr>
        </p:nvSpPr>
        <p:spPr>
          <a:xfrm>
            <a:off x="685800" y="2632075"/>
            <a:ext cx="7772400" cy="1066800"/>
          </a:xfrm>
        </p:spPr>
        <p:txBody>
          <a:bodyPr/>
          <a:lstStyle>
            <a:lvl1pPr>
              <a:defRPr>
                <a:solidFill>
                  <a:schemeClr val="bg1"/>
                </a:solidFill>
              </a:defRPr>
            </a:lvl1pPr>
          </a:lstStyle>
          <a:p>
            <a:r>
              <a:rPr lang="en-US" smtClean="0"/>
              <a:t>Click to edit Master title style</a:t>
            </a:r>
            <a:endParaRPr lang="en-US"/>
          </a:p>
        </p:txBody>
      </p:sp>
      <p:sp>
        <p:nvSpPr>
          <p:cNvPr id="25605" name="Rectangle 5"/>
          <p:cNvSpPr>
            <a:spLocks noGrp="1" noChangeArrowheads="1"/>
          </p:cNvSpPr>
          <p:nvPr>
            <p:ph type="subTitle" idx="1"/>
          </p:nvPr>
        </p:nvSpPr>
        <p:spPr>
          <a:xfrm>
            <a:off x="685800" y="3657600"/>
            <a:ext cx="7772400" cy="1828800"/>
          </a:xfrm>
        </p:spPr>
        <p:txBody>
          <a:bodyPr/>
          <a:lstStyle>
            <a:lvl1pPr marL="0" indent="0">
              <a:buFontTx/>
              <a:buNone/>
              <a:defRPr>
                <a:solidFill>
                  <a:schemeClr val="bg1"/>
                </a:solidFill>
              </a:defRPr>
            </a:lvl1pPr>
          </a:lstStyle>
          <a:p>
            <a:r>
              <a:rPr lang="en-US" smtClean="0"/>
              <a:t>Click to edit Master subtitle style</a:t>
            </a:r>
            <a:endParaRPr lang="en-US"/>
          </a:p>
        </p:txBody>
      </p:sp>
      <p:sp>
        <p:nvSpPr>
          <p:cNvPr id="7" name="Rectangle 6"/>
          <p:cNvSpPr>
            <a:spLocks noGrp="1" noChangeArrowheads="1"/>
          </p:cNvSpPr>
          <p:nvPr>
            <p:ph type="ftr" sz="quarter" idx="10"/>
          </p:nvPr>
        </p:nvSpPr>
        <p:spPr/>
        <p:txBody>
          <a:bodyPr/>
          <a:lstStyle>
            <a:lvl1pPr>
              <a:defRPr>
                <a:solidFill>
                  <a:schemeClr val="tx1"/>
                </a:solidFill>
              </a:defRPr>
            </a:lvl1pPr>
          </a:lstStyle>
          <a:p>
            <a:pPr>
              <a:defRPr/>
            </a:pPr>
            <a:endParaRPr lang="en-US"/>
          </a:p>
        </p:txBody>
      </p:sp>
      <p:sp>
        <p:nvSpPr>
          <p:cNvPr id="8" name="Rectangle 7"/>
          <p:cNvSpPr>
            <a:spLocks noGrp="1" noChangeArrowheads="1"/>
          </p:cNvSpPr>
          <p:nvPr>
            <p:ph type="sldNum" sz="quarter" idx="11"/>
          </p:nvPr>
        </p:nvSpPr>
        <p:spPr/>
        <p:txBody>
          <a:bodyPr/>
          <a:lstStyle>
            <a:lvl1pPr>
              <a:defRPr>
                <a:solidFill>
                  <a:schemeClr val="tx1"/>
                </a:solidFill>
              </a:defRPr>
            </a:lvl1pPr>
          </a:lstStyle>
          <a:p>
            <a:pPr>
              <a:defRPr/>
            </a:pPr>
            <a:fld id="{573B1778-E801-49FF-BA6D-D2C9C6BCC4D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3CEC0ED-0168-4089-B03B-FAAAA616AA6E}"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323975"/>
            <a:ext cx="1943100" cy="49387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323975"/>
            <a:ext cx="5678487" cy="4938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0683D6A-2127-4A2C-9C9B-85F2804E491E}"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D7144F2-AF20-472E-8DEF-1B3D9D9191C7}"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F130C3D-ADE9-4E3E-85C7-C9BDA9B14C76}"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48BA87D-8C46-48F7-B023-E9AF3242E393}"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17139A9-91DA-4DD8-8538-A798E68058DA}" type="slidenum">
              <a:rPr lang="en-US"/>
              <a:pPr>
                <a:defRPr/>
              </a:pPr>
              <a:t>‹#›</a:t>
            </a:fld>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40F7D6E-5A5A-464E-868A-3B031E5FD676}" type="slidenum">
              <a:rPr lang="en-US"/>
              <a:pPr>
                <a:defRPr/>
              </a:pPr>
              <a:t>‹#›</a:t>
            </a:fld>
            <a:endParaRPr lang="en-US"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19B95AF-DDAA-492C-8BCC-2069F9BFAB75}" type="slidenum">
              <a:rPr lang="en-US"/>
              <a:pPr>
                <a:defRPr/>
              </a:pPr>
              <a:t>‹#›</a:t>
            </a:fld>
            <a:endParaRPr lang="en-US"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C79D471-0A8C-44BF-B00D-C53DC90CF754}"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3F3790B-7BFC-4CBE-9849-A02DC30BF5B6}"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399213"/>
            <a:ext cx="9144000" cy="457200"/>
          </a:xfrm>
          <a:prstGeom prst="rect">
            <a:avLst/>
          </a:prstGeom>
          <a:solidFill>
            <a:srgbClr val="ACADB1"/>
          </a:solidFill>
          <a:ln w="0">
            <a:noFill/>
            <a:miter lim="800000"/>
            <a:headEnd/>
            <a:tailEnd/>
          </a:ln>
        </p:spPr>
        <p:txBody>
          <a:bodyPr wrap="none" anchor="ctr"/>
          <a:lstStyle/>
          <a:p>
            <a:pPr fontAlgn="auto">
              <a:spcBef>
                <a:spcPts val="0"/>
              </a:spcBef>
              <a:spcAft>
                <a:spcPts val="0"/>
              </a:spcAft>
              <a:defRPr/>
            </a:pPr>
            <a:endParaRPr lang="en-US" dirty="0">
              <a:latin typeface="+mn-lt"/>
              <a:ea typeface="+mn-ea"/>
            </a:endParaRPr>
          </a:p>
        </p:txBody>
      </p:sp>
      <p:sp>
        <p:nvSpPr>
          <p:cNvPr id="24579" name="Line 3"/>
          <p:cNvSpPr>
            <a:spLocks noChangeShapeType="1"/>
          </p:cNvSpPr>
          <p:nvPr/>
        </p:nvSpPr>
        <p:spPr bwMode="auto">
          <a:xfrm>
            <a:off x="0" y="6400800"/>
            <a:ext cx="9144000" cy="0"/>
          </a:xfrm>
          <a:prstGeom prst="line">
            <a:avLst/>
          </a:prstGeom>
          <a:noFill/>
          <a:ln w="19050">
            <a:solidFill>
              <a:srgbClr val="00355E"/>
            </a:solidFill>
            <a:round/>
            <a:headEnd/>
            <a:tailEnd/>
          </a:ln>
        </p:spPr>
        <p:txBody>
          <a:bodyPr wrap="none" anchor="ctr"/>
          <a:lstStyle/>
          <a:p>
            <a:pPr fontAlgn="auto">
              <a:spcBef>
                <a:spcPts val="0"/>
              </a:spcBef>
              <a:spcAft>
                <a:spcPts val="0"/>
              </a:spcAft>
              <a:defRPr/>
            </a:pPr>
            <a:endParaRPr lang="en-US" dirty="0">
              <a:latin typeface="+mn-lt"/>
              <a:ea typeface="+mn-ea"/>
            </a:endParaRPr>
          </a:p>
        </p:txBody>
      </p:sp>
      <p:sp>
        <p:nvSpPr>
          <p:cNvPr id="1028" name="Rectangle 4"/>
          <p:cNvSpPr>
            <a:spLocks noGrp="1" noChangeArrowheads="1"/>
          </p:cNvSpPr>
          <p:nvPr>
            <p:ph type="title"/>
          </p:nvPr>
        </p:nvSpPr>
        <p:spPr bwMode="auto">
          <a:xfrm>
            <a:off x="684213" y="1323975"/>
            <a:ext cx="7772400"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sldNum" sz="quarter" idx="4"/>
          </p:nvPr>
        </p:nvSpPr>
        <p:spPr bwMode="auto">
          <a:xfrm>
            <a:off x="685800" y="6248400"/>
            <a:ext cx="1905000" cy="457200"/>
          </a:xfrm>
          <a:prstGeom prst="rect">
            <a:avLst/>
          </a:prstGeom>
          <a:noFill/>
          <a:ln w="9525">
            <a:noFill/>
            <a:miter lim="800000"/>
            <a:headEnd/>
            <a:tailEnd/>
          </a:ln>
        </p:spPr>
        <p:txBody>
          <a:bodyPr vert="horz" wrap="none" lIns="0" tIns="0" rIns="0" bIns="0" numCol="1" anchor="b" anchorCtr="0" compatLnSpc="1">
            <a:prstTxWarp prst="textNoShape">
              <a:avLst/>
            </a:prstTxWarp>
          </a:bodyPr>
          <a:lstStyle>
            <a:lvl1pPr fontAlgn="auto">
              <a:spcBef>
                <a:spcPts val="0"/>
              </a:spcBef>
              <a:spcAft>
                <a:spcPts val="0"/>
              </a:spcAft>
              <a:defRPr sz="800">
                <a:solidFill>
                  <a:srgbClr val="00355E"/>
                </a:solidFill>
                <a:latin typeface="+mn-lt"/>
                <a:ea typeface="+mn-ea"/>
              </a:defRPr>
            </a:lvl1pPr>
          </a:lstStyle>
          <a:p>
            <a:pPr>
              <a:defRPr/>
            </a:pPr>
            <a:fld id="{9178B991-4BB2-4C78-A09E-93463B9C8B9F}" type="slidenum">
              <a:rPr lang="en-US"/>
              <a:pPr>
                <a:defRPr/>
              </a:pPr>
              <a:t>‹#›</a:t>
            </a:fld>
            <a:endParaRPr lang="en-US" dirty="0"/>
          </a:p>
        </p:txBody>
      </p:sp>
      <p:sp>
        <p:nvSpPr>
          <p:cNvPr id="24583" name="Rectangle 7"/>
          <p:cNvSpPr>
            <a:spLocks noGrp="1" noChangeArrowheads="1"/>
          </p:cNvSpPr>
          <p:nvPr>
            <p:ph type="ftr" sz="quarter" idx="3"/>
          </p:nvPr>
        </p:nvSpPr>
        <p:spPr bwMode="auto">
          <a:xfrm>
            <a:off x="5562600" y="6248400"/>
            <a:ext cx="2895600" cy="457200"/>
          </a:xfrm>
          <a:prstGeom prst="rect">
            <a:avLst/>
          </a:prstGeom>
          <a:noFill/>
          <a:ln w="9525">
            <a:noFill/>
            <a:miter lim="800000"/>
            <a:headEnd/>
            <a:tailEnd/>
          </a:ln>
        </p:spPr>
        <p:txBody>
          <a:bodyPr vert="horz" wrap="none" lIns="0" tIns="0" rIns="0" bIns="0" numCol="1" anchor="b" anchorCtr="0" compatLnSpc="1">
            <a:prstTxWarp prst="textNoShape">
              <a:avLst/>
            </a:prstTxWarp>
          </a:bodyPr>
          <a:lstStyle>
            <a:lvl1pPr algn="r" fontAlgn="auto">
              <a:spcBef>
                <a:spcPts val="0"/>
              </a:spcBef>
              <a:spcAft>
                <a:spcPts val="0"/>
              </a:spcAft>
              <a:defRPr sz="800">
                <a:solidFill>
                  <a:srgbClr val="00355E"/>
                </a:solidFill>
                <a:latin typeface="+mn-lt"/>
                <a:ea typeface="+mn-ea"/>
              </a:defRPr>
            </a:lvl1pPr>
          </a:lstStyle>
          <a:p>
            <a:pPr>
              <a:defRPr/>
            </a:pPr>
            <a:endParaRPr lang="en-US"/>
          </a:p>
        </p:txBody>
      </p:sp>
      <p:pic>
        <p:nvPicPr>
          <p:cNvPr id="1032" name="Picture 8" descr="Navistar Parts_ppt"/>
          <p:cNvPicPr>
            <a:picLocks noChangeAspect="1" noChangeArrowheads="1"/>
          </p:cNvPicPr>
          <p:nvPr/>
        </p:nvPicPr>
        <p:blipFill>
          <a:blip r:embed="rId13"/>
          <a:srcRect/>
          <a:stretch>
            <a:fillRect/>
          </a:stretch>
        </p:blipFill>
        <p:spPr bwMode="auto">
          <a:xfrm>
            <a:off x="0" y="0"/>
            <a:ext cx="9145588"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eaLnBrk="0" fontAlgn="base" hangingPunct="0">
        <a:spcBef>
          <a:spcPct val="0"/>
        </a:spcBef>
        <a:spcAft>
          <a:spcPct val="0"/>
        </a:spcAft>
        <a:defRPr sz="3200">
          <a:solidFill>
            <a:srgbClr val="00355E"/>
          </a:solidFill>
          <a:latin typeface="+mj-lt"/>
          <a:ea typeface="+mj-ea"/>
          <a:cs typeface="+mj-cs"/>
        </a:defRPr>
      </a:lvl1pPr>
      <a:lvl2pPr algn="l" rtl="0" eaLnBrk="0" fontAlgn="base" hangingPunct="0">
        <a:spcBef>
          <a:spcPct val="0"/>
        </a:spcBef>
        <a:spcAft>
          <a:spcPct val="0"/>
        </a:spcAft>
        <a:defRPr sz="3200">
          <a:solidFill>
            <a:srgbClr val="00355E"/>
          </a:solidFill>
          <a:latin typeface="Arial" charset="0"/>
          <a:ea typeface="ＭＳ Ｐゴシック" pitchFamily="-96" charset="-128"/>
        </a:defRPr>
      </a:lvl2pPr>
      <a:lvl3pPr algn="l" rtl="0" eaLnBrk="0" fontAlgn="base" hangingPunct="0">
        <a:spcBef>
          <a:spcPct val="0"/>
        </a:spcBef>
        <a:spcAft>
          <a:spcPct val="0"/>
        </a:spcAft>
        <a:defRPr sz="3200">
          <a:solidFill>
            <a:srgbClr val="00355E"/>
          </a:solidFill>
          <a:latin typeface="Arial" charset="0"/>
          <a:ea typeface="ＭＳ Ｐゴシック" pitchFamily="-96" charset="-128"/>
        </a:defRPr>
      </a:lvl3pPr>
      <a:lvl4pPr algn="l" rtl="0" eaLnBrk="0" fontAlgn="base" hangingPunct="0">
        <a:spcBef>
          <a:spcPct val="0"/>
        </a:spcBef>
        <a:spcAft>
          <a:spcPct val="0"/>
        </a:spcAft>
        <a:defRPr sz="3200">
          <a:solidFill>
            <a:srgbClr val="00355E"/>
          </a:solidFill>
          <a:latin typeface="Arial" charset="0"/>
          <a:ea typeface="ＭＳ Ｐゴシック" pitchFamily="-96" charset="-128"/>
        </a:defRPr>
      </a:lvl4pPr>
      <a:lvl5pPr algn="l" rtl="0" eaLnBrk="0" fontAlgn="base" hangingPunct="0">
        <a:spcBef>
          <a:spcPct val="0"/>
        </a:spcBef>
        <a:spcAft>
          <a:spcPct val="0"/>
        </a:spcAft>
        <a:defRPr sz="3200">
          <a:solidFill>
            <a:srgbClr val="00355E"/>
          </a:solidFill>
          <a:latin typeface="Arial" charset="0"/>
          <a:ea typeface="ＭＳ Ｐゴシック" pitchFamily="-96" charset="-128"/>
        </a:defRPr>
      </a:lvl5pPr>
      <a:lvl6pPr marL="457200" algn="l" rtl="0" eaLnBrk="1" fontAlgn="base" hangingPunct="1">
        <a:spcBef>
          <a:spcPct val="0"/>
        </a:spcBef>
        <a:spcAft>
          <a:spcPct val="0"/>
        </a:spcAft>
        <a:defRPr sz="3200">
          <a:solidFill>
            <a:srgbClr val="00355E"/>
          </a:solidFill>
          <a:latin typeface="Arial" charset="0"/>
          <a:ea typeface="ＭＳ Ｐゴシック" pitchFamily="-96" charset="-128"/>
        </a:defRPr>
      </a:lvl6pPr>
      <a:lvl7pPr marL="914400" algn="l" rtl="0" eaLnBrk="1" fontAlgn="base" hangingPunct="1">
        <a:spcBef>
          <a:spcPct val="0"/>
        </a:spcBef>
        <a:spcAft>
          <a:spcPct val="0"/>
        </a:spcAft>
        <a:defRPr sz="3200">
          <a:solidFill>
            <a:srgbClr val="00355E"/>
          </a:solidFill>
          <a:latin typeface="Arial" charset="0"/>
          <a:ea typeface="ＭＳ Ｐゴシック" pitchFamily="-96" charset="-128"/>
        </a:defRPr>
      </a:lvl7pPr>
      <a:lvl8pPr marL="1371600" algn="l" rtl="0" eaLnBrk="1" fontAlgn="base" hangingPunct="1">
        <a:spcBef>
          <a:spcPct val="0"/>
        </a:spcBef>
        <a:spcAft>
          <a:spcPct val="0"/>
        </a:spcAft>
        <a:defRPr sz="3200">
          <a:solidFill>
            <a:srgbClr val="00355E"/>
          </a:solidFill>
          <a:latin typeface="Arial" charset="0"/>
          <a:ea typeface="ＭＳ Ｐゴシック" pitchFamily="-96" charset="-128"/>
        </a:defRPr>
      </a:lvl8pPr>
      <a:lvl9pPr marL="1828800" algn="l" rtl="0" eaLnBrk="1" fontAlgn="base" hangingPunct="1">
        <a:spcBef>
          <a:spcPct val="0"/>
        </a:spcBef>
        <a:spcAft>
          <a:spcPct val="0"/>
        </a:spcAft>
        <a:defRPr sz="3200">
          <a:solidFill>
            <a:srgbClr val="00355E"/>
          </a:solidFill>
          <a:latin typeface="Arial" charset="0"/>
          <a:ea typeface="ＭＳ Ｐゴシック" pitchFamily="-96" charset="-128"/>
        </a:defRPr>
      </a:lvl9pPr>
    </p:titleStyle>
    <p:bodyStyle>
      <a:lvl1pPr marL="228600" indent="-228600" algn="l" rtl="0" eaLnBrk="0" fontAlgn="base" hangingPunct="0">
        <a:spcBef>
          <a:spcPct val="20000"/>
        </a:spcBef>
        <a:spcAft>
          <a:spcPct val="0"/>
        </a:spcAft>
        <a:buChar char="•"/>
        <a:defRPr sz="2000">
          <a:solidFill>
            <a:srgbClr val="00355E"/>
          </a:solidFill>
          <a:latin typeface="+mn-lt"/>
          <a:ea typeface="+mn-ea"/>
          <a:cs typeface="+mn-cs"/>
        </a:defRPr>
      </a:lvl1pPr>
      <a:lvl2pPr marL="684213" indent="-227013" algn="l" rtl="0" eaLnBrk="0" fontAlgn="base" hangingPunct="0">
        <a:spcBef>
          <a:spcPct val="20000"/>
        </a:spcBef>
        <a:spcAft>
          <a:spcPct val="0"/>
        </a:spcAft>
        <a:buChar char="–"/>
        <a:defRPr sz="2000">
          <a:solidFill>
            <a:srgbClr val="00355E"/>
          </a:solidFill>
          <a:latin typeface="+mn-lt"/>
          <a:ea typeface="+mn-ea"/>
        </a:defRPr>
      </a:lvl2pPr>
      <a:lvl3pPr marL="1143000" indent="-228600" algn="l" rtl="0" eaLnBrk="0" fontAlgn="base" hangingPunct="0">
        <a:spcBef>
          <a:spcPct val="20000"/>
        </a:spcBef>
        <a:spcAft>
          <a:spcPct val="0"/>
        </a:spcAft>
        <a:buChar char="•"/>
        <a:defRPr sz="2000">
          <a:solidFill>
            <a:srgbClr val="00355E"/>
          </a:solidFill>
          <a:latin typeface="+mn-lt"/>
          <a:ea typeface="+mn-ea"/>
        </a:defRPr>
      </a:lvl3pPr>
      <a:lvl4pPr marL="1600200" indent="-228600" algn="l" rtl="0" eaLnBrk="0" fontAlgn="base" hangingPunct="0">
        <a:spcBef>
          <a:spcPct val="20000"/>
        </a:spcBef>
        <a:spcAft>
          <a:spcPct val="0"/>
        </a:spcAft>
        <a:buChar char="–"/>
        <a:defRPr sz="2000">
          <a:solidFill>
            <a:srgbClr val="00355E"/>
          </a:solidFill>
          <a:latin typeface="+mn-lt"/>
          <a:ea typeface="+mn-ea"/>
        </a:defRPr>
      </a:lvl4pPr>
      <a:lvl5pPr marL="2057400" indent="-228600" algn="l" rtl="0" eaLnBrk="0" fontAlgn="base" hangingPunct="0">
        <a:spcBef>
          <a:spcPct val="20000"/>
        </a:spcBef>
        <a:spcAft>
          <a:spcPct val="0"/>
        </a:spcAft>
        <a:buChar char="»"/>
        <a:defRPr sz="2000">
          <a:solidFill>
            <a:srgbClr val="00355E"/>
          </a:solidFill>
          <a:latin typeface="+mn-lt"/>
          <a:ea typeface="+mn-ea"/>
        </a:defRPr>
      </a:lvl5pPr>
      <a:lvl6pPr marL="2514600" indent="-228600" algn="l" rtl="0" eaLnBrk="1" fontAlgn="base" hangingPunct="1">
        <a:spcBef>
          <a:spcPct val="20000"/>
        </a:spcBef>
        <a:spcAft>
          <a:spcPct val="0"/>
        </a:spcAft>
        <a:buChar char="»"/>
        <a:defRPr sz="2000">
          <a:solidFill>
            <a:srgbClr val="00355E"/>
          </a:solidFill>
          <a:latin typeface="+mn-lt"/>
          <a:ea typeface="+mn-ea"/>
        </a:defRPr>
      </a:lvl6pPr>
      <a:lvl7pPr marL="2971800" indent="-228600" algn="l" rtl="0" eaLnBrk="1" fontAlgn="base" hangingPunct="1">
        <a:spcBef>
          <a:spcPct val="20000"/>
        </a:spcBef>
        <a:spcAft>
          <a:spcPct val="0"/>
        </a:spcAft>
        <a:buChar char="»"/>
        <a:defRPr sz="2000">
          <a:solidFill>
            <a:srgbClr val="00355E"/>
          </a:solidFill>
          <a:latin typeface="+mn-lt"/>
          <a:ea typeface="+mn-ea"/>
        </a:defRPr>
      </a:lvl7pPr>
      <a:lvl8pPr marL="3429000" indent="-228600" algn="l" rtl="0" eaLnBrk="1" fontAlgn="base" hangingPunct="1">
        <a:spcBef>
          <a:spcPct val="20000"/>
        </a:spcBef>
        <a:spcAft>
          <a:spcPct val="0"/>
        </a:spcAft>
        <a:buChar char="»"/>
        <a:defRPr sz="2000">
          <a:solidFill>
            <a:srgbClr val="00355E"/>
          </a:solidFill>
          <a:latin typeface="+mn-lt"/>
          <a:ea typeface="+mn-ea"/>
        </a:defRPr>
      </a:lvl8pPr>
      <a:lvl9pPr marL="3886200" indent="-228600" algn="l" rtl="0" eaLnBrk="1" fontAlgn="base" hangingPunct="1">
        <a:spcBef>
          <a:spcPct val="20000"/>
        </a:spcBef>
        <a:spcAft>
          <a:spcPct val="0"/>
        </a:spcAft>
        <a:buChar char="»"/>
        <a:defRPr sz="2000">
          <a:solidFill>
            <a:srgbClr val="00355E"/>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supplierportal@navistar.com" TargetMode="External"/><Relationship Id="rId2" Type="http://schemas.openxmlformats.org/officeDocument/2006/relationships/hyperlink" Target="http://www.navistarsupplier.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sz="4800" dirty="0" smtClean="0"/>
              <a:t>Navistar iSupplier Portal</a:t>
            </a:r>
          </a:p>
        </p:txBody>
      </p:sp>
      <p:sp>
        <p:nvSpPr>
          <p:cNvPr id="3075" name="Subtitle 2"/>
          <p:cNvSpPr>
            <a:spLocks noGrp="1"/>
          </p:cNvSpPr>
          <p:nvPr>
            <p:ph type="subTitle" idx="1"/>
          </p:nvPr>
        </p:nvSpPr>
        <p:spPr/>
        <p:txBody>
          <a:bodyPr/>
          <a:lstStyle/>
          <a:p>
            <a:pPr eaLnBrk="1" hangingPunct="1"/>
            <a:r>
              <a:rPr lang="en-US" sz="4400" dirty="0" smtClean="0"/>
              <a:t>Transaction Training </a:t>
            </a:r>
            <a:r>
              <a:rPr lang="en-US" sz="4400" dirty="0" smtClean="0"/>
              <a:t>Session</a:t>
            </a:r>
          </a:p>
          <a:p>
            <a:pPr eaLnBrk="1" hangingPunct="1"/>
            <a:r>
              <a:rPr lang="en-US" sz="800" dirty="0" smtClean="0"/>
              <a:t>Revision:  2.0</a:t>
            </a:r>
          </a:p>
          <a:p>
            <a:pPr eaLnBrk="1" hangingPunct="1"/>
            <a:r>
              <a:rPr lang="en-US" sz="800" dirty="0" smtClean="0"/>
              <a:t>Revision Date:  June 3, 2010</a:t>
            </a:r>
            <a:endParaRPr lang="en-US" sz="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3600" b="1" dirty="0" smtClean="0"/>
              <a:t>What if I have questions?</a:t>
            </a:r>
            <a:br>
              <a:rPr lang="en-US" sz="3600" b="1" dirty="0" smtClean="0"/>
            </a:br>
            <a:endParaRPr lang="en-US" sz="3600" b="1" dirty="0" smtClean="0"/>
          </a:p>
        </p:txBody>
      </p:sp>
      <p:sp>
        <p:nvSpPr>
          <p:cNvPr id="8195" name="Content Placeholder 2"/>
          <p:cNvSpPr>
            <a:spLocks noGrp="1"/>
          </p:cNvSpPr>
          <p:nvPr>
            <p:ph idx="1"/>
          </p:nvPr>
        </p:nvSpPr>
        <p:spPr/>
        <p:txBody>
          <a:bodyPr/>
          <a:lstStyle/>
          <a:p>
            <a:pPr eaLnBrk="1" hangingPunct="1"/>
            <a:r>
              <a:rPr lang="en-US" sz="2200" dirty="0" smtClean="0"/>
              <a:t>Visit FAQ’s, Supplier Training Aids, and presentations at:  </a:t>
            </a:r>
          </a:p>
          <a:p>
            <a:pPr eaLnBrk="1" hangingPunct="1">
              <a:buNone/>
            </a:pPr>
            <a:r>
              <a:rPr lang="en-US" sz="2200" dirty="0" smtClean="0"/>
              <a:t>   </a:t>
            </a:r>
            <a:r>
              <a:rPr lang="en-US" sz="2200" u="sng" dirty="0" smtClean="0">
                <a:hlinkClick r:id="rId2"/>
              </a:rPr>
              <a:t>www.navistarsupplier.com</a:t>
            </a:r>
            <a:r>
              <a:rPr lang="en-US" sz="2200" dirty="0" smtClean="0"/>
              <a:t> &gt;  Parts Group &gt; iSupplier Portal</a:t>
            </a:r>
            <a:endParaRPr lang="en-US" sz="2200" u="sng" dirty="0" smtClean="0"/>
          </a:p>
          <a:p>
            <a:pPr eaLnBrk="1" hangingPunct="1"/>
            <a:endParaRPr lang="en-US" sz="2200" dirty="0" smtClean="0"/>
          </a:p>
          <a:p>
            <a:pPr eaLnBrk="1" hangingPunct="1"/>
            <a:r>
              <a:rPr lang="en-US" sz="2200" dirty="0" smtClean="0"/>
              <a:t>Email </a:t>
            </a:r>
            <a:r>
              <a:rPr lang="en-US" sz="2200" dirty="0" smtClean="0">
                <a:hlinkClick r:id="rId3"/>
              </a:rPr>
              <a:t>isupplierportal@navistar.com</a:t>
            </a:r>
            <a:r>
              <a:rPr lang="en-US" sz="2200" dirty="0" smtClean="0"/>
              <a:t> with questions</a:t>
            </a:r>
          </a:p>
          <a:p>
            <a:pPr eaLnBrk="1" hangingPunct="1"/>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Supplier Training Aids</a:t>
            </a:r>
          </a:p>
        </p:txBody>
      </p:sp>
      <p:sp>
        <p:nvSpPr>
          <p:cNvPr id="12291" name="Content Placeholder 2"/>
          <p:cNvSpPr>
            <a:spLocks noGrp="1"/>
          </p:cNvSpPr>
          <p:nvPr>
            <p:ph idx="1"/>
          </p:nvPr>
        </p:nvSpPr>
        <p:spPr/>
        <p:txBody>
          <a:bodyPr/>
          <a:lstStyle/>
          <a:p>
            <a:r>
              <a:rPr lang="en-US" dirty="0" smtClean="0"/>
              <a:t>The Supplier Training Aids (STA’s) will be available on the iSupplier Portal Website and on the Navistar External Supplier website.</a:t>
            </a:r>
          </a:p>
          <a:p>
            <a:r>
              <a:rPr lang="en-US" dirty="0" smtClean="0"/>
              <a:t>STA’s will consist of training for the Transactional as well as the Administration applications.</a:t>
            </a:r>
          </a:p>
          <a:p>
            <a:r>
              <a:rPr lang="en-US" dirty="0" smtClean="0"/>
              <a:t>There are several ways that you will be able to look at this training</a:t>
            </a:r>
          </a:p>
          <a:p>
            <a:pPr lvl="1"/>
            <a:r>
              <a:rPr lang="en-US" dirty="0" smtClean="0"/>
              <a:t>First is the “</a:t>
            </a:r>
            <a:r>
              <a:rPr lang="en-US" b="1" dirty="0" smtClean="0"/>
              <a:t>See It button</a:t>
            </a:r>
            <a:r>
              <a:rPr lang="en-US" dirty="0" smtClean="0"/>
              <a:t>”, this walks you through each step slowly so that you can understand the application.</a:t>
            </a:r>
          </a:p>
          <a:p>
            <a:pPr lvl="1"/>
            <a:r>
              <a:rPr lang="en-US" dirty="0" smtClean="0"/>
              <a:t>Next is the “</a:t>
            </a:r>
            <a:r>
              <a:rPr lang="en-US" b="1" dirty="0" smtClean="0"/>
              <a:t>Try it button</a:t>
            </a:r>
            <a:r>
              <a:rPr lang="en-US" dirty="0" smtClean="0"/>
              <a:t>”, this allows you to click on each step to get you familiar with the application.</a:t>
            </a:r>
          </a:p>
          <a:p>
            <a:pPr lvl="1"/>
            <a:r>
              <a:rPr lang="en-US" dirty="0" smtClean="0"/>
              <a:t>The we have the “</a:t>
            </a:r>
            <a:r>
              <a:rPr lang="en-US" b="1" dirty="0" smtClean="0"/>
              <a:t>Know it button</a:t>
            </a:r>
            <a:r>
              <a:rPr lang="en-US" dirty="0" smtClean="0"/>
              <a:t>”, this one test you to see if you can actually do the step in the application.</a:t>
            </a:r>
          </a:p>
          <a:p>
            <a:pPr lvl="1">
              <a:buFontTx/>
              <a:buNone/>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Supplier Training Aids continued</a:t>
            </a:r>
          </a:p>
        </p:txBody>
      </p:sp>
      <p:sp>
        <p:nvSpPr>
          <p:cNvPr id="13315" name="Content Placeholder 2"/>
          <p:cNvSpPr>
            <a:spLocks noGrp="1"/>
          </p:cNvSpPr>
          <p:nvPr>
            <p:ph idx="1"/>
          </p:nvPr>
        </p:nvSpPr>
        <p:spPr/>
        <p:txBody>
          <a:bodyPr/>
          <a:lstStyle/>
          <a:p>
            <a:r>
              <a:rPr lang="en-US" dirty="0" smtClean="0"/>
              <a:t>The next one is the “</a:t>
            </a:r>
            <a:r>
              <a:rPr lang="en-US" b="1" dirty="0" smtClean="0"/>
              <a:t>Do it button</a:t>
            </a:r>
            <a:r>
              <a:rPr lang="en-US" dirty="0" smtClean="0"/>
              <a:t>” this one you can use while you are actually in the application in case you get lost during a step. </a:t>
            </a:r>
          </a:p>
          <a:p>
            <a:pPr>
              <a:buFontTx/>
              <a:buNone/>
            </a:pPr>
            <a:endParaRPr lang="en-US" dirty="0" smtClean="0"/>
          </a:p>
          <a:p>
            <a:r>
              <a:rPr lang="en-US" dirty="0" smtClean="0"/>
              <a:t>Then finally we have the “</a:t>
            </a:r>
            <a:r>
              <a:rPr lang="en-US" b="1" dirty="0" smtClean="0"/>
              <a:t>Print it button</a:t>
            </a:r>
            <a:r>
              <a:rPr lang="en-US" dirty="0" smtClean="0"/>
              <a:t>”, once you have left clicked on the specific UPK you can click on the print button to print that UPK.</a:t>
            </a:r>
          </a:p>
          <a:p>
            <a:endParaRPr lang="en-US" dirty="0" smtClean="0"/>
          </a:p>
          <a:p>
            <a:pPr>
              <a:buFontTx/>
              <a:buNone/>
            </a:pPr>
            <a:r>
              <a:rPr lang="en-US" dirty="0" smtClean="0"/>
              <a:t>Thank you, </a:t>
            </a:r>
          </a:p>
          <a:p>
            <a:pPr>
              <a:buFontTx/>
              <a:buNone/>
            </a:pPr>
            <a:r>
              <a:rPr lang="en-US" dirty="0" smtClean="0"/>
              <a:t>Pat Tagney</a:t>
            </a:r>
          </a:p>
          <a:p>
            <a:pPr>
              <a:buFontTx/>
              <a:buNone/>
            </a:pPr>
            <a:r>
              <a:rPr lang="en-US" dirty="0" smtClean="0"/>
              <a:t>Tim Miles</a:t>
            </a:r>
          </a:p>
          <a:p>
            <a:pPr>
              <a:buFontTx/>
              <a:buNone/>
            </a:pPr>
            <a:r>
              <a:rPr lang="en-US" dirty="0" smtClean="0"/>
              <a:t>Jim Smith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1295400"/>
            <a:ext cx="7772400" cy="1143000"/>
          </a:xfrm>
        </p:spPr>
        <p:txBody>
          <a:bodyPr/>
          <a:lstStyle/>
          <a:p>
            <a:pPr eaLnBrk="1" hangingPunct="1"/>
            <a:r>
              <a:rPr lang="en-US" sz="5400" smtClean="0"/>
              <a:t>Introductions</a:t>
            </a:r>
          </a:p>
        </p:txBody>
      </p:sp>
      <p:sp>
        <p:nvSpPr>
          <p:cNvPr id="4099" name="Content Placeholder 2"/>
          <p:cNvSpPr>
            <a:spLocks noGrp="1"/>
          </p:cNvSpPr>
          <p:nvPr>
            <p:ph idx="1"/>
          </p:nvPr>
        </p:nvSpPr>
        <p:spPr/>
        <p:txBody>
          <a:bodyPr/>
          <a:lstStyle/>
          <a:p>
            <a:pPr eaLnBrk="1" hangingPunct="1"/>
            <a:r>
              <a:rPr lang="en-US" sz="2800" dirty="0" smtClean="0"/>
              <a:t>Tim Miles – Introduction and Overview </a:t>
            </a:r>
          </a:p>
          <a:p>
            <a:pPr eaLnBrk="1" hangingPunct="1"/>
            <a:endParaRPr lang="en-US" sz="2800" dirty="0" smtClean="0"/>
          </a:p>
          <a:p>
            <a:pPr eaLnBrk="1" hangingPunct="1"/>
            <a:r>
              <a:rPr lang="en-US" sz="2800" dirty="0" smtClean="0"/>
              <a:t>Pat Tagney  - iSupplier Portal Transaction Training</a:t>
            </a:r>
          </a:p>
          <a:p>
            <a:pPr eaLnBrk="1" hangingPunct="1"/>
            <a:endParaRPr lang="en-US" sz="2800" dirty="0" smtClean="0"/>
          </a:p>
          <a:p>
            <a:pPr eaLnBrk="1" hangingPunct="1"/>
            <a:r>
              <a:rPr lang="en-US" sz="2800" dirty="0" smtClean="0"/>
              <a:t>Jim Smith – web based training demonstration and question session</a:t>
            </a:r>
          </a:p>
          <a:p>
            <a:pPr eaLnBrk="1" hangingPunct="1"/>
            <a:endParaRPr lang="en-US"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b="1" dirty="0" smtClean="0"/>
              <a:t>What is the Navistar iSupplier Portal?</a:t>
            </a:r>
          </a:p>
        </p:txBody>
      </p:sp>
      <p:sp>
        <p:nvSpPr>
          <p:cNvPr id="5123" name="Content Placeholder 2"/>
          <p:cNvSpPr>
            <a:spLocks noGrp="1"/>
          </p:cNvSpPr>
          <p:nvPr>
            <p:ph idx="1"/>
          </p:nvPr>
        </p:nvSpPr>
        <p:spPr/>
        <p:txBody>
          <a:bodyPr/>
          <a:lstStyle/>
          <a:p>
            <a:pPr eaLnBrk="1" hangingPunct="1"/>
            <a:r>
              <a:rPr lang="en-US" sz="2400" dirty="0" smtClean="0"/>
              <a:t>A web-based communication tool</a:t>
            </a:r>
            <a:r>
              <a:rPr lang="en-US" dirty="0" smtClean="0"/>
              <a:t>  </a:t>
            </a:r>
            <a:r>
              <a:rPr lang="en-US" sz="2400" dirty="0" smtClean="0"/>
              <a:t>with benefits:</a:t>
            </a:r>
            <a:endParaRPr lang="en-US" dirty="0" smtClean="0"/>
          </a:p>
          <a:p>
            <a:pPr lvl="1" eaLnBrk="1" hangingPunct="1"/>
            <a:r>
              <a:rPr lang="en-US" dirty="0" smtClean="0"/>
              <a:t> View your Parts POs in real time – planned, critical, military, direct ship</a:t>
            </a:r>
          </a:p>
          <a:p>
            <a:pPr lvl="1" eaLnBrk="1" hangingPunct="1"/>
            <a:r>
              <a:rPr lang="en-US" dirty="0" smtClean="0"/>
              <a:t> Reduce phone calls and emails </a:t>
            </a:r>
          </a:p>
          <a:p>
            <a:pPr lvl="1" eaLnBrk="1" hangingPunct="1"/>
            <a:r>
              <a:rPr lang="en-US" dirty="0" smtClean="0"/>
              <a:t>Eventually eliminate the labor intensive e-tool</a:t>
            </a:r>
          </a:p>
          <a:p>
            <a:pPr lvl="1" eaLnBrk="1" hangingPunct="1"/>
            <a:r>
              <a:rPr lang="en-US" dirty="0" smtClean="0"/>
              <a:t>Self service your profile</a:t>
            </a:r>
          </a:p>
          <a:p>
            <a:pPr lvl="1" eaLnBrk="1" hangingPunct="1"/>
            <a:r>
              <a:rPr lang="en-US" dirty="0" smtClean="0"/>
              <a:t>View weekly Parts purchase forecasts</a:t>
            </a:r>
          </a:p>
          <a:p>
            <a:pPr lvl="1" eaLnBrk="1" hangingPunct="1"/>
            <a:r>
              <a:rPr lang="en-US" dirty="0" smtClean="0"/>
              <a:t>Manage your shipments to Navistar Parts locations and dealers</a:t>
            </a:r>
          </a:p>
          <a:p>
            <a:pPr lvl="1" eaLnBrk="1" hangingPunct="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b="1" dirty="0" smtClean="0"/>
              <a:t>Navistar iSP – Notes of Interest</a:t>
            </a:r>
            <a:endParaRPr lang="en-US" sz="3600" b="1" dirty="0" smtClean="0"/>
          </a:p>
        </p:txBody>
      </p:sp>
      <p:sp>
        <p:nvSpPr>
          <p:cNvPr id="9219" name="Content Placeholder 2"/>
          <p:cNvSpPr>
            <a:spLocks noGrp="1"/>
          </p:cNvSpPr>
          <p:nvPr>
            <p:ph idx="1"/>
          </p:nvPr>
        </p:nvSpPr>
        <p:spPr/>
        <p:txBody>
          <a:bodyPr/>
          <a:lstStyle/>
          <a:p>
            <a:pPr eaLnBrk="1" hangingPunct="1"/>
            <a:r>
              <a:rPr lang="en-US" sz="2400" dirty="0" smtClean="0"/>
              <a:t>iSP Does </a:t>
            </a:r>
            <a:r>
              <a:rPr lang="en-US" sz="2400" b="1" u="sng" dirty="0" smtClean="0"/>
              <a:t>not</a:t>
            </a:r>
            <a:r>
              <a:rPr lang="en-US" sz="2400" dirty="0" smtClean="0"/>
              <a:t> replace EDI</a:t>
            </a:r>
            <a:endParaRPr lang="en-US" dirty="0" smtClean="0"/>
          </a:p>
          <a:p>
            <a:pPr eaLnBrk="1" hangingPunct="1"/>
            <a:r>
              <a:rPr lang="en-US" sz="2400" dirty="0" smtClean="0"/>
              <a:t>For suppliers who are </a:t>
            </a:r>
            <a:r>
              <a:rPr lang="en-US" sz="2400" b="1" dirty="0" smtClean="0"/>
              <a:t>not </a:t>
            </a:r>
            <a:r>
              <a:rPr lang="en-US" sz="2400" dirty="0" smtClean="0"/>
              <a:t>using EDI, the iSupplier Portal will be the only way for you to receive your  Planned POs from Navistar Parts</a:t>
            </a:r>
          </a:p>
          <a:p>
            <a:pPr eaLnBrk="1" hangingPunct="1"/>
            <a:r>
              <a:rPr lang="en-US" sz="2400" dirty="0" smtClean="0"/>
              <a:t>Critical &amp;Direct ship orders will continue to be transmitted as they are today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b="1" dirty="0" smtClean="0"/>
              <a:t>Supplier Expectations </a:t>
            </a:r>
          </a:p>
        </p:txBody>
      </p:sp>
      <p:sp>
        <p:nvSpPr>
          <p:cNvPr id="10243" name="Content Placeholder 2"/>
          <p:cNvSpPr>
            <a:spLocks noGrp="1"/>
          </p:cNvSpPr>
          <p:nvPr>
            <p:ph idx="1"/>
          </p:nvPr>
        </p:nvSpPr>
        <p:spPr/>
        <p:txBody>
          <a:bodyPr/>
          <a:lstStyle/>
          <a:p>
            <a:pPr eaLnBrk="1" hangingPunct="1"/>
            <a:r>
              <a:rPr lang="en-US" sz="2400" dirty="0" smtClean="0"/>
              <a:t>Log on to the portal daily </a:t>
            </a:r>
          </a:p>
          <a:p>
            <a:pPr lvl="1" eaLnBrk="1" hangingPunct="1"/>
            <a:r>
              <a:rPr lang="en-US" dirty="0" smtClean="0"/>
              <a:t>Purchase orders to Acknowledge</a:t>
            </a:r>
          </a:p>
          <a:p>
            <a:pPr lvl="2" eaLnBrk="1" hangingPunct="1"/>
            <a:r>
              <a:rPr lang="en-US" dirty="0" smtClean="0"/>
              <a:t>Military PO’s</a:t>
            </a:r>
          </a:p>
          <a:p>
            <a:pPr lvl="2" eaLnBrk="1" hangingPunct="1"/>
            <a:r>
              <a:rPr lang="en-US" dirty="0" smtClean="0"/>
              <a:t>Critical PO’s</a:t>
            </a:r>
          </a:p>
          <a:p>
            <a:pPr lvl="2" eaLnBrk="1" hangingPunct="1"/>
            <a:r>
              <a:rPr lang="en-US" dirty="0" smtClean="0"/>
              <a:t>Direct Ship Emergency PO’s</a:t>
            </a:r>
          </a:p>
          <a:p>
            <a:pPr lvl="2" eaLnBrk="1" hangingPunct="1"/>
            <a:r>
              <a:rPr lang="en-US" dirty="0" smtClean="0"/>
              <a:t>All Changes to Planned PO’s</a:t>
            </a:r>
          </a:p>
          <a:p>
            <a:pPr lvl="2" eaLnBrk="1" hangingPunct="1"/>
            <a:endParaRPr lang="en-US" dirty="0" smtClean="0"/>
          </a:p>
          <a:p>
            <a:pPr lvl="1" eaLnBrk="1" hangingPunct="1"/>
            <a:r>
              <a:rPr lang="en-US" dirty="0" smtClean="0"/>
              <a:t>On all other PO’s, be proactive and update shipping promises on POs that will be late</a:t>
            </a:r>
          </a:p>
          <a:p>
            <a:pPr lvl="1" eaLnBrk="1" hangingPunct="1"/>
            <a:r>
              <a:rPr lang="en-US" dirty="0" smtClean="0"/>
              <a:t>Note – </a:t>
            </a:r>
            <a:r>
              <a:rPr lang="en-US" u="sng" dirty="0" smtClean="0"/>
              <a:t>Need by Date</a:t>
            </a:r>
            <a:r>
              <a:rPr lang="en-US" dirty="0" smtClean="0"/>
              <a:t> = ship by date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143000"/>
            <a:ext cx="7848600" cy="5016758"/>
          </a:xfrm>
          <a:prstGeom prst="rect">
            <a:avLst/>
          </a:prstGeom>
        </p:spPr>
        <p:txBody>
          <a:bodyPr wrap="square">
            <a:spAutoFit/>
          </a:bodyPr>
          <a:lstStyle/>
          <a:p>
            <a:pPr lvl="0">
              <a:tabLst>
                <a:tab pos="457200" algn="l"/>
              </a:tabLst>
            </a:pPr>
            <a:endParaRPr lang="en-US" sz="1400" dirty="0" smtClean="0">
              <a:latin typeface="AvantGarde" pitchFamily="34" charset="0"/>
              <a:ea typeface="Calibri" pitchFamily="34" charset="0"/>
              <a:cs typeface="Arial" pitchFamily="34" charset="0"/>
            </a:endParaRPr>
          </a:p>
          <a:p>
            <a:pPr lvl="0">
              <a:tabLst>
                <a:tab pos="457200" algn="l"/>
              </a:tabLst>
            </a:pPr>
            <a:endParaRPr lang="en-US" sz="1400" dirty="0">
              <a:latin typeface="AvantGarde" pitchFamily="34" charset="0"/>
              <a:ea typeface="Calibri" pitchFamily="34" charset="0"/>
              <a:cs typeface="Arial" pitchFamily="34" charset="0"/>
            </a:endParaRPr>
          </a:p>
          <a:p>
            <a:pPr lvl="0">
              <a:tabLst>
                <a:tab pos="457200" algn="l"/>
              </a:tabLst>
            </a:pPr>
            <a:r>
              <a:rPr lang="en-US" sz="3600" b="1" dirty="0" smtClean="0">
                <a:latin typeface="AvantGarde" pitchFamily="34" charset="0"/>
                <a:ea typeface="Calibri" pitchFamily="34" charset="0"/>
                <a:cs typeface="Arial" pitchFamily="34" charset="0"/>
              </a:rPr>
              <a:t>Transportation Compliance</a:t>
            </a:r>
          </a:p>
          <a:p>
            <a:pPr lvl="0">
              <a:tabLst>
                <a:tab pos="457200" algn="l"/>
              </a:tabLst>
            </a:pPr>
            <a:endParaRPr lang="en-US" sz="1600" dirty="0">
              <a:latin typeface="AvantGarde" pitchFamily="34" charset="0"/>
              <a:ea typeface="Calibri" pitchFamily="34" charset="0"/>
              <a:cs typeface="Arial" pitchFamily="34" charset="0"/>
            </a:endParaRPr>
          </a:p>
          <a:p>
            <a:pPr lvl="0">
              <a:tabLst>
                <a:tab pos="457200" algn="l"/>
              </a:tabLst>
            </a:pPr>
            <a:r>
              <a:rPr lang="en-US" sz="1600" dirty="0" smtClean="0">
                <a:latin typeface="AvantGarde" pitchFamily="34" charset="0"/>
                <a:ea typeface="Calibri" pitchFamily="34" charset="0"/>
                <a:cs typeface="Arial" pitchFamily="34" charset="0"/>
              </a:rPr>
              <a:t>All suppliers will continue to ship in compliance with current Navistar’s routing instructions (CRDR-1) as provided on the Navistar Supplier website.</a:t>
            </a:r>
          </a:p>
          <a:p>
            <a:pPr lvl="0">
              <a:tabLst>
                <a:tab pos="457200" algn="l"/>
              </a:tabLst>
            </a:pPr>
            <a:endParaRPr lang="en-US" sz="1600" dirty="0" smtClean="0">
              <a:latin typeface="AvantGarde" pitchFamily="34" charset="0"/>
              <a:ea typeface="Calibri" pitchFamily="34" charset="0"/>
              <a:cs typeface="Arial" pitchFamily="34" charset="0"/>
            </a:endParaRPr>
          </a:p>
          <a:p>
            <a:pPr lvl="0">
              <a:tabLst>
                <a:tab pos="457200" algn="l"/>
              </a:tabLst>
            </a:pPr>
            <a:r>
              <a:rPr kumimoji="0" lang="en-US" sz="1600" u="none" strike="noStrike" cap="none" normalizeH="0" baseline="0" dirty="0" smtClean="0">
                <a:ln>
                  <a:noFill/>
                </a:ln>
                <a:effectLst/>
                <a:latin typeface="AvantGarde" pitchFamily="34" charset="0"/>
                <a:ea typeface="Calibri" pitchFamily="34" charset="0"/>
              </a:rPr>
              <a:t>Failure to comply with Carrier routing instructions (CTDR-01) will result in chargeback through material invoice reduction for the entire amount of the freight charge.</a:t>
            </a:r>
          </a:p>
          <a:p>
            <a:pPr lvl="0">
              <a:tabLst>
                <a:tab pos="457200" algn="l"/>
              </a:tabLst>
            </a:pPr>
            <a:endParaRPr lang="en-US" sz="1600" dirty="0" smtClean="0">
              <a:latin typeface="AvantGarde" pitchFamily="34" charset="0"/>
              <a:ea typeface="Calibri" pitchFamily="34" charset="0"/>
              <a:cs typeface="Arial" pitchFamily="34" charset="0"/>
            </a:endParaRPr>
          </a:p>
          <a:p>
            <a:pPr lvl="0" eaLnBrk="0" hangingPunct="0">
              <a:buFontTx/>
              <a:buChar char="•"/>
              <a:tabLst>
                <a:tab pos="457200" algn="l"/>
              </a:tabLst>
            </a:pPr>
            <a:r>
              <a:rPr kumimoji="0" lang="en-US" sz="1600" u="none" strike="noStrike" cap="none" normalizeH="0" baseline="0" dirty="0" smtClean="0">
                <a:ln>
                  <a:noFill/>
                </a:ln>
                <a:effectLst/>
                <a:latin typeface="AvantGarde" pitchFamily="34" charset="0"/>
                <a:ea typeface="Calibri" pitchFamily="34" charset="0"/>
                <a:cs typeface="Times New Roman" pitchFamily="18" charset="0"/>
              </a:rPr>
              <a:t>A shipment will be considered non-compliant for:</a:t>
            </a:r>
            <a:endParaRPr kumimoji="0" lang="en-US" sz="1600" u="none" strike="noStrike" cap="none" normalizeH="0" baseline="0" dirty="0" smtClean="0">
              <a:ln>
                <a:noFill/>
              </a:ln>
              <a:effectLst/>
              <a:latin typeface="AvantGarde" pitchFamily="34" charset="0"/>
              <a:ea typeface="Calibri" pitchFamily="34" charset="0"/>
            </a:endParaRPr>
          </a:p>
          <a:p>
            <a:pPr lvl="1" eaLnBrk="0" hangingPunct="0">
              <a:buFont typeface="Symbol" pitchFamily="18" charset="2"/>
              <a:buChar char=""/>
              <a:tabLst>
                <a:tab pos="457200" algn="l"/>
              </a:tabLst>
            </a:pPr>
            <a:r>
              <a:rPr kumimoji="0" lang="en-US" sz="1600" u="none" strike="noStrike" cap="none" normalizeH="0" baseline="0" dirty="0" smtClean="0">
                <a:ln>
                  <a:noFill/>
                </a:ln>
                <a:effectLst/>
                <a:latin typeface="AvantGarde" pitchFamily="34" charset="0"/>
                <a:ea typeface="Calibri" pitchFamily="34" charset="0"/>
                <a:cs typeface="Times New Roman" pitchFamily="18" charset="0"/>
              </a:rPr>
              <a:t>Shipping more than once per week into the same distribution facility via LTL (Parts Division only)</a:t>
            </a:r>
            <a:endParaRPr kumimoji="0" lang="en-US" sz="1600" u="none" strike="noStrike" cap="none" normalizeH="0" baseline="0" dirty="0" smtClean="0">
              <a:ln>
                <a:noFill/>
              </a:ln>
              <a:effectLst/>
              <a:latin typeface="AvantGarde" pitchFamily="34" charset="0"/>
              <a:ea typeface="Calibri" pitchFamily="34" charset="0"/>
            </a:endParaRPr>
          </a:p>
          <a:p>
            <a:pPr lvl="1" eaLnBrk="0" hangingPunct="0">
              <a:buFont typeface="Symbol" pitchFamily="18" charset="2"/>
              <a:buChar char=""/>
              <a:tabLst>
                <a:tab pos="457200" algn="l"/>
              </a:tabLst>
            </a:pPr>
            <a:r>
              <a:rPr kumimoji="0" lang="en-US" sz="1600" u="none" strike="noStrike" cap="none" normalizeH="0" baseline="0" dirty="0" smtClean="0">
                <a:ln>
                  <a:noFill/>
                </a:ln>
                <a:effectLst/>
                <a:latin typeface="AvantGarde" pitchFamily="34" charset="0"/>
                <a:ea typeface="Calibri" pitchFamily="34" charset="0"/>
                <a:cs typeface="Times New Roman" pitchFamily="18" charset="0"/>
              </a:rPr>
              <a:t>Failure to use the correct carrier</a:t>
            </a:r>
            <a:endParaRPr kumimoji="0" lang="en-US" sz="1600" u="none" strike="noStrike" cap="none" normalizeH="0" baseline="0" dirty="0" smtClean="0">
              <a:ln>
                <a:noFill/>
              </a:ln>
              <a:effectLst/>
              <a:latin typeface="AvantGarde" pitchFamily="34" charset="0"/>
              <a:ea typeface="Calibri" pitchFamily="34" charset="0"/>
            </a:endParaRPr>
          </a:p>
          <a:p>
            <a:pPr lvl="1" eaLnBrk="0" hangingPunct="0">
              <a:buFont typeface="Symbol" pitchFamily="18" charset="2"/>
              <a:buChar char=""/>
              <a:tabLst>
                <a:tab pos="457200" algn="l"/>
              </a:tabLst>
            </a:pPr>
            <a:r>
              <a:rPr kumimoji="0" lang="en-US" sz="1600" u="none" strike="noStrike" cap="none" normalizeH="0" baseline="0" dirty="0" smtClean="0">
                <a:ln>
                  <a:noFill/>
                </a:ln>
                <a:effectLst/>
                <a:latin typeface="AvantGarde" pitchFamily="34" charset="0"/>
                <a:ea typeface="Calibri" pitchFamily="34" charset="0"/>
                <a:cs typeface="Times New Roman" pitchFamily="18" charset="0"/>
              </a:rPr>
              <a:t>Failure to use the correct transportation mode</a:t>
            </a:r>
            <a:endParaRPr kumimoji="0" lang="en-US" sz="1600" u="none" strike="noStrike" cap="none" normalizeH="0" baseline="0" dirty="0" smtClean="0">
              <a:ln>
                <a:noFill/>
              </a:ln>
              <a:effectLst/>
              <a:latin typeface="AvantGarde" pitchFamily="34" charset="0"/>
              <a:ea typeface="Calibri" pitchFamily="34" charset="0"/>
            </a:endParaRPr>
          </a:p>
          <a:p>
            <a:pPr lvl="1" eaLnBrk="0" hangingPunct="0">
              <a:buFont typeface="Symbol" pitchFamily="18" charset="2"/>
              <a:buChar char=""/>
              <a:tabLst>
                <a:tab pos="457200" algn="l"/>
              </a:tabLst>
            </a:pPr>
            <a:r>
              <a:rPr kumimoji="0" lang="en-US" sz="1600" u="none" strike="noStrike" cap="none" normalizeH="0" baseline="0" dirty="0" smtClean="0">
                <a:ln>
                  <a:noFill/>
                </a:ln>
                <a:effectLst/>
                <a:latin typeface="AvantGarde" pitchFamily="34" charset="0"/>
                <a:ea typeface="Calibri" pitchFamily="34" charset="0"/>
                <a:cs typeface="Times New Roman" pitchFamily="18" charset="0"/>
              </a:rPr>
              <a:t>Failure to ship into designation consolidation points</a:t>
            </a:r>
          </a:p>
          <a:p>
            <a:pPr lvl="1" eaLnBrk="0" hangingPunct="0">
              <a:buFont typeface="Symbol" pitchFamily="18" charset="2"/>
              <a:buChar char=""/>
              <a:tabLst>
                <a:tab pos="457200" algn="l"/>
              </a:tabLst>
            </a:pPr>
            <a:endParaRPr lang="en-US" sz="1600" dirty="0" smtClean="0">
              <a:latin typeface="AvantGarde" pitchFamily="34" charset="0"/>
              <a:ea typeface="Calibri" pitchFamily="34" charset="0"/>
              <a:cs typeface="Times New Roman" pitchFamily="18" charset="0"/>
            </a:endParaRPr>
          </a:p>
          <a:p>
            <a:pPr marL="57150" eaLnBrk="0" hangingPunct="0">
              <a:buFont typeface="Symbol" pitchFamily="18" charset="2"/>
              <a:buChar char=""/>
              <a:tabLst>
                <a:tab pos="457200" algn="l"/>
              </a:tabLst>
            </a:pPr>
            <a:r>
              <a:rPr lang="en-US" sz="1600" dirty="0" smtClean="0">
                <a:latin typeface="AvantGarde" pitchFamily="34" charset="0"/>
                <a:ea typeface="Calibri" pitchFamily="34" charset="0"/>
                <a:cs typeface="Times New Roman" pitchFamily="18" charset="0"/>
              </a:rPr>
              <a:t>Shipments with a valid Excess Premium Freight Control(EPFC) authorization issued by Navistar will not be considered non-compliant.</a:t>
            </a:r>
            <a:endParaRPr lang="en-US" sz="1600" dirty="0">
              <a:latin typeface="AvantGarde" pitchFamily="34" charset="0"/>
              <a:ea typeface="Calibri" pitchFamily="34"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b="1" dirty="0" smtClean="0"/>
              <a:t>How does the Process Begin?</a:t>
            </a:r>
            <a:br>
              <a:rPr lang="en-US" b="1" dirty="0" smtClean="0"/>
            </a:br>
            <a:r>
              <a:rPr lang="en-US" b="1" dirty="0" smtClean="0"/>
              <a:t/>
            </a:r>
            <a:br>
              <a:rPr lang="en-US" b="1" dirty="0" smtClean="0"/>
            </a:br>
            <a:r>
              <a:rPr lang="en-US" dirty="0" smtClean="0"/>
              <a:t/>
            </a:r>
            <a:br>
              <a:rPr lang="en-US" dirty="0" smtClean="0"/>
            </a:br>
            <a:endParaRPr lang="en-US" dirty="0" smtClean="0"/>
          </a:p>
        </p:txBody>
      </p:sp>
      <p:sp>
        <p:nvSpPr>
          <p:cNvPr id="6147" name="Content Placeholder 2"/>
          <p:cNvSpPr>
            <a:spLocks noGrp="1"/>
          </p:cNvSpPr>
          <p:nvPr>
            <p:ph idx="1"/>
          </p:nvPr>
        </p:nvSpPr>
        <p:spPr/>
        <p:txBody>
          <a:bodyPr/>
          <a:lstStyle/>
          <a:p>
            <a:pPr eaLnBrk="1" hangingPunct="1"/>
            <a:r>
              <a:rPr lang="en-US" dirty="0" smtClean="0"/>
              <a:t>Supplier administrator sets up/grants access to expeditor(s) </a:t>
            </a:r>
          </a:p>
          <a:p>
            <a:pPr eaLnBrk="1" hangingPunct="1"/>
            <a:endParaRPr lang="en-US" dirty="0" smtClean="0"/>
          </a:p>
          <a:p>
            <a:pPr eaLnBrk="1" hangingPunct="1"/>
            <a:r>
              <a:rPr lang="en-US" dirty="0" smtClean="0"/>
              <a:t>Supplier expeditor receives email from </a:t>
            </a:r>
            <a:r>
              <a:rPr lang="en-US" b="1" i="1" u="sng" dirty="0" smtClean="0"/>
              <a:t>Workflow Mailer  </a:t>
            </a:r>
          </a:p>
          <a:p>
            <a:pPr lvl="1" eaLnBrk="1" hangingPunct="1"/>
            <a:r>
              <a:rPr lang="en-US" dirty="0" smtClean="0"/>
              <a:t>Link to portal – save as favorite or desktop icon</a:t>
            </a:r>
          </a:p>
          <a:p>
            <a:pPr lvl="1" eaLnBrk="1" hangingPunct="1"/>
            <a:r>
              <a:rPr lang="en-US" dirty="0" smtClean="0"/>
              <a:t>User name – XXXXX1002 – always stay the same</a:t>
            </a:r>
          </a:p>
          <a:p>
            <a:pPr lvl="1" eaLnBrk="1" hangingPunct="1"/>
            <a:r>
              <a:rPr lang="en-US" dirty="0" smtClean="0"/>
              <a:t>Password – case sensitive  which you will change during first log in</a:t>
            </a:r>
          </a:p>
          <a:p>
            <a:pPr lvl="1" eaLnBrk="1" hangingPunct="1"/>
            <a:r>
              <a:rPr lang="en-US" dirty="0" smtClean="0"/>
              <a:t>Back-ups are required for both Administrator &amp; Expeditor </a:t>
            </a:r>
          </a:p>
          <a:p>
            <a:pPr lvl="1" eaLnBrk="1" hangingPunct="1"/>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b="1" dirty="0" smtClean="0"/>
              <a:t>What happens at Go Live – Day 1</a:t>
            </a:r>
          </a:p>
        </p:txBody>
      </p:sp>
      <p:sp>
        <p:nvSpPr>
          <p:cNvPr id="7171" name="Content Placeholder 2"/>
          <p:cNvSpPr>
            <a:spLocks noGrp="1"/>
          </p:cNvSpPr>
          <p:nvPr>
            <p:ph idx="1"/>
          </p:nvPr>
        </p:nvSpPr>
        <p:spPr/>
        <p:txBody>
          <a:bodyPr/>
          <a:lstStyle/>
          <a:p>
            <a:pPr eaLnBrk="1" hangingPunct="1"/>
            <a:r>
              <a:rPr lang="en-US" dirty="0" smtClean="0"/>
              <a:t>Expeditors will receive email notifications from </a:t>
            </a:r>
            <a:r>
              <a:rPr lang="en-US" i="1" u="sng" dirty="0" smtClean="0"/>
              <a:t>Workflow Mailer</a:t>
            </a:r>
          </a:p>
          <a:p>
            <a:pPr eaLnBrk="1" hangingPunct="1"/>
            <a:endParaRPr lang="en-US" i="1" u="sng" dirty="0" smtClean="0"/>
          </a:p>
          <a:p>
            <a:pPr eaLnBrk="1" hangingPunct="1"/>
            <a:r>
              <a:rPr lang="en-US" dirty="0" smtClean="0"/>
              <a:t>Reasons for notifications* </a:t>
            </a:r>
          </a:p>
          <a:p>
            <a:pPr lvl="1" eaLnBrk="1" hangingPunct="1"/>
            <a:r>
              <a:rPr lang="en-US" dirty="0" smtClean="0"/>
              <a:t> PO has been created</a:t>
            </a:r>
          </a:p>
          <a:p>
            <a:pPr lvl="1" eaLnBrk="1" hangingPunct="1"/>
            <a:r>
              <a:rPr lang="en-US" dirty="0" smtClean="0"/>
              <a:t>A critical order has been created</a:t>
            </a:r>
          </a:p>
          <a:p>
            <a:pPr lvl="1" eaLnBrk="1" hangingPunct="1"/>
            <a:r>
              <a:rPr lang="en-US" dirty="0" smtClean="0"/>
              <a:t>The supplier has not responded within the allotted time to a PO that requires acknowledgement</a:t>
            </a:r>
          </a:p>
          <a:p>
            <a:pPr lvl="1" eaLnBrk="1" hangingPunct="1"/>
            <a:endParaRPr lang="en-US" dirty="0" smtClean="0"/>
          </a:p>
          <a:p>
            <a:pPr eaLnBrk="1" hangingPunct="1">
              <a:buNone/>
            </a:pPr>
            <a:r>
              <a:rPr lang="en-US" dirty="0" smtClean="0"/>
              <a:t>* Notification emails can be turned off by the individual user in the portal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1371600"/>
            <a:ext cx="7772400" cy="1143000"/>
          </a:xfrm>
        </p:spPr>
        <p:txBody>
          <a:bodyPr/>
          <a:lstStyle/>
          <a:p>
            <a:pPr eaLnBrk="1" hangingPunct="1"/>
            <a:r>
              <a:rPr lang="en-US" sz="3600" b="1" dirty="0" smtClean="0"/>
              <a:t>Today’s iSP Transaction Training</a:t>
            </a:r>
          </a:p>
        </p:txBody>
      </p:sp>
      <p:sp>
        <p:nvSpPr>
          <p:cNvPr id="11267" name="Content Placeholder 2"/>
          <p:cNvSpPr>
            <a:spLocks noGrp="1"/>
          </p:cNvSpPr>
          <p:nvPr>
            <p:ph idx="1"/>
          </p:nvPr>
        </p:nvSpPr>
        <p:spPr/>
        <p:txBody>
          <a:bodyPr/>
          <a:lstStyle/>
          <a:p>
            <a:pPr eaLnBrk="1" hangingPunct="1"/>
            <a:r>
              <a:rPr lang="en-US" sz="3000" dirty="0" smtClean="0"/>
              <a:t>How to find a PO in your portal </a:t>
            </a:r>
          </a:p>
          <a:p>
            <a:pPr eaLnBrk="1" hangingPunct="1"/>
            <a:r>
              <a:rPr lang="en-US" sz="3000" dirty="0" smtClean="0"/>
              <a:t>How to accept or reject a PO  </a:t>
            </a:r>
          </a:p>
          <a:p>
            <a:pPr eaLnBrk="1" hangingPunct="1"/>
            <a:r>
              <a:rPr lang="en-US" sz="3000" dirty="0" smtClean="0"/>
              <a:t>How to split a PO into different dates</a:t>
            </a:r>
          </a:p>
          <a:p>
            <a:pPr eaLnBrk="1" hangingPunct="1"/>
            <a:r>
              <a:rPr lang="en-US" sz="3000" dirty="0" smtClean="0"/>
              <a:t>How to request a promise date change</a:t>
            </a:r>
          </a:p>
          <a:p>
            <a:pPr eaLnBrk="1" hangingPunct="1"/>
            <a:r>
              <a:rPr lang="en-US" sz="3000" dirty="0" smtClean="0"/>
              <a:t>How to communicate late shipping dates</a:t>
            </a:r>
          </a:p>
          <a:p>
            <a:pPr eaLnBrk="1" hangingPunct="1"/>
            <a:r>
              <a:rPr lang="en-US" sz="3000" dirty="0" smtClean="0"/>
              <a:t>How to disable email notifications</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Customer Uptime- PT</Template>
  <TotalTime>699</TotalTime>
  <Words>777</Words>
  <Application>Microsoft Office PowerPoint</Application>
  <PresentationFormat>On-screen Show (4:3)</PresentationFormat>
  <Paragraphs>96</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Navistar iSupplier Portal</vt:lpstr>
      <vt:lpstr>Introductions</vt:lpstr>
      <vt:lpstr>What is the Navistar iSupplier Portal?</vt:lpstr>
      <vt:lpstr>Navistar iSP – Notes of Interest</vt:lpstr>
      <vt:lpstr>Supplier Expectations </vt:lpstr>
      <vt:lpstr>Slide 6</vt:lpstr>
      <vt:lpstr>How does the Process Begin?   </vt:lpstr>
      <vt:lpstr>What happens at Go Live – Day 1</vt:lpstr>
      <vt:lpstr>Today’s iSP Transaction Training</vt:lpstr>
      <vt:lpstr>What if I have questions? </vt:lpstr>
      <vt:lpstr>Supplier Training Aids</vt:lpstr>
      <vt:lpstr>Supplier Training Aids continued</vt:lpstr>
    </vt:vector>
  </TitlesOfParts>
  <Company>Navistar,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Patrick Tagney</dc:creator>
  <cp:lastModifiedBy>Lauralynn Baltis</cp:lastModifiedBy>
  <cp:revision>47</cp:revision>
  <dcterms:created xsi:type="dcterms:W3CDTF">2010-04-23T20:31:24Z</dcterms:created>
  <dcterms:modified xsi:type="dcterms:W3CDTF">2010-06-03T14:48:31Z</dcterms:modified>
</cp:coreProperties>
</file>